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4"/>
  </p:notesMasterIdLst>
  <p:handoutMasterIdLst>
    <p:handoutMasterId r:id="rId265"/>
  </p:handoutMasterIdLst>
  <p:sldIdLst>
    <p:sldId id="739" r:id="rId3"/>
    <p:sldId id="938" r:id="rId4"/>
    <p:sldId id="659" r:id="rId5"/>
    <p:sldId id="941" r:id="rId6"/>
    <p:sldId id="940" r:id="rId7"/>
    <p:sldId id="939" r:id="rId8"/>
    <p:sldId id="664" r:id="rId9"/>
    <p:sldId id="658" r:id="rId10"/>
    <p:sldId id="937" r:id="rId11"/>
    <p:sldId id="936" r:id="rId12"/>
    <p:sldId id="935" r:id="rId13"/>
    <p:sldId id="934" r:id="rId14"/>
    <p:sldId id="933" r:id="rId15"/>
    <p:sldId id="932" r:id="rId16"/>
    <p:sldId id="931" r:id="rId17"/>
    <p:sldId id="930" r:id="rId18"/>
    <p:sldId id="929" r:id="rId19"/>
    <p:sldId id="928" r:id="rId20"/>
    <p:sldId id="927" r:id="rId21"/>
    <p:sldId id="923" r:id="rId22"/>
    <p:sldId id="922" r:id="rId23"/>
    <p:sldId id="921" r:id="rId24"/>
    <p:sldId id="920" r:id="rId25"/>
    <p:sldId id="919" r:id="rId26"/>
    <p:sldId id="757" r:id="rId27"/>
    <p:sldId id="660" r:id="rId28"/>
    <p:sldId id="662" r:id="rId29"/>
    <p:sldId id="663" r:id="rId30"/>
    <p:sldId id="640" r:id="rId31"/>
    <p:sldId id="740" r:id="rId32"/>
    <p:sldId id="914" r:id="rId33"/>
    <p:sldId id="766" r:id="rId34"/>
    <p:sldId id="768" r:id="rId35"/>
    <p:sldId id="770" r:id="rId36"/>
    <p:sldId id="771" r:id="rId37"/>
    <p:sldId id="773" r:id="rId38"/>
    <p:sldId id="774" r:id="rId39"/>
    <p:sldId id="772" r:id="rId40"/>
    <p:sldId id="951" r:id="rId41"/>
    <p:sldId id="911" r:id="rId42"/>
    <p:sldId id="743" r:id="rId43"/>
    <p:sldId id="748" r:id="rId44"/>
    <p:sldId id="754" r:id="rId45"/>
    <p:sldId id="752" r:id="rId46"/>
    <p:sldId id="755" r:id="rId47"/>
    <p:sldId id="753" r:id="rId48"/>
    <p:sldId id="749" r:id="rId49"/>
    <p:sldId id="910" r:id="rId50"/>
    <p:sldId id="874" r:id="rId51"/>
    <p:sldId id="942" r:id="rId52"/>
    <p:sldId id="912" r:id="rId53"/>
    <p:sldId id="759" r:id="rId54"/>
    <p:sldId id="750" r:id="rId55"/>
    <p:sldId id="760" r:id="rId56"/>
    <p:sldId id="761" r:id="rId57"/>
    <p:sldId id="746" r:id="rId58"/>
    <p:sldId id="913" r:id="rId59"/>
    <p:sldId id="763" r:id="rId60"/>
    <p:sldId id="764" r:id="rId61"/>
    <p:sldId id="762" r:id="rId62"/>
    <p:sldId id="765" r:id="rId63"/>
    <p:sldId id="915" r:id="rId64"/>
    <p:sldId id="667" r:id="rId65"/>
    <p:sldId id="747" r:id="rId66"/>
    <p:sldId id="943" r:id="rId67"/>
    <p:sldId id="775" r:id="rId68"/>
    <p:sldId id="776" r:id="rId69"/>
    <p:sldId id="778" r:id="rId70"/>
    <p:sldId id="779" r:id="rId71"/>
    <p:sldId id="780" r:id="rId72"/>
    <p:sldId id="783" r:id="rId73"/>
    <p:sldId id="944" r:id="rId74"/>
    <p:sldId id="781" r:id="rId75"/>
    <p:sldId id="908" r:id="rId76"/>
    <p:sldId id="784" r:id="rId77"/>
    <p:sldId id="785" r:id="rId78"/>
    <p:sldId id="786" r:id="rId79"/>
    <p:sldId id="782" r:id="rId80"/>
    <p:sldId id="945" r:id="rId81"/>
    <p:sldId id="788" r:id="rId82"/>
    <p:sldId id="789" r:id="rId83"/>
    <p:sldId id="790" r:id="rId84"/>
    <p:sldId id="787" r:id="rId85"/>
    <p:sldId id="719" r:id="rId86"/>
    <p:sldId id="946" r:id="rId87"/>
    <p:sldId id="793" r:id="rId88"/>
    <p:sldId id="792" r:id="rId89"/>
    <p:sldId id="794" r:id="rId90"/>
    <p:sldId id="795" r:id="rId91"/>
    <p:sldId id="797" r:id="rId92"/>
    <p:sldId id="796" r:id="rId93"/>
    <p:sldId id="720" r:id="rId94"/>
    <p:sldId id="947" r:id="rId95"/>
    <p:sldId id="798" r:id="rId96"/>
    <p:sldId id="799" r:id="rId97"/>
    <p:sldId id="800" r:id="rId98"/>
    <p:sldId id="802" r:id="rId99"/>
    <p:sldId id="801" r:id="rId100"/>
    <p:sldId id="803" r:id="rId101"/>
    <p:sldId id="804" r:id="rId102"/>
    <p:sldId id="806" r:id="rId103"/>
    <p:sldId id="807" r:id="rId104"/>
    <p:sldId id="805" r:id="rId105"/>
    <p:sldId id="808" r:id="rId106"/>
    <p:sldId id="811" r:id="rId107"/>
    <p:sldId id="812" r:id="rId108"/>
    <p:sldId id="813" r:id="rId109"/>
    <p:sldId id="814" r:id="rId110"/>
    <p:sldId id="815" r:id="rId111"/>
    <p:sldId id="816" r:id="rId112"/>
    <p:sldId id="817" r:id="rId113"/>
    <p:sldId id="818" r:id="rId114"/>
    <p:sldId id="819" r:id="rId115"/>
    <p:sldId id="821" r:id="rId116"/>
    <p:sldId id="820" r:id="rId117"/>
    <p:sldId id="822" r:id="rId118"/>
    <p:sldId id="948" r:id="rId119"/>
    <p:sldId id="823" r:id="rId120"/>
    <p:sldId id="718" r:id="rId121"/>
    <p:sldId id="655" r:id="rId122"/>
    <p:sldId id="715" r:id="rId123"/>
    <p:sldId id="656" r:id="rId124"/>
    <p:sldId id="825" r:id="rId125"/>
    <p:sldId id="949" r:id="rId126"/>
    <p:sldId id="654" r:id="rId127"/>
    <p:sldId id="672" r:id="rId128"/>
    <p:sldId id="673" r:id="rId129"/>
    <p:sldId id="950" r:id="rId130"/>
    <p:sldId id="828" r:id="rId131"/>
    <p:sldId id="829" r:id="rId132"/>
    <p:sldId id="830" r:id="rId133"/>
    <p:sldId id="831" r:id="rId134"/>
    <p:sldId id="832" r:id="rId135"/>
    <p:sldId id="833" r:id="rId136"/>
    <p:sldId id="834" r:id="rId137"/>
    <p:sldId id="835" r:id="rId138"/>
    <p:sldId id="966" r:id="rId139"/>
    <p:sldId id="958" r:id="rId140"/>
    <p:sldId id="959" r:id="rId141"/>
    <p:sldId id="961" r:id="rId142"/>
    <p:sldId id="962" r:id="rId143"/>
    <p:sldId id="963" r:id="rId144"/>
    <p:sldId id="964" r:id="rId145"/>
    <p:sldId id="836" r:id="rId146"/>
    <p:sldId id="837" r:id="rId147"/>
    <p:sldId id="675" r:id="rId148"/>
    <p:sldId id="965" r:id="rId149"/>
    <p:sldId id="968" r:id="rId150"/>
    <p:sldId id="969" r:id="rId151"/>
    <p:sldId id="952" r:id="rId152"/>
    <p:sldId id="954" r:id="rId153"/>
    <p:sldId id="955" r:id="rId154"/>
    <p:sldId id="956" r:id="rId155"/>
    <p:sldId id="957" r:id="rId156"/>
    <p:sldId id="967" r:id="rId157"/>
    <p:sldId id="953" r:id="rId158"/>
    <p:sldId id="676" r:id="rId159"/>
    <p:sldId id="677" r:id="rId160"/>
    <p:sldId id="839" r:id="rId161"/>
    <p:sldId id="970" r:id="rId162"/>
    <p:sldId id="841" r:id="rId163"/>
    <p:sldId id="842" r:id="rId164"/>
    <p:sldId id="844" r:id="rId165"/>
    <p:sldId id="845" r:id="rId166"/>
    <p:sldId id="846" r:id="rId167"/>
    <p:sldId id="847" r:id="rId168"/>
    <p:sldId id="972" r:id="rId169"/>
    <p:sldId id="971" r:id="rId170"/>
    <p:sldId id="973" r:id="rId171"/>
    <p:sldId id="838" r:id="rId172"/>
    <p:sldId id="680" r:id="rId173"/>
    <p:sldId id="851" r:id="rId174"/>
    <p:sldId id="857" r:id="rId175"/>
    <p:sldId id="974" r:id="rId176"/>
    <p:sldId id="852" r:id="rId177"/>
    <p:sldId id="854" r:id="rId178"/>
    <p:sldId id="977" r:id="rId179"/>
    <p:sldId id="853" r:id="rId180"/>
    <p:sldId id="858" r:id="rId181"/>
    <p:sldId id="975" r:id="rId182"/>
    <p:sldId id="976" r:id="rId183"/>
    <p:sldId id="856" r:id="rId184"/>
    <p:sldId id="683" r:id="rId185"/>
    <p:sldId id="859" r:id="rId186"/>
    <p:sldId id="850" r:id="rId187"/>
    <p:sldId id="979" r:id="rId188"/>
    <p:sldId id="861" r:id="rId189"/>
    <p:sldId id="978" r:id="rId190"/>
    <p:sldId id="987" r:id="rId191"/>
    <p:sldId id="860" r:id="rId192"/>
    <p:sldId id="988" r:id="rId193"/>
    <p:sldId id="684" r:id="rId194"/>
    <p:sldId id="685" r:id="rId195"/>
    <p:sldId id="687" r:id="rId196"/>
    <p:sldId id="862" r:id="rId197"/>
    <p:sldId id="990" r:id="rId198"/>
    <p:sldId id="989" r:id="rId199"/>
    <p:sldId id="991" r:id="rId200"/>
    <p:sldId id="992" r:id="rId201"/>
    <p:sldId id="993" r:id="rId202"/>
    <p:sldId id="864" r:id="rId203"/>
    <p:sldId id="865" r:id="rId204"/>
    <p:sldId id="686" r:id="rId205"/>
    <p:sldId id="866" r:id="rId206"/>
    <p:sldId id="867" r:id="rId207"/>
    <p:sldId id="868" r:id="rId208"/>
    <p:sldId id="994" r:id="rId209"/>
    <p:sldId id="995" r:id="rId210"/>
    <p:sldId id="996" r:id="rId211"/>
    <p:sldId id="983" r:id="rId212"/>
    <p:sldId id="998" r:id="rId213"/>
    <p:sldId id="999" r:id="rId214"/>
    <p:sldId id="1000" r:id="rId215"/>
    <p:sldId id="870" r:id="rId216"/>
    <p:sldId id="871" r:id="rId217"/>
    <p:sldId id="1001" r:id="rId218"/>
    <p:sldId id="872" r:id="rId219"/>
    <p:sldId id="881" r:id="rId220"/>
    <p:sldId id="883" r:id="rId221"/>
    <p:sldId id="882" r:id="rId222"/>
    <p:sldId id="880" r:id="rId223"/>
    <p:sldId id="877" r:id="rId224"/>
    <p:sldId id="1002" r:id="rId225"/>
    <p:sldId id="878" r:id="rId226"/>
    <p:sldId id="1003" r:id="rId227"/>
    <p:sldId id="875" r:id="rId228"/>
    <p:sldId id="879" r:id="rId229"/>
    <p:sldId id="688" r:id="rId230"/>
    <p:sldId id="885" r:id="rId231"/>
    <p:sldId id="890" r:id="rId232"/>
    <p:sldId id="884" r:id="rId233"/>
    <p:sldId id="886" r:id="rId234"/>
    <p:sldId id="887" r:id="rId235"/>
    <p:sldId id="888" r:id="rId236"/>
    <p:sldId id="889" r:id="rId237"/>
    <p:sldId id="909" r:id="rId238"/>
    <p:sldId id="892" r:id="rId239"/>
    <p:sldId id="1004" r:id="rId240"/>
    <p:sldId id="891" r:id="rId241"/>
    <p:sldId id="894" r:id="rId242"/>
    <p:sldId id="895" r:id="rId243"/>
    <p:sldId id="896" r:id="rId244"/>
    <p:sldId id="897" r:id="rId245"/>
    <p:sldId id="898" r:id="rId246"/>
    <p:sldId id="1005" r:id="rId247"/>
    <p:sldId id="901" r:id="rId248"/>
    <p:sldId id="905" r:id="rId249"/>
    <p:sldId id="918" r:id="rId250"/>
    <p:sldId id="900" r:id="rId251"/>
    <p:sldId id="906" r:id="rId252"/>
    <p:sldId id="907" r:id="rId253"/>
    <p:sldId id="997" r:id="rId254"/>
    <p:sldId id="980" r:id="rId255"/>
    <p:sldId id="981" r:id="rId256"/>
    <p:sldId id="982" r:id="rId257"/>
    <p:sldId id="1006" r:id="rId258"/>
    <p:sldId id="984" r:id="rId259"/>
    <p:sldId id="1007" r:id="rId260"/>
    <p:sldId id="985" r:id="rId261"/>
    <p:sldId id="1008" r:id="rId262"/>
    <p:sldId id="986" r:id="rId263"/>
  </p:sldIdLst>
  <p:sldSz cx="9144000" cy="6858000" type="screen4x3"/>
  <p:notesSz cx="7315200" cy="96012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FF0000"/>
    <a:srgbClr val="FFFF00"/>
    <a:srgbClr val="FFC9C9"/>
    <a:srgbClr val="FF4F4F"/>
    <a:srgbClr val="F09A00"/>
    <a:srgbClr val="FFDF79"/>
    <a:srgbClr val="FA00EE"/>
    <a:srgbClr val="FFFC8F"/>
    <a:srgbClr val="AC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7610E-CE99-34A6-A7CB-D64DFB5D2DC5}" v="2586" dt="2022-02-01T19:12:30.225"/>
    <p1510:client id="{0A418C15-6C91-5E0A-5267-D8B35C32AD7F}" v="6" dt="2022-01-24T19:31:59.063"/>
    <p1510:client id="{2379B6FC-FB8C-2A93-1C82-0448B63313D4}" v="1337" dt="2022-01-30T23:34:40.712"/>
    <p1510:client id="{2C049B52-BEFD-0300-CEC3-0AAE1A127927}" v="5048" dt="2022-02-01T02:18:51.549"/>
    <p1510:client id="{3C1860BF-9C11-D42A-DE9B-BF657CAAAD66}" v="1" dt="2022-01-25T13:48:01.433"/>
    <p1510:client id="{757748D8-1C99-B449-AF90-FFC9D63DF27F}" v="731" dt="2022-01-24T15:20:10.115"/>
    <p1510:client id="{87CA1F43-E196-0822-9A74-27FCF7F64F3A}" v="160" dt="2022-01-30T16:12:54.611"/>
    <p1510:client id="{97E4E550-4974-3CD6-657E-E50DDF1E8FC7}" v="295" dt="2022-01-24T03:08:54.854"/>
    <p1510:client id="{9E5007C2-2323-6956-804F-18B00C28D845}" v="18" dt="2022-01-24T16:05:59.638"/>
    <p1510:client id="{AABE6BD6-EA25-C449-1E4A-E7DE52BE5AD4}" v="2429" dt="2022-01-25T20:18:17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microsoft.com/office/2015/10/relationships/revisionInfo" Target="revisionInfo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handoutMaster" Target="handoutMasters/handoutMaster1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presProps" Target="presProp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viewProps" Target="viewProps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3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5.wmf"/><Relationship Id="rId1" Type="http://schemas.openxmlformats.org/officeDocument/2006/relationships/image" Target="../media/image16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2.wmf"/><Relationship Id="rId4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2.wmf"/><Relationship Id="rId4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4BEA3BF-F810-477C-BFCA-3957C4F0C1A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466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2-10T20:06:29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14923 13617 0,'0'0'0,"-18"0"47,18 18-16,-18-18-31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98A3-6289-4FF5-AF34-C83DA636DDF3}" type="datetimeFigureOut">
              <a:rPr lang="fr-CA" smtClean="0"/>
              <a:pPr/>
              <a:t>2022-02-01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412E-84D3-4270-BB95-6A87A5CCEE37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4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index.html#fn27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index.html#fn27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index.html#fn27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Net#ImageNet_Challenge" TargetMode="External"/><Relationship Id="rId7" Type="http://schemas.openxmlformats.org/officeDocument/2006/relationships/hyperlink" Target="https://en.wikipedia.org/wiki/ImageNet#cite_note-9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mageNet#cite_note-8" TargetMode="External"/><Relationship Id="rId5" Type="http://schemas.openxmlformats.org/officeDocument/2006/relationships/hyperlink" Target="https://en.wikipedia.org/wiki/ImageNet#cite_note-economist-4" TargetMode="External"/><Relationship Id="rId4" Type="http://schemas.openxmlformats.org/officeDocument/2006/relationships/hyperlink" Target="https://en.wikipedia.org/wiki/ImageNet#cite_note-ILJVRC-2015-6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Pierre-Marc mentioned in his talk yesterday, </a:t>
            </a:r>
          </a:p>
          <a:p>
            <a:r>
              <a:rPr lang="en-US"/>
              <a:t>CNNs share the same parameters (convolution filters) across different image location, so the overall number of parameters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0841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239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0981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Dilated convolutions are used to cheaply increase the receptive field of output units without increasing the kernel size,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multiple dilated convolutions are stacked one after another.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concrete </a:t>
            </a:r>
            <a:r>
              <a:rPr lang="en-CA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example,see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Oordet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al.(2016), in which the proposed </a:t>
            </a:r>
            <a:r>
              <a:rPr lang="en-CA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WaveNet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implements </a:t>
            </a:r>
            <a:r>
              <a:rPr lang="en-CA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anautoregressive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generative model for raw audio which uses dilated </a:t>
            </a:r>
            <a:r>
              <a:rPr lang="en-CA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convolutionsto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condition new audio frames on a large context of past audio frames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63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926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/>
              <a:t>* Normalize the initial values of our parameters by initializing them with zero mean and unit variance. </a:t>
            </a:r>
          </a:p>
          <a:p>
            <a:endParaRPr lang="en-CA"/>
          </a:p>
          <a:p>
            <a:r>
              <a:rPr lang="en-CA"/>
              <a:t>* As training progresses and we update parameters to different extents, we lose this normalization, which slows down training and amplifies changes as the network becomes deeper.</a:t>
            </a:r>
          </a:p>
          <a:p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Batch normalization </a:t>
            </a:r>
            <a:r>
              <a:rPr lang="en-CA" baseline="30000">
                <a:hlinkClick r:id="rId3"/>
              </a:rPr>
              <a:t>[27]</a:t>
            </a:r>
            <a:r>
              <a:rPr lang="en-CA"/>
              <a:t> </a:t>
            </a:r>
            <a:r>
              <a:rPr lang="en-CA" err="1"/>
              <a:t>reestablishes</a:t>
            </a:r>
            <a:r>
              <a:rPr lang="en-CA"/>
              <a:t> these normalizations for every mini-batch and changes are back-propagated through the operation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Limits the impact of changes in previous layers to parameters in following layers (makes stable)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 By making normalization part of the model architecture, we are able to use higher learning rates and pay less attention to the initialization 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At test time, use an exponentially weighted average of mu and sigma computed on training mini-batches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It reduces overfitting because it has a slight regularization effects. Similar to dropout, it adds some noise to each hidden layer’s activations.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84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952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/>
              <a:t>* Normalize the initial values of our parameters by initializing them with zero mean and unit variance. </a:t>
            </a:r>
          </a:p>
          <a:p>
            <a:endParaRPr lang="en-CA"/>
          </a:p>
          <a:p>
            <a:r>
              <a:rPr lang="en-CA"/>
              <a:t>* As training progresses and we update parameters to different extents, we lose this normalization, which slows down training and amplifies changes as the network becomes deeper.</a:t>
            </a:r>
          </a:p>
          <a:p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Batch normalization </a:t>
            </a:r>
            <a:r>
              <a:rPr lang="en-CA" baseline="30000">
                <a:hlinkClick r:id="rId3"/>
              </a:rPr>
              <a:t>[27]</a:t>
            </a:r>
            <a:r>
              <a:rPr lang="en-CA"/>
              <a:t> </a:t>
            </a:r>
            <a:r>
              <a:rPr lang="en-CA" err="1"/>
              <a:t>reestablishes</a:t>
            </a:r>
            <a:r>
              <a:rPr lang="en-CA"/>
              <a:t> these normalizations for every mini-batch and changes are back-propagated through the operation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Limits the impact of changes in previous layers to parameters in following layers (makes stable)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 By making normalization part of the model architecture, we are able to use higher learning rates and pay less attention to the initialization 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At test time, use an exponentially weighted average of mu and sigma computed on training mini-batches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It reduces overfitting because it has a slight regularization effects. Similar to dropout, it adds some noise to each hidden layer’s activations.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85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6732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/>
              <a:t>* Normalize the initial values of our parameters by initializing them with zero mean and unit variance. </a:t>
            </a:r>
          </a:p>
          <a:p>
            <a:endParaRPr lang="en-CA"/>
          </a:p>
          <a:p>
            <a:r>
              <a:rPr lang="en-CA"/>
              <a:t>* As training progresses and we update parameters to different extents, we lose this normalization, which slows down training and amplifies changes as the network becomes deeper.</a:t>
            </a:r>
          </a:p>
          <a:p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Batch normalization </a:t>
            </a:r>
            <a:r>
              <a:rPr lang="en-CA" baseline="30000">
                <a:hlinkClick r:id="rId3"/>
              </a:rPr>
              <a:t>[27]</a:t>
            </a:r>
            <a:r>
              <a:rPr lang="en-CA"/>
              <a:t> </a:t>
            </a:r>
            <a:r>
              <a:rPr lang="en-CA" err="1"/>
              <a:t>reestablishes</a:t>
            </a:r>
            <a:r>
              <a:rPr lang="en-CA"/>
              <a:t> these normalizations for every mini-batch and changes are back-propagated through the operation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Limits the impact of changes in previous layers to parameters in following layers (makes stable)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 By making normalization part of the model architecture, we are able to use higher learning rates and pay less attention to the initialization 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At test time, use an exponentially weighted average of mu and sigma computed on training mini-batches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It reduces overfitting because it has a slight regularization effects. Similar to dropout, it adds some noise to each hidden layer’s activations.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86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8402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Make dropout </a:t>
            </a:r>
            <a:r>
              <a:rPr lang="en-US" err="1"/>
              <a:t>prob</a:t>
            </a:r>
            <a:r>
              <a:rPr lang="en-US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92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635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Make dropout </a:t>
            </a:r>
            <a:r>
              <a:rPr lang="en-US" err="1"/>
              <a:t>prob</a:t>
            </a:r>
            <a:r>
              <a:rPr lang="en-US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93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827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Make dropout </a:t>
            </a:r>
            <a:r>
              <a:rPr lang="en-US" err="1"/>
              <a:t>prob</a:t>
            </a:r>
            <a:r>
              <a:rPr lang="en-US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94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8870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Make dropout </a:t>
            </a:r>
            <a:r>
              <a:rPr lang="en-US" err="1"/>
              <a:t>prob</a:t>
            </a:r>
            <a:r>
              <a:rPr lang="en-US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95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427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* 2D convolution refers *not* to the dimension of the convolution kernel but to the dimension of the output.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6385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Make dropout </a:t>
            </a:r>
            <a:r>
              <a:rPr lang="en-US" err="1"/>
              <a:t>prob</a:t>
            </a:r>
            <a:r>
              <a:rPr lang="en-US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96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19872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Each neuron tries to not rely too much on specific inputs, in case it gets disconnected.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information it uses is more spread out across its different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has the effect with shrinking the weights (L2 norm shrinking), however in a more adaptive manner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Make dropout </a:t>
            </a:r>
            <a:r>
              <a:rPr lang="en-US" err="1"/>
              <a:t>prob</a:t>
            </a:r>
            <a:r>
              <a:rPr lang="en-US"/>
              <a:t> greater in layers with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97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2154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6961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Hard for computers : not as much as we thought 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4371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Since 2010, the ImageNet project runs an annual software contest, the ImageNet Large Scale Visual Recognition Challenge (</a:t>
            </a:r>
            <a:r>
              <a:rPr lang="en-CA">
                <a:hlinkClick r:id="rId3"/>
              </a:rPr>
              <a:t>ILSVRC</a:t>
            </a:r>
            <a:r>
              <a:rPr lang="en-CA"/>
              <a:t>), where software programs compete to correctly classify and detect objects and scenes. The challenge uses a "trimmed" list of one thousand non-overlapping classes.</a:t>
            </a:r>
            <a:r>
              <a:rPr lang="en-CA" baseline="30000">
                <a:hlinkClick r:id="rId4"/>
              </a:rPr>
              <a:t>[6]</a:t>
            </a:r>
            <a:endParaRPr lang="en-CA" baseline="30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baseline="30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success of deep learning algorithms on the ILSVRC challenge largely contributed to the deep learning revolution.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Suddenly people started to pay attention, not just within the AI community but across the technology industry as a whole."</a:t>
            </a:r>
            <a:r>
              <a:rPr lang="en-CA" baseline="30000">
                <a:hlinkClick r:id="rId5"/>
              </a:rPr>
              <a:t>[4]</a:t>
            </a:r>
            <a:r>
              <a:rPr lang="en-CA" baseline="30000">
                <a:hlinkClick r:id="rId6"/>
              </a:rPr>
              <a:t>[8]</a:t>
            </a:r>
            <a:r>
              <a:rPr lang="en-CA" baseline="30000">
                <a:hlinkClick r:id="rId7"/>
              </a:rPr>
              <a:t>[9]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982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0" dirty="0" err="1"/>
              <a:t>AlexNet</a:t>
            </a:r>
            <a:r>
              <a:rPr lang="en-CA" b="0" dirty="0"/>
              <a:t> is the name of a convolutional neural network, designed by Alex </a:t>
            </a:r>
            <a:r>
              <a:rPr lang="en-CA" b="0" dirty="0" err="1"/>
              <a:t>Krizhevsky</a:t>
            </a:r>
            <a:r>
              <a:rPr lang="en-CA" b="0" dirty="0"/>
              <a:t>, and published with Ilya </a:t>
            </a:r>
            <a:r>
              <a:rPr lang="en-CA" b="0" dirty="0" err="1"/>
              <a:t>Sutskever</a:t>
            </a:r>
            <a:r>
              <a:rPr lang="en-CA" b="0" dirty="0"/>
              <a:t> and </a:t>
            </a:r>
            <a:r>
              <a:rPr lang="en-CA" b="0" dirty="0" err="1"/>
              <a:t>Krizhevsky's</a:t>
            </a:r>
            <a:r>
              <a:rPr lang="en-CA" b="0" dirty="0"/>
              <a:t> PhD advisor Geoffrey Hinton, who was originally resistant to the idea of his student.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b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0" dirty="0" err="1"/>
              <a:t>AlexNet</a:t>
            </a:r>
            <a:r>
              <a:rPr lang="en-CA" b="0" dirty="0"/>
              <a:t> competed in the ImageNet Large Scale Visual Recognition Challenge[5] on September 30, 2012. The network achieved a top-5 error of 15.3%, </a:t>
            </a:r>
            <a:r>
              <a:rPr lang="en-CA" b="1" dirty="0"/>
              <a:t>more than 10.8 percentage points lower than that of the runner up</a:t>
            </a:r>
            <a:r>
              <a:rPr lang="en-CA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5474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30069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3269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7665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145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3953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5859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8424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066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924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8693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77387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06234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0469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2015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7680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1108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03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99909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9820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0" err="1"/>
              <a:t>AlexNet</a:t>
            </a:r>
            <a:r>
              <a:rPr lang="en-CA" b="0"/>
              <a:t> is the name of a convolutional neural network, designed by Alex </a:t>
            </a:r>
            <a:r>
              <a:rPr lang="en-CA" b="0" err="1"/>
              <a:t>Krizhevsky</a:t>
            </a:r>
            <a:r>
              <a:rPr lang="en-CA" b="0"/>
              <a:t>, and published with Ilya </a:t>
            </a:r>
            <a:r>
              <a:rPr lang="en-CA" b="0" err="1"/>
              <a:t>Sutskever</a:t>
            </a:r>
            <a:r>
              <a:rPr lang="en-CA" b="0"/>
              <a:t> and </a:t>
            </a:r>
            <a:r>
              <a:rPr lang="en-CA" b="0" err="1"/>
              <a:t>Krizhevsky's</a:t>
            </a:r>
            <a:r>
              <a:rPr lang="en-CA" b="0"/>
              <a:t> PhD advisor Geoffrey Hinton, who was originally resistant to the idea of his student.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b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0" err="1"/>
              <a:t>AlexNet</a:t>
            </a:r>
            <a:r>
              <a:rPr lang="en-CA" b="0"/>
              <a:t> competed in the ImageNet Large Scale Visual Recognition Challenge[5] on September 30, 2012. The network achieved a top-5 error of 15.3%, </a:t>
            </a:r>
            <a:r>
              <a:rPr lang="en-CA" b="1"/>
              <a:t>more than 10.8 percentage points lower than that of the runner up</a:t>
            </a:r>
            <a:r>
              <a:rPr lang="en-CA" b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8301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This architecture was more of a fine tuning to the previous </a:t>
            </a:r>
            <a:r>
              <a:rPr lang="en-CA" sz="1400" err="1"/>
              <a:t>AlexNet</a:t>
            </a:r>
            <a:r>
              <a:rPr lang="en-CA" sz="1400"/>
              <a:t> structure, but still developed some very keys ideas about improving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Instead of using 11x11 sized filters in the first layer (which is what </a:t>
            </a:r>
            <a:r>
              <a:rPr lang="en-CA" sz="1400" err="1"/>
              <a:t>AlexNet</a:t>
            </a:r>
            <a:r>
              <a:rPr lang="en-CA" sz="1400"/>
              <a:t> implemented), ZF Net used filters of size 7x7 and a decreased stride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The reasoning behind this modification is that a smaller filter size in the first conv layer helps retain a lot of original pixel information in the input volume. A filtering of size 11x11 proved to be skipping a lot of relevant information, especially as this is the first conv layer. As the network grows, we also see a rise in the number of filters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Developed a visualization technique named Deconvolutional Network, which helps to examine different feature activations and their relation to the input space. Called “</a:t>
            </a:r>
            <a:r>
              <a:rPr lang="en-CA" sz="1400" err="1"/>
              <a:t>deconvnet</a:t>
            </a:r>
            <a:r>
              <a:rPr lang="en-CA" sz="1400"/>
              <a:t>” because it maps features to pixels (the opposite of what a convolutional layer does).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3295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0691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2952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Sequence of convolution, pooling and FC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very large convolution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85618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This architecture was more of a fine tuning to the previous </a:t>
            </a:r>
            <a:r>
              <a:rPr lang="en-CA" sz="1400" err="1"/>
              <a:t>AlexNet</a:t>
            </a:r>
            <a:r>
              <a:rPr lang="en-CA" sz="1400"/>
              <a:t> structure, but still developed some very keys ideas about improving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Instead of using 11x11 sized filters in the first layer (which is what </a:t>
            </a:r>
            <a:r>
              <a:rPr lang="en-CA" sz="1400" err="1"/>
              <a:t>AlexNet</a:t>
            </a:r>
            <a:r>
              <a:rPr lang="en-CA" sz="1400"/>
              <a:t> implemented), ZF Net used filters of size 7x7 and a decreased stride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The reasoning behind this modification is that a smaller filter size in the first conv layer helps retain a lot of original pixel information in the input volume. A filtering of size 11x11 proved to be skipping a lot of relevant information, especially as this is the first conv layer. As the network grows, we also see a rise in the number of filters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Developed a visualization technique named Deconvolutional Network, which helps to examine different feature activations and their relation to the input space. Called “</a:t>
            </a:r>
            <a:r>
              <a:rPr lang="en-CA" sz="1400" err="1"/>
              <a:t>deconvnet</a:t>
            </a:r>
            <a:r>
              <a:rPr lang="en-CA" sz="1400"/>
              <a:t>” because it maps features to pixels (the opposite of what a convolutional layer does).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5146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26797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This architecture was more of a fine tuning to the previous </a:t>
            </a:r>
            <a:r>
              <a:rPr lang="en-CA" sz="1400" err="1"/>
              <a:t>AlexNet</a:t>
            </a:r>
            <a:r>
              <a:rPr lang="en-CA" sz="1400"/>
              <a:t> structure, but still developed some very keys ideas about improving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Instead of using 11x11 sized filters in the first layer (which is what </a:t>
            </a:r>
            <a:r>
              <a:rPr lang="en-CA" sz="1400" err="1"/>
              <a:t>AlexNet</a:t>
            </a:r>
            <a:r>
              <a:rPr lang="en-CA" sz="1400"/>
              <a:t> implemented), ZF Net used filters of size 7x7 and a decreased stride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The reasoning behind this modification is that a smaller filter size in the first conv layer helps retain a lot of original pixel information in the input volume. A filtering of size 11x11 proved to be skipping a lot of relevant information, especially as this is the first conv layer. As the network grows, we also see a rise in the number of filters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Developed a visualization technique named Deconvolutional Network, which helps to examine different feature activations and their relation to the input space. Called “</a:t>
            </a:r>
            <a:r>
              <a:rPr lang="en-CA" sz="1400" err="1"/>
              <a:t>deconvnet</a:t>
            </a:r>
            <a:r>
              <a:rPr lang="en-CA" sz="1400"/>
              <a:t>” because it maps features to pixels (the opposite of what a convolutional layer does).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40451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This architecture was more of a fine tuning to the previous </a:t>
            </a:r>
            <a:r>
              <a:rPr lang="en-CA" sz="1400" err="1"/>
              <a:t>AlexNet</a:t>
            </a:r>
            <a:r>
              <a:rPr lang="en-CA" sz="1400"/>
              <a:t> structure, but still developed some very keys ideas about improving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Instead of using 11x11 sized filters in the first layer (which is what </a:t>
            </a:r>
            <a:r>
              <a:rPr lang="en-CA" sz="1400" err="1"/>
              <a:t>AlexNet</a:t>
            </a:r>
            <a:r>
              <a:rPr lang="en-CA" sz="1400"/>
              <a:t> implemented), ZF Net used filters of size 7x7 and a decreased stride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The reasoning behind this modification is that a smaller filter size in the first conv layer helps retain a lot of original pixel information in the input volume. A filtering of size 11x11 proved to be skipping a lot of relevant information, especially as this is the first conv layer. As the network grows, we also see a rise in the number of filters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Developed a visualization technique named Deconvolutional Network, which helps to examine different feature activations and their relation to the input space. Called “</a:t>
            </a:r>
            <a:r>
              <a:rPr lang="en-CA" sz="1400" err="1"/>
              <a:t>deconvnet</a:t>
            </a:r>
            <a:r>
              <a:rPr lang="en-CA" sz="1400"/>
              <a:t>” because it maps features to pixels (the opposite of what a convolutional layer does).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96849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This architecture was more of a fine tuning to the previous </a:t>
            </a:r>
            <a:r>
              <a:rPr lang="en-CA" sz="1400" dirty="0" err="1"/>
              <a:t>AlexNet</a:t>
            </a:r>
            <a:r>
              <a:rPr lang="en-CA" sz="1400" dirty="0"/>
              <a:t> structure, but still developed some very keys ideas about improving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Instead of using 11x11 sized filters in the first layer (which is what </a:t>
            </a:r>
            <a:r>
              <a:rPr lang="en-CA" sz="1400" dirty="0" err="1"/>
              <a:t>AlexNet</a:t>
            </a:r>
            <a:r>
              <a:rPr lang="en-CA" sz="1400" dirty="0"/>
              <a:t> implemented), ZF Net used filters of size 7x7 and a decreased stride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The reasoning behind this modification is that a smaller filter size in the first conv layer helps retain a lot of original pixel information in the input volume. A filtering of size 11x11 proved to be skipping a lot of relevant information, especially as this is the first conv layer. As the network grows, we also see a rise in the number of filters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Developed a visualization technique named Deconvolutional Network, which helps to examine different feature activations and their relation to the input space. Called “</a:t>
            </a:r>
            <a:r>
              <a:rPr lang="en-CA" sz="1400" dirty="0" err="1"/>
              <a:t>deconvnet</a:t>
            </a:r>
            <a:r>
              <a:rPr lang="en-CA" sz="1400" dirty="0"/>
              <a:t>” because it maps features to pixels (the opposite of what a convolutional layer does).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32641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This architecture was more of a fine tuning to the previous </a:t>
            </a:r>
            <a:r>
              <a:rPr lang="en-CA" sz="1400" err="1"/>
              <a:t>AlexNet</a:t>
            </a:r>
            <a:r>
              <a:rPr lang="en-CA" sz="1400"/>
              <a:t> structure, but still developed some very keys ideas about improving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Instead of using 11x11 sized filters in the first layer (which is what </a:t>
            </a:r>
            <a:r>
              <a:rPr lang="en-CA" sz="1400" err="1"/>
              <a:t>AlexNet</a:t>
            </a:r>
            <a:r>
              <a:rPr lang="en-CA" sz="1400"/>
              <a:t> implemented), ZF Net used filters of size 7x7 and a decreased stride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The reasoning behind this modification is that a smaller filter size in the first conv layer helps retain a lot of original pixel information in the input volume. A filtering of size 11x11 proved to be skipping a lot of relevant information, especially as this is the first conv layer. As the network grows, we also see a rise in the number of filters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/>
              <a:t>Developed a visualization technique named Deconvolutional Network, which helps to examine different feature activations and their relation to the input space. Called “</a:t>
            </a:r>
            <a:r>
              <a:rPr lang="en-CA" sz="1400" err="1"/>
              <a:t>deconvnet</a:t>
            </a:r>
            <a:r>
              <a:rPr lang="en-CA" sz="1400"/>
              <a:t>” because it maps features to pixels (the opposite of what a convolutional layer does).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2399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This architecture was more of a fine tuning to the previous </a:t>
            </a:r>
            <a:r>
              <a:rPr lang="en-CA" sz="1400" dirty="0" err="1"/>
              <a:t>AlexNet</a:t>
            </a:r>
            <a:r>
              <a:rPr lang="en-CA" sz="1400" dirty="0"/>
              <a:t> structure, but still developed some very keys ideas about improving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Instead of using 11x11 sized filters in the first layer (which is what </a:t>
            </a:r>
            <a:r>
              <a:rPr lang="en-CA" sz="1400" dirty="0" err="1"/>
              <a:t>AlexNet</a:t>
            </a:r>
            <a:r>
              <a:rPr lang="en-CA" sz="1400" dirty="0"/>
              <a:t> implemented), ZF Net used filters of size 7x7 and a decreased stride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The reasoning behind this modification is that a smaller filter size in the first conv layer helps retain a lot of original pixel information in the input volume. A filtering of size 11x11 proved to be skipping a lot of relevant information, especially as this is the first conv layer. As the network grows, we also see a rise in the number of filters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Developed a visualization technique named Deconvolutional Network, which helps to examine different feature activations and their relation to the input space. Called “</a:t>
            </a:r>
            <a:r>
              <a:rPr lang="en-CA" sz="1400" dirty="0" err="1"/>
              <a:t>deconvnet</a:t>
            </a:r>
            <a:r>
              <a:rPr lang="en-CA" sz="1400" dirty="0"/>
              <a:t>” because it maps features to pixels (the opposite of what a convolutional layer does).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155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072540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This architecture was more of a fine tuning to the previous </a:t>
            </a:r>
            <a:r>
              <a:rPr lang="en-CA" sz="1400" dirty="0" err="1"/>
              <a:t>AlexNet</a:t>
            </a:r>
            <a:r>
              <a:rPr lang="en-CA" sz="1400" dirty="0"/>
              <a:t> structure, but still developed some very keys ideas about improving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Instead of using 11x11 sized filters in the first layer (which is what </a:t>
            </a:r>
            <a:r>
              <a:rPr lang="en-CA" sz="1400" dirty="0" err="1"/>
              <a:t>AlexNet</a:t>
            </a:r>
            <a:r>
              <a:rPr lang="en-CA" sz="1400" dirty="0"/>
              <a:t> implemented), ZF Net used filters of size 7x7 and a decreased stride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The reasoning behind this modification is that a smaller filter size in the first conv layer helps retain a lot of original pixel information in the input volume. A filtering of size 11x11 proved to be skipping a lot of relevant information, especially as this is the first conv layer. As the network grows, we also see a rise in the number of filters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dirty="0"/>
              <a:t>Developed a visualization technique named Deconvolutional Network, which helps to examine different feature activations and their relation to the input space. Called “</a:t>
            </a:r>
            <a:r>
              <a:rPr lang="en-CA" sz="1400" dirty="0" err="1"/>
              <a:t>deconvnet</a:t>
            </a:r>
            <a:r>
              <a:rPr lang="en-CA" sz="1400" dirty="0"/>
              <a:t>” because it maps features to pixels (the opposite of what a convolutional layer does).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156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6711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158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42637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159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892963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96120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939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19127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85748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2243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31627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13535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54947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4878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27068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Developed by Oxford's renowned </a:t>
            </a:r>
            <a:r>
              <a:rPr lang="en-CA" dirty="0">
                <a:hlinkClick r:id="rId3"/>
              </a:rPr>
              <a:t>Visual Geometry Group</a:t>
            </a:r>
            <a:r>
              <a:rPr lang="en-CA" dirty="0"/>
              <a:t> (VGG),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Implemented in most deep learning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Often used as pre-trained network in various computer vision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169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313623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89640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131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62666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26167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25627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31085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69056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662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174682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365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179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010849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451301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75058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6604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51464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Output has exactly the same size (width and height), but fewer channels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25721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049718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928741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56092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84735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2234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189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5553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190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743976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22 layers deep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191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83632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134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9E6EE2AC-3E6C-413B-A4D4-7ABC9F03061F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93FC70C5-851B-4A4C-89ED-B641030BA0DF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ABA7EEE7-19AF-42DD-8F84-87E012B28385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E2AC-3E6C-413B-A4D4-7ABC9F03061F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82919-9BAA-4552-A19E-DA5FA1CF0A97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A748F-EF95-4F40-9242-657DE9899ECA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3C11A-35CC-4057-B5D4-028A0F4C3801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05A89-475B-4486-981F-805C66C3F40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5D167-7540-419A-9B9C-1D706FF61D15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3439E-A043-4B4E-965B-0020F358BE0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BB574-E000-4690-A9AE-F01EB8D6FE56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4EB63-D141-49AA-8336-FAD5CA534F63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C70C5-851B-4A4C-89ED-B641030BA0DF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7EEE7-19AF-42DD-8F84-87E012B28385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C1BA748F-EF95-4F40-9242-657DE9899ECA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1083C11A-35CC-4057-B5D4-028A0F4C3801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CFF05A89-475B-4486-981F-805C66C3F40B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7205D167-7540-419A-9B9C-1D706FF61D15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5DC3439E-A043-4B4E-965B-0020F358BE0B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B2EBB574-E000-4690-A9AE-F01EB8D6FE56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2D64EB63-D141-49AA-8336-FAD5CA534F63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Cliquez</a:t>
            </a:r>
            <a:r>
              <a:rPr lang="en-US"/>
              <a:t> pour modifier le style du </a:t>
            </a:r>
            <a:r>
              <a:rPr lang="en-US" err="1"/>
              <a:t>titre</a:t>
            </a:r>
            <a:r>
              <a:rPr lang="en-US"/>
              <a:t>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Cliquez</a:t>
            </a:r>
            <a:r>
              <a:rPr lang="en-US"/>
              <a:t> pour modifier les styles du </a:t>
            </a:r>
            <a:r>
              <a:rPr lang="en-US" err="1"/>
              <a:t>texte</a:t>
            </a:r>
            <a:r>
              <a:rPr lang="en-US"/>
              <a:t> du masque</a:t>
            </a:r>
          </a:p>
          <a:p>
            <a:pPr lvl="1"/>
            <a:r>
              <a:rPr lang="en-US" err="1"/>
              <a:t>Deuxième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Troisième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Quatrième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Cinquième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49E530BD-CD1B-4BFE-A354-25BAA3BBFDFC}" type="slidenum">
              <a:rPr lang="fr-CA" smtClean="0"/>
              <a:pPr>
                <a:defRPr/>
              </a:pPr>
              <a:t>‹N°›</a:t>
            </a:fld>
            <a:endParaRPr lang="fr-CA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9E530BD-CD1B-4BFE-A354-25BAA3BBFDFC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21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127.bin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125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29.bin"/><Relationship Id="rId10" Type="http://schemas.openxmlformats.org/officeDocument/2006/relationships/image" Target="../media/image63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131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64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torch/vision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73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76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Image_Datasets/Caltech101/&#160;&#160;&#160;&#160;&#160;&#160;&#160;%20&#160;&#160;&#160;&#160;&#160;%20&#160;&#160;&#160;&#160;&#160;" TargetMode="External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hyperlink" Target="http://www.vision.caltech.edu/Image_Datasets/Caltech256/" TargetMode="Externa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7780459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25.wmf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26.wmf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25.wmf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://resnet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40.bin"/><Relationship Id="rId4" Type="http://schemas.openxmlformats.org/officeDocument/2006/relationships/hyperlink" Target="https://towardsdatascience.com/review-inception-v4-evolved-from-googlenet-merged-with-resnet-idea-image-classification-5e8c339d18bc" TargetMode="Externa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24.wmf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31.png"/><Relationship Id="rId4" Type="http://schemas.openxmlformats.org/officeDocument/2006/relationships/image" Target="../media/image24.wmf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48.wm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2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oleObject" Target="../embeddings/oleObject19.bin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32.bin"/><Relationship Id="rId3" Type="http://schemas.openxmlformats.org/officeDocument/2006/relationships/notesSlide" Target="../notesSlides/notesSlide9.xml"/><Relationship Id="rId21" Type="http://schemas.openxmlformats.org/officeDocument/2006/relationships/oleObject" Target="../embeddings/oleObject27.bin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18.bin"/><Relationship Id="rId17" Type="http://schemas.openxmlformats.org/officeDocument/2006/relationships/oleObject" Target="../embeddings/oleObject23.bin"/><Relationship Id="rId25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6.bin"/><Relationship Id="rId29" Type="http://schemas.openxmlformats.org/officeDocument/2006/relationships/oleObject" Target="../embeddings/oleObject3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30.bin"/><Relationship Id="rId5" Type="http://schemas.openxmlformats.org/officeDocument/2006/relationships/image" Target="../media/image14.wmf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9.bin"/><Relationship Id="rId28" Type="http://schemas.openxmlformats.org/officeDocument/2006/relationships/oleObject" Target="../embeddings/oleObject34.bin"/><Relationship Id="rId10" Type="http://schemas.openxmlformats.org/officeDocument/2006/relationships/oleObject" Target="../embeddings/oleObject17.bin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20.bin"/><Relationship Id="rId22" Type="http://schemas.openxmlformats.org/officeDocument/2006/relationships/oleObject" Target="../embeddings/oleObject28.bin"/><Relationship Id="rId27" Type="http://schemas.openxmlformats.org/officeDocument/2006/relationships/oleObject" Target="../embeddings/oleObject33.bin"/><Relationship Id="rId30" Type="http://schemas.openxmlformats.org/officeDocument/2006/relationships/oleObject" Target="../embeddings/oleObject36.bin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3.bin"/><Relationship Id="rId18" Type="http://schemas.openxmlformats.org/officeDocument/2006/relationships/oleObject" Target="../embeddings/oleObject48.bin"/><Relationship Id="rId26" Type="http://schemas.openxmlformats.org/officeDocument/2006/relationships/oleObject" Target="../embeddings/oleObject56.bin"/><Relationship Id="rId3" Type="http://schemas.openxmlformats.org/officeDocument/2006/relationships/notesSlide" Target="../notesSlides/notesSlide10.xml"/><Relationship Id="rId21" Type="http://schemas.openxmlformats.org/officeDocument/2006/relationships/oleObject" Target="../embeddings/oleObject51.bin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42.bin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5.bin"/><Relationship Id="rId33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9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54.bin"/><Relationship Id="rId32" Type="http://schemas.openxmlformats.org/officeDocument/2006/relationships/oleObject" Target="../embeddings/oleObject62.bin"/><Relationship Id="rId5" Type="http://schemas.openxmlformats.org/officeDocument/2006/relationships/image" Target="../media/image14.wmf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53.bin"/><Relationship Id="rId28" Type="http://schemas.openxmlformats.org/officeDocument/2006/relationships/oleObject" Target="../embeddings/oleObject58.bin"/><Relationship Id="rId10" Type="http://schemas.openxmlformats.org/officeDocument/2006/relationships/oleObject" Target="../embeddings/oleObject41.bin"/><Relationship Id="rId19" Type="http://schemas.openxmlformats.org/officeDocument/2006/relationships/oleObject" Target="../embeddings/oleObject49.bin"/><Relationship Id="rId31" Type="http://schemas.openxmlformats.org/officeDocument/2006/relationships/oleObject" Target="../embeddings/oleObject6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44.bin"/><Relationship Id="rId22" Type="http://schemas.openxmlformats.org/officeDocument/2006/relationships/oleObject" Target="../embeddings/oleObject52.bin"/><Relationship Id="rId27" Type="http://schemas.openxmlformats.org/officeDocument/2006/relationships/oleObject" Target="../embeddings/oleObject57.bin"/><Relationship Id="rId30" Type="http://schemas.openxmlformats.org/officeDocument/2006/relationships/oleObject" Target="../embeddings/oleObject60.bin"/><Relationship Id="rId8" Type="http://schemas.openxmlformats.org/officeDocument/2006/relationships/oleObject" Target="../embeddings/oleObject40.bin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8.bin"/><Relationship Id="rId18" Type="http://schemas.openxmlformats.org/officeDocument/2006/relationships/oleObject" Target="../embeddings/oleObject73.bin"/><Relationship Id="rId26" Type="http://schemas.openxmlformats.org/officeDocument/2006/relationships/oleObject" Target="../embeddings/oleObject81.bin"/><Relationship Id="rId3" Type="http://schemas.openxmlformats.org/officeDocument/2006/relationships/notesSlide" Target="../notesSlides/notesSlide11.xml"/><Relationship Id="rId21" Type="http://schemas.openxmlformats.org/officeDocument/2006/relationships/oleObject" Target="../embeddings/oleObject76.bin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67.bin"/><Relationship Id="rId17" Type="http://schemas.openxmlformats.org/officeDocument/2006/relationships/oleObject" Target="../embeddings/oleObject72.bin"/><Relationship Id="rId25" Type="http://schemas.openxmlformats.org/officeDocument/2006/relationships/oleObject" Target="../embeddings/oleObject80.bin"/><Relationship Id="rId33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oleObject75.bin"/><Relationship Id="rId29" Type="http://schemas.openxmlformats.org/officeDocument/2006/relationships/oleObject" Target="../embeddings/oleObject84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79.bin"/><Relationship Id="rId32" Type="http://schemas.openxmlformats.org/officeDocument/2006/relationships/oleObject" Target="../embeddings/oleObject87.bin"/><Relationship Id="rId5" Type="http://schemas.openxmlformats.org/officeDocument/2006/relationships/image" Target="../media/image14.wmf"/><Relationship Id="rId15" Type="http://schemas.openxmlformats.org/officeDocument/2006/relationships/oleObject" Target="../embeddings/oleObject70.bin"/><Relationship Id="rId23" Type="http://schemas.openxmlformats.org/officeDocument/2006/relationships/oleObject" Target="../embeddings/oleObject78.bin"/><Relationship Id="rId28" Type="http://schemas.openxmlformats.org/officeDocument/2006/relationships/oleObject" Target="../embeddings/oleObject83.bin"/><Relationship Id="rId10" Type="http://schemas.openxmlformats.org/officeDocument/2006/relationships/oleObject" Target="../embeddings/oleObject66.bin"/><Relationship Id="rId19" Type="http://schemas.openxmlformats.org/officeDocument/2006/relationships/oleObject" Target="../embeddings/oleObject74.bin"/><Relationship Id="rId31" Type="http://schemas.openxmlformats.org/officeDocument/2006/relationships/oleObject" Target="../embeddings/oleObject8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69.bin"/><Relationship Id="rId22" Type="http://schemas.openxmlformats.org/officeDocument/2006/relationships/oleObject" Target="../embeddings/oleObject77.bin"/><Relationship Id="rId27" Type="http://schemas.openxmlformats.org/officeDocument/2006/relationships/oleObject" Target="../embeddings/oleObject82.bin"/><Relationship Id="rId30" Type="http://schemas.openxmlformats.org/officeDocument/2006/relationships/oleObject" Target="../embeddings/oleObject85.bin"/><Relationship Id="rId8" Type="http://schemas.openxmlformats.org/officeDocument/2006/relationships/oleObject" Target="../embeddings/oleObject65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8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1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28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image" Target="../media/image31.emf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32.png"/><Relationship Id="rId4" Type="http://schemas.openxmlformats.org/officeDocument/2006/relationships/oleObject" Target="../embeddings/oleObject95.bin"/><Relationship Id="rId9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5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36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36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107.bin"/><Relationship Id="rId5" Type="http://schemas.openxmlformats.org/officeDocument/2006/relationships/oleObject" Target="../embeddings/oleObject104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106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112.bin"/><Relationship Id="rId5" Type="http://schemas.openxmlformats.org/officeDocument/2006/relationships/oleObject" Target="../embeddings/oleObject109.bin"/><Relationship Id="rId10" Type="http://schemas.openxmlformats.org/officeDocument/2006/relationships/image" Target="../media/image41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111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46.png"/><Relationship Id="rId4" Type="http://schemas.openxmlformats.org/officeDocument/2006/relationships/image" Target="../media/image45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46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41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14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2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3.w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3810" y="886466"/>
            <a:ext cx="7772400" cy="1143000"/>
          </a:xfrm>
        </p:spPr>
        <p:txBody>
          <a:bodyPr/>
          <a:lstStyle/>
          <a:p>
            <a:pPr algn="ctr" eaLnBrk="1" hangingPunct="1"/>
            <a:r>
              <a:rPr lang="fr-CA" sz="2400"/>
              <a:t>Réseaux de neurones</a:t>
            </a:r>
            <a:br>
              <a:rPr lang="en-US"/>
            </a:br>
            <a:r>
              <a:rPr lang="en-US"/>
              <a:t>IFT 780</a:t>
            </a:r>
            <a:endParaRPr lang="fr-CA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844752"/>
            <a:ext cx="6400800" cy="1752600"/>
          </a:xfrm>
        </p:spPr>
        <p:txBody>
          <a:bodyPr/>
          <a:lstStyle/>
          <a:p>
            <a:r>
              <a:rPr lang="fr-CA"/>
              <a:t>Réseaux à convolution avancés et architectures convolutives modernes </a:t>
            </a:r>
          </a:p>
          <a:p>
            <a:r>
              <a:rPr lang="fr-CA" sz="1400"/>
              <a:t>Par</a:t>
            </a:r>
          </a:p>
          <a:p>
            <a:pPr eaLnBrk="1" hangingPunct="1"/>
            <a:r>
              <a:rPr lang="fr-CA" sz="1400"/>
              <a:t>Pierre-Marc Jodoin, Antoine Théberge</a:t>
            </a:r>
          </a:p>
        </p:txBody>
      </p:sp>
    </p:spTree>
    <p:extLst>
      <p:ext uri="{BB962C8B-B14F-4D97-AF65-F5344CB8AC3E}">
        <p14:creationId xmlns:p14="http://schemas.microsoft.com/office/powerpoint/2010/main" val="1185118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416682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510771"/>
              </p:ext>
            </p:extLst>
          </p:nvPr>
        </p:nvGraphicFramePr>
        <p:xfrm>
          <a:off x="2923529" y="3242294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graphicFrame>
        <p:nvGraphicFramePr>
          <p:cNvPr id="4" name="Table 147">
            <a:extLst>
              <a:ext uri="{FF2B5EF4-FFF2-40B4-BE49-F238E27FC236}">
                <a16:creationId xmlns:a16="http://schemas.microsoft.com/office/drawing/2014/main" id="{C49FECE3-F595-4425-A7AB-4255389E2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285065"/>
              </p:ext>
            </p:extLst>
          </p:nvPr>
        </p:nvGraphicFramePr>
        <p:xfrm>
          <a:off x="3252172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7" name="Tableau 8">
            <a:extLst>
              <a:ext uri="{FF2B5EF4-FFF2-40B4-BE49-F238E27FC236}">
                <a16:creationId xmlns:a16="http://schemas.microsoft.com/office/drawing/2014/main" id="{42B0293C-53D1-402B-8DB1-5A9A114A8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32227"/>
              </p:ext>
            </p:extLst>
          </p:nvPr>
        </p:nvGraphicFramePr>
        <p:xfrm>
          <a:off x="3243580" y="4252976"/>
          <a:ext cx="1012056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6028">
                  <a:extLst>
                    <a:ext uri="{9D8B030D-6E8A-4147-A177-3AD203B41FA5}">
                      <a16:colId xmlns:a16="http://schemas.microsoft.com/office/drawing/2014/main" val="1970599414"/>
                    </a:ext>
                  </a:extLst>
                </a:gridCol>
                <a:gridCol w="506028">
                  <a:extLst>
                    <a:ext uri="{9D8B030D-6E8A-4147-A177-3AD203B41FA5}">
                      <a16:colId xmlns:a16="http://schemas.microsoft.com/office/drawing/2014/main" val="4039299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FF0000"/>
                          </a:solidFill>
                        </a:rPr>
                        <a:t>-18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426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100</a:t>
            </a:fld>
            <a:endParaRPr lang="fr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/>
              <a:t>Ensemble de </a:t>
            </a:r>
            <a:r>
              <a:rPr lang="en-US" sz="4000" err="1"/>
              <a:t>modèles</a:t>
            </a:r>
            <a:endParaRPr lang="en-US" sz="4000"/>
          </a:p>
        </p:txBody>
      </p:sp>
      <p:sp>
        <p:nvSpPr>
          <p:cNvPr id="7" name="Cube 6"/>
          <p:cNvSpPr/>
          <p:nvPr/>
        </p:nvSpPr>
        <p:spPr>
          <a:xfrm>
            <a:off x="1281186" y="1460482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ube 10"/>
          <p:cNvSpPr/>
          <p:nvPr/>
        </p:nvSpPr>
        <p:spPr>
          <a:xfrm>
            <a:off x="2199208" y="1690520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90176" y="2199505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3091356" y="1835854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ube 20"/>
          <p:cNvSpPr/>
          <p:nvPr/>
        </p:nvSpPr>
        <p:spPr>
          <a:xfrm>
            <a:off x="4032663" y="1965314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583740" y="2202345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05914" y="2199571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26503" y="1366762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04852" y="2213188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838494" y="138646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4838494" y="148087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4838494" y="158540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4838494" y="168158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4838494" y="177599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4838494" y="188052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4841009" y="197324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4841009" y="206765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4841009" y="21721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4841009" y="227488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4841009" y="236929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841009" y="247382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39365" y="258128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4839365" y="267569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4839365" y="278022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4844718" y="28686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4844718" y="2956461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5348315" y="1723881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3" name="Straight Arrow Connector 52"/>
          <p:cNvCxnSpPr>
            <a:stCxn id="29" idx="6"/>
            <a:endCxn id="49" idx="2"/>
          </p:cNvCxnSpPr>
          <p:nvPr/>
        </p:nvCxnSpPr>
        <p:spPr>
          <a:xfrm>
            <a:off x="4921784" y="1417462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353144" y="2008572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5361439" y="228436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5370700" y="2563913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Arrow Connector 56"/>
          <p:cNvCxnSpPr>
            <a:stCxn id="30" idx="6"/>
            <a:endCxn id="49" idx="2"/>
          </p:cNvCxnSpPr>
          <p:nvPr/>
        </p:nvCxnSpPr>
        <p:spPr>
          <a:xfrm>
            <a:off x="4921784" y="1511870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1" idx="6"/>
            <a:endCxn id="49" idx="2"/>
          </p:cNvCxnSpPr>
          <p:nvPr/>
        </p:nvCxnSpPr>
        <p:spPr>
          <a:xfrm>
            <a:off x="4921784" y="1616404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2" idx="6"/>
            <a:endCxn id="49" idx="2"/>
          </p:cNvCxnSpPr>
          <p:nvPr/>
        </p:nvCxnSpPr>
        <p:spPr>
          <a:xfrm>
            <a:off x="4921784" y="1712580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  <a:endCxn id="54" idx="2"/>
          </p:cNvCxnSpPr>
          <p:nvPr/>
        </p:nvCxnSpPr>
        <p:spPr>
          <a:xfrm>
            <a:off x="4921784" y="1417462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0" idx="6"/>
            <a:endCxn id="54" idx="2"/>
          </p:cNvCxnSpPr>
          <p:nvPr/>
        </p:nvCxnSpPr>
        <p:spPr>
          <a:xfrm>
            <a:off x="4921784" y="1511870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6"/>
            <a:endCxn id="54" idx="2"/>
          </p:cNvCxnSpPr>
          <p:nvPr/>
        </p:nvCxnSpPr>
        <p:spPr>
          <a:xfrm>
            <a:off x="4921784" y="1616404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54" idx="2"/>
          </p:cNvCxnSpPr>
          <p:nvPr/>
        </p:nvCxnSpPr>
        <p:spPr>
          <a:xfrm>
            <a:off x="4921784" y="1712580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0" idx="6"/>
          </p:cNvCxnSpPr>
          <p:nvPr/>
        </p:nvCxnSpPr>
        <p:spPr>
          <a:xfrm>
            <a:off x="4921784" y="1511870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9" idx="6"/>
          </p:cNvCxnSpPr>
          <p:nvPr/>
        </p:nvCxnSpPr>
        <p:spPr>
          <a:xfrm>
            <a:off x="4921784" y="1417462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6"/>
          </p:cNvCxnSpPr>
          <p:nvPr/>
        </p:nvCxnSpPr>
        <p:spPr>
          <a:xfrm>
            <a:off x="4921784" y="1712580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1" idx="6"/>
          </p:cNvCxnSpPr>
          <p:nvPr/>
        </p:nvCxnSpPr>
        <p:spPr>
          <a:xfrm>
            <a:off x="4921784" y="1616404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6" idx="2"/>
          </p:cNvCxnSpPr>
          <p:nvPr/>
        </p:nvCxnSpPr>
        <p:spPr>
          <a:xfrm>
            <a:off x="4932303" y="1434623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1" idx="6"/>
            <a:endCxn id="56" idx="2"/>
          </p:cNvCxnSpPr>
          <p:nvPr/>
        </p:nvCxnSpPr>
        <p:spPr>
          <a:xfrm>
            <a:off x="4921784" y="1616404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2" idx="6"/>
            <a:endCxn id="56" idx="2"/>
          </p:cNvCxnSpPr>
          <p:nvPr/>
        </p:nvCxnSpPr>
        <p:spPr>
          <a:xfrm>
            <a:off x="4921784" y="1712580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0" idx="6"/>
            <a:endCxn id="56" idx="2"/>
          </p:cNvCxnSpPr>
          <p:nvPr/>
        </p:nvCxnSpPr>
        <p:spPr>
          <a:xfrm>
            <a:off x="4921784" y="1511870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56" idx="2"/>
          </p:cNvCxnSpPr>
          <p:nvPr/>
        </p:nvCxnSpPr>
        <p:spPr>
          <a:xfrm flipV="1">
            <a:off x="4917417" y="2650801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6" idx="2"/>
          </p:cNvCxnSpPr>
          <p:nvPr/>
        </p:nvCxnSpPr>
        <p:spPr>
          <a:xfrm flipV="1">
            <a:off x="4917417" y="2650801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6" idx="2"/>
          </p:cNvCxnSpPr>
          <p:nvPr/>
        </p:nvCxnSpPr>
        <p:spPr>
          <a:xfrm flipV="1">
            <a:off x="4917417" y="2650801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56" idx="2"/>
          </p:cNvCxnSpPr>
          <p:nvPr/>
        </p:nvCxnSpPr>
        <p:spPr>
          <a:xfrm flipV="1">
            <a:off x="4917417" y="2650801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55" idx="2"/>
          </p:cNvCxnSpPr>
          <p:nvPr/>
        </p:nvCxnSpPr>
        <p:spPr>
          <a:xfrm flipV="1">
            <a:off x="4917417" y="2371253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55" idx="2"/>
          </p:cNvCxnSpPr>
          <p:nvPr/>
        </p:nvCxnSpPr>
        <p:spPr>
          <a:xfrm flipV="1">
            <a:off x="4917417" y="2371253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55" idx="2"/>
          </p:cNvCxnSpPr>
          <p:nvPr/>
        </p:nvCxnSpPr>
        <p:spPr>
          <a:xfrm flipV="1">
            <a:off x="4917417" y="2371253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5" idx="2"/>
          </p:cNvCxnSpPr>
          <p:nvPr/>
        </p:nvCxnSpPr>
        <p:spPr>
          <a:xfrm flipV="1">
            <a:off x="4917417" y="2371253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54" idx="2"/>
          </p:cNvCxnSpPr>
          <p:nvPr/>
        </p:nvCxnSpPr>
        <p:spPr>
          <a:xfrm flipV="1">
            <a:off x="4917417" y="2095459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54" idx="2"/>
          </p:cNvCxnSpPr>
          <p:nvPr/>
        </p:nvCxnSpPr>
        <p:spPr>
          <a:xfrm flipV="1">
            <a:off x="4917417" y="2095459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54" idx="2"/>
          </p:cNvCxnSpPr>
          <p:nvPr/>
        </p:nvCxnSpPr>
        <p:spPr>
          <a:xfrm flipV="1">
            <a:off x="4917417" y="2095459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54" idx="2"/>
          </p:cNvCxnSpPr>
          <p:nvPr/>
        </p:nvCxnSpPr>
        <p:spPr>
          <a:xfrm flipV="1">
            <a:off x="4917417" y="2095459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9" idx="2"/>
          </p:cNvCxnSpPr>
          <p:nvPr/>
        </p:nvCxnSpPr>
        <p:spPr>
          <a:xfrm flipV="1">
            <a:off x="4927937" y="1810768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49" idx="2"/>
          </p:cNvCxnSpPr>
          <p:nvPr/>
        </p:nvCxnSpPr>
        <p:spPr>
          <a:xfrm flipV="1">
            <a:off x="4917417" y="1810768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49" idx="2"/>
          </p:cNvCxnSpPr>
          <p:nvPr/>
        </p:nvCxnSpPr>
        <p:spPr>
          <a:xfrm flipV="1">
            <a:off x="4917417" y="1810768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9" idx="2"/>
          </p:cNvCxnSpPr>
          <p:nvPr/>
        </p:nvCxnSpPr>
        <p:spPr>
          <a:xfrm flipV="1">
            <a:off x="4917417" y="1810768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4861096" y="2091089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89" name="Rounded Rectangle 88"/>
          <p:cNvSpPr/>
          <p:nvPr/>
        </p:nvSpPr>
        <p:spPr>
          <a:xfrm>
            <a:off x="5722132" y="1647401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>
                <a:solidFill>
                  <a:schemeClr val="tx1"/>
                </a:solidFill>
              </a:rPr>
              <a:t>SOFTMAX</a:t>
            </a:r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5567475" y="1808634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5565038" y="2090823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5583891" y="2357000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591222" y="2653371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ube 98"/>
          <p:cNvSpPr/>
          <p:nvPr/>
        </p:nvSpPr>
        <p:spPr>
          <a:xfrm>
            <a:off x="1281186" y="3310594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Cube 99"/>
          <p:cNvSpPr/>
          <p:nvPr/>
        </p:nvSpPr>
        <p:spPr>
          <a:xfrm>
            <a:off x="2199208" y="3540632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690176" y="4049617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2" name="Cube 101"/>
          <p:cNvSpPr/>
          <p:nvPr/>
        </p:nvSpPr>
        <p:spPr>
          <a:xfrm>
            <a:off x="3091356" y="3685966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Cube 102"/>
          <p:cNvSpPr/>
          <p:nvPr/>
        </p:nvSpPr>
        <p:spPr>
          <a:xfrm>
            <a:off x="4032663" y="3815426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2583740" y="4052457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505914" y="4049683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4826503" y="3216874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304852" y="4063300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4838494" y="323657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/>
          <p:cNvSpPr/>
          <p:nvPr/>
        </p:nvSpPr>
        <p:spPr>
          <a:xfrm>
            <a:off x="4838494" y="333098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/>
          <p:cNvSpPr/>
          <p:nvPr/>
        </p:nvSpPr>
        <p:spPr>
          <a:xfrm>
            <a:off x="4838494" y="343551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/>
          <p:cNvSpPr/>
          <p:nvPr/>
        </p:nvSpPr>
        <p:spPr>
          <a:xfrm>
            <a:off x="4838494" y="353169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4838494" y="362610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/>
          <p:cNvSpPr/>
          <p:nvPr/>
        </p:nvSpPr>
        <p:spPr>
          <a:xfrm>
            <a:off x="4838494" y="37306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/>
          <p:cNvSpPr/>
          <p:nvPr/>
        </p:nvSpPr>
        <p:spPr>
          <a:xfrm>
            <a:off x="4841009" y="382335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/>
          <p:cNvSpPr/>
          <p:nvPr/>
        </p:nvSpPr>
        <p:spPr>
          <a:xfrm>
            <a:off x="4841009" y="391776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/>
          <p:cNvSpPr/>
          <p:nvPr/>
        </p:nvSpPr>
        <p:spPr>
          <a:xfrm>
            <a:off x="4841009" y="402229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/>
          <p:cNvSpPr/>
          <p:nvPr/>
        </p:nvSpPr>
        <p:spPr>
          <a:xfrm>
            <a:off x="4841009" y="412499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/>
          <p:cNvSpPr/>
          <p:nvPr/>
        </p:nvSpPr>
        <p:spPr>
          <a:xfrm>
            <a:off x="4841009" y="421940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4841009" y="43239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/>
          <p:cNvSpPr/>
          <p:nvPr/>
        </p:nvSpPr>
        <p:spPr>
          <a:xfrm>
            <a:off x="4839365" y="443139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/>
          <p:cNvSpPr/>
          <p:nvPr/>
        </p:nvSpPr>
        <p:spPr>
          <a:xfrm>
            <a:off x="4839365" y="452580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/>
          <p:cNvSpPr/>
          <p:nvPr/>
        </p:nvSpPr>
        <p:spPr>
          <a:xfrm>
            <a:off x="4839365" y="463033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/>
          <p:cNvSpPr/>
          <p:nvPr/>
        </p:nvSpPr>
        <p:spPr>
          <a:xfrm>
            <a:off x="4844718" y="471874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/>
          <p:cNvSpPr/>
          <p:nvPr/>
        </p:nvSpPr>
        <p:spPr>
          <a:xfrm>
            <a:off x="4844718" y="480657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/>
          <p:cNvSpPr/>
          <p:nvPr/>
        </p:nvSpPr>
        <p:spPr>
          <a:xfrm>
            <a:off x="5348315" y="3573993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5950694" y="3658746"/>
            <a:ext cx="673325" cy="21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940959" y="3940935"/>
            <a:ext cx="675148" cy="21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5959812" y="4203907"/>
            <a:ext cx="664207" cy="29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937752" y="4477524"/>
            <a:ext cx="68025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8" idx="6"/>
            <a:endCxn id="126" idx="2"/>
          </p:cNvCxnSpPr>
          <p:nvPr/>
        </p:nvCxnSpPr>
        <p:spPr>
          <a:xfrm>
            <a:off x="4921784" y="3267574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5353144" y="3858684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/>
          <p:cNvSpPr/>
          <p:nvPr/>
        </p:nvSpPr>
        <p:spPr>
          <a:xfrm>
            <a:off x="5361439" y="4134477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/>
          <p:cNvSpPr/>
          <p:nvPr/>
        </p:nvSpPr>
        <p:spPr>
          <a:xfrm>
            <a:off x="5370700" y="441402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4" name="Straight Arrow Connector 133"/>
          <p:cNvCxnSpPr>
            <a:stCxn id="109" idx="6"/>
            <a:endCxn id="126" idx="2"/>
          </p:cNvCxnSpPr>
          <p:nvPr/>
        </p:nvCxnSpPr>
        <p:spPr>
          <a:xfrm>
            <a:off x="4921784" y="3361982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0" idx="6"/>
            <a:endCxn id="126" idx="2"/>
          </p:cNvCxnSpPr>
          <p:nvPr/>
        </p:nvCxnSpPr>
        <p:spPr>
          <a:xfrm>
            <a:off x="4921784" y="3466516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11" idx="6"/>
            <a:endCxn id="126" idx="2"/>
          </p:cNvCxnSpPr>
          <p:nvPr/>
        </p:nvCxnSpPr>
        <p:spPr>
          <a:xfrm>
            <a:off x="4921784" y="3562692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08" idx="6"/>
            <a:endCxn id="131" idx="2"/>
          </p:cNvCxnSpPr>
          <p:nvPr/>
        </p:nvCxnSpPr>
        <p:spPr>
          <a:xfrm>
            <a:off x="4921784" y="3267574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09" idx="6"/>
            <a:endCxn id="131" idx="2"/>
          </p:cNvCxnSpPr>
          <p:nvPr/>
        </p:nvCxnSpPr>
        <p:spPr>
          <a:xfrm>
            <a:off x="4921784" y="3361982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0" idx="6"/>
            <a:endCxn id="131" idx="2"/>
          </p:cNvCxnSpPr>
          <p:nvPr/>
        </p:nvCxnSpPr>
        <p:spPr>
          <a:xfrm>
            <a:off x="4921784" y="3466516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11" idx="6"/>
            <a:endCxn id="131" idx="2"/>
          </p:cNvCxnSpPr>
          <p:nvPr/>
        </p:nvCxnSpPr>
        <p:spPr>
          <a:xfrm>
            <a:off x="4921784" y="3562692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9" idx="6"/>
          </p:cNvCxnSpPr>
          <p:nvPr/>
        </p:nvCxnSpPr>
        <p:spPr>
          <a:xfrm>
            <a:off x="4921784" y="3361982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8" idx="6"/>
          </p:cNvCxnSpPr>
          <p:nvPr/>
        </p:nvCxnSpPr>
        <p:spPr>
          <a:xfrm>
            <a:off x="4921784" y="3267574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11" idx="6"/>
          </p:cNvCxnSpPr>
          <p:nvPr/>
        </p:nvCxnSpPr>
        <p:spPr>
          <a:xfrm>
            <a:off x="4921784" y="3562692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0" idx="6"/>
          </p:cNvCxnSpPr>
          <p:nvPr/>
        </p:nvCxnSpPr>
        <p:spPr>
          <a:xfrm>
            <a:off x="4921784" y="3466516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133" idx="2"/>
          </p:cNvCxnSpPr>
          <p:nvPr/>
        </p:nvCxnSpPr>
        <p:spPr>
          <a:xfrm>
            <a:off x="4932303" y="3284735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33" idx="2"/>
          </p:cNvCxnSpPr>
          <p:nvPr/>
        </p:nvCxnSpPr>
        <p:spPr>
          <a:xfrm>
            <a:off x="4921784" y="3466516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1" idx="6"/>
            <a:endCxn id="133" idx="2"/>
          </p:cNvCxnSpPr>
          <p:nvPr/>
        </p:nvCxnSpPr>
        <p:spPr>
          <a:xfrm>
            <a:off x="4921784" y="3562692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9" idx="6"/>
            <a:endCxn id="133" idx="2"/>
          </p:cNvCxnSpPr>
          <p:nvPr/>
        </p:nvCxnSpPr>
        <p:spPr>
          <a:xfrm>
            <a:off x="4921784" y="3361982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3" idx="2"/>
          </p:cNvCxnSpPr>
          <p:nvPr/>
        </p:nvCxnSpPr>
        <p:spPr>
          <a:xfrm flipV="1">
            <a:off x="4917417" y="4500913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133" idx="2"/>
          </p:cNvCxnSpPr>
          <p:nvPr/>
        </p:nvCxnSpPr>
        <p:spPr>
          <a:xfrm flipV="1">
            <a:off x="4917417" y="4500913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133" idx="2"/>
          </p:cNvCxnSpPr>
          <p:nvPr/>
        </p:nvCxnSpPr>
        <p:spPr>
          <a:xfrm flipV="1">
            <a:off x="4917417" y="4500913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133" idx="2"/>
          </p:cNvCxnSpPr>
          <p:nvPr/>
        </p:nvCxnSpPr>
        <p:spPr>
          <a:xfrm flipV="1">
            <a:off x="4917417" y="4500913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132" idx="2"/>
          </p:cNvCxnSpPr>
          <p:nvPr/>
        </p:nvCxnSpPr>
        <p:spPr>
          <a:xfrm flipV="1">
            <a:off x="4917417" y="4221365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32" idx="2"/>
          </p:cNvCxnSpPr>
          <p:nvPr/>
        </p:nvCxnSpPr>
        <p:spPr>
          <a:xfrm flipV="1">
            <a:off x="4917417" y="4221365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32" idx="2"/>
          </p:cNvCxnSpPr>
          <p:nvPr/>
        </p:nvCxnSpPr>
        <p:spPr>
          <a:xfrm flipV="1">
            <a:off x="4917417" y="4221365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endCxn id="132" idx="2"/>
          </p:cNvCxnSpPr>
          <p:nvPr/>
        </p:nvCxnSpPr>
        <p:spPr>
          <a:xfrm flipV="1">
            <a:off x="4917417" y="4221365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31" idx="2"/>
          </p:cNvCxnSpPr>
          <p:nvPr/>
        </p:nvCxnSpPr>
        <p:spPr>
          <a:xfrm flipV="1">
            <a:off x="4917417" y="3945571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endCxn id="131" idx="2"/>
          </p:cNvCxnSpPr>
          <p:nvPr/>
        </p:nvCxnSpPr>
        <p:spPr>
          <a:xfrm flipV="1">
            <a:off x="4917417" y="3945571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endCxn id="131" idx="2"/>
          </p:cNvCxnSpPr>
          <p:nvPr/>
        </p:nvCxnSpPr>
        <p:spPr>
          <a:xfrm flipV="1">
            <a:off x="4917417" y="3945571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endCxn id="131" idx="2"/>
          </p:cNvCxnSpPr>
          <p:nvPr/>
        </p:nvCxnSpPr>
        <p:spPr>
          <a:xfrm flipV="1">
            <a:off x="4917417" y="3945571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endCxn id="126" idx="2"/>
          </p:cNvCxnSpPr>
          <p:nvPr/>
        </p:nvCxnSpPr>
        <p:spPr>
          <a:xfrm flipV="1">
            <a:off x="4927937" y="3660880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endCxn id="126" idx="2"/>
          </p:cNvCxnSpPr>
          <p:nvPr/>
        </p:nvCxnSpPr>
        <p:spPr>
          <a:xfrm flipV="1">
            <a:off x="4917417" y="3660880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26" idx="2"/>
          </p:cNvCxnSpPr>
          <p:nvPr/>
        </p:nvCxnSpPr>
        <p:spPr>
          <a:xfrm flipV="1">
            <a:off x="4917417" y="3660880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126" idx="2"/>
          </p:cNvCxnSpPr>
          <p:nvPr/>
        </p:nvCxnSpPr>
        <p:spPr>
          <a:xfrm flipV="1">
            <a:off x="4917417" y="3660880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 rot="16200000">
            <a:off x="4861096" y="3941201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166" name="Rounded Rectangle 165"/>
          <p:cNvSpPr/>
          <p:nvPr/>
        </p:nvSpPr>
        <p:spPr>
          <a:xfrm>
            <a:off x="5722132" y="3497513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>
                <a:solidFill>
                  <a:schemeClr val="tx1"/>
                </a:solidFill>
              </a:rPr>
              <a:t>SOFTMAX</a:t>
            </a:r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5567475" y="3658746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5565038" y="3940935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5583891" y="4207112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5591222" y="4503483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ube 171"/>
          <p:cNvSpPr/>
          <p:nvPr/>
        </p:nvSpPr>
        <p:spPr>
          <a:xfrm>
            <a:off x="1281186" y="5114275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Cube 172"/>
          <p:cNvSpPr/>
          <p:nvPr/>
        </p:nvSpPr>
        <p:spPr>
          <a:xfrm>
            <a:off x="2199208" y="5344313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1690176" y="5853298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5" name="Cube 174"/>
          <p:cNvSpPr/>
          <p:nvPr/>
        </p:nvSpPr>
        <p:spPr>
          <a:xfrm>
            <a:off x="3091356" y="5489647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Cube 175"/>
          <p:cNvSpPr/>
          <p:nvPr/>
        </p:nvSpPr>
        <p:spPr>
          <a:xfrm>
            <a:off x="4032663" y="5619107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2583740" y="5856138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3505914" y="5853364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4826503" y="5020555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4304852" y="5866981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>
          <a:xfrm>
            <a:off x="4838494" y="504025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/>
          <p:cNvSpPr/>
          <p:nvPr/>
        </p:nvSpPr>
        <p:spPr>
          <a:xfrm>
            <a:off x="4838494" y="513466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/>
          <p:cNvSpPr/>
          <p:nvPr/>
        </p:nvSpPr>
        <p:spPr>
          <a:xfrm>
            <a:off x="4838494" y="523919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/>
          <p:cNvSpPr/>
          <p:nvPr/>
        </p:nvSpPr>
        <p:spPr>
          <a:xfrm>
            <a:off x="4838494" y="533537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Oval 184"/>
          <p:cNvSpPr/>
          <p:nvPr/>
        </p:nvSpPr>
        <p:spPr>
          <a:xfrm>
            <a:off x="4838494" y="54297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/>
          <p:cNvSpPr/>
          <p:nvPr/>
        </p:nvSpPr>
        <p:spPr>
          <a:xfrm>
            <a:off x="4838494" y="553431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/>
          <p:cNvSpPr/>
          <p:nvPr/>
        </p:nvSpPr>
        <p:spPr>
          <a:xfrm>
            <a:off x="4841009" y="562703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8" name="Oval 187"/>
          <p:cNvSpPr/>
          <p:nvPr/>
        </p:nvSpPr>
        <p:spPr>
          <a:xfrm>
            <a:off x="4841009" y="572144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4841009" y="582597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/>
          <p:cNvSpPr/>
          <p:nvPr/>
        </p:nvSpPr>
        <p:spPr>
          <a:xfrm>
            <a:off x="4841009" y="592867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4841009" y="60230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4841009" y="612761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4839365" y="623507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/>
          <p:cNvSpPr/>
          <p:nvPr/>
        </p:nvSpPr>
        <p:spPr>
          <a:xfrm>
            <a:off x="4839365" y="632948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/>
          <p:cNvSpPr/>
          <p:nvPr/>
        </p:nvSpPr>
        <p:spPr>
          <a:xfrm>
            <a:off x="4839365" y="643402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/>
          <p:cNvSpPr/>
          <p:nvPr/>
        </p:nvSpPr>
        <p:spPr>
          <a:xfrm>
            <a:off x="4844718" y="652242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/>
          <p:cNvSpPr/>
          <p:nvPr/>
        </p:nvSpPr>
        <p:spPr>
          <a:xfrm>
            <a:off x="4844718" y="661025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/>
          <p:cNvSpPr/>
          <p:nvPr/>
        </p:nvSpPr>
        <p:spPr>
          <a:xfrm>
            <a:off x="5348315" y="5377674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3" name="Straight Arrow Connector 202"/>
          <p:cNvCxnSpPr>
            <a:stCxn id="181" idx="6"/>
            <a:endCxn id="199" idx="2"/>
          </p:cNvCxnSpPr>
          <p:nvPr/>
        </p:nvCxnSpPr>
        <p:spPr>
          <a:xfrm>
            <a:off x="4921784" y="5071255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5353144" y="566236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/>
          <p:cNvSpPr/>
          <p:nvPr/>
        </p:nvSpPr>
        <p:spPr>
          <a:xfrm>
            <a:off x="5361439" y="5938158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/>
          <p:cNvSpPr/>
          <p:nvPr/>
        </p:nvSpPr>
        <p:spPr>
          <a:xfrm>
            <a:off x="5370700" y="6217706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7" name="Straight Arrow Connector 206"/>
          <p:cNvCxnSpPr>
            <a:stCxn id="182" idx="6"/>
            <a:endCxn id="199" idx="2"/>
          </p:cNvCxnSpPr>
          <p:nvPr/>
        </p:nvCxnSpPr>
        <p:spPr>
          <a:xfrm>
            <a:off x="4921784" y="5165663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83" idx="6"/>
            <a:endCxn id="199" idx="2"/>
          </p:cNvCxnSpPr>
          <p:nvPr/>
        </p:nvCxnSpPr>
        <p:spPr>
          <a:xfrm>
            <a:off x="4921784" y="5270197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84" idx="6"/>
            <a:endCxn id="199" idx="2"/>
          </p:cNvCxnSpPr>
          <p:nvPr/>
        </p:nvCxnSpPr>
        <p:spPr>
          <a:xfrm>
            <a:off x="4921784" y="5366373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81" idx="6"/>
            <a:endCxn id="204" idx="2"/>
          </p:cNvCxnSpPr>
          <p:nvPr/>
        </p:nvCxnSpPr>
        <p:spPr>
          <a:xfrm>
            <a:off x="4921784" y="5071255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82" idx="6"/>
            <a:endCxn id="204" idx="2"/>
          </p:cNvCxnSpPr>
          <p:nvPr/>
        </p:nvCxnSpPr>
        <p:spPr>
          <a:xfrm>
            <a:off x="4921784" y="5165663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83" idx="6"/>
            <a:endCxn id="204" idx="2"/>
          </p:cNvCxnSpPr>
          <p:nvPr/>
        </p:nvCxnSpPr>
        <p:spPr>
          <a:xfrm>
            <a:off x="4921784" y="5270197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84" idx="6"/>
            <a:endCxn id="204" idx="2"/>
          </p:cNvCxnSpPr>
          <p:nvPr/>
        </p:nvCxnSpPr>
        <p:spPr>
          <a:xfrm>
            <a:off x="4921784" y="5366373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82" idx="6"/>
          </p:cNvCxnSpPr>
          <p:nvPr/>
        </p:nvCxnSpPr>
        <p:spPr>
          <a:xfrm>
            <a:off x="4921784" y="5165663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81" idx="6"/>
          </p:cNvCxnSpPr>
          <p:nvPr/>
        </p:nvCxnSpPr>
        <p:spPr>
          <a:xfrm>
            <a:off x="4921784" y="5071255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184" idx="6"/>
          </p:cNvCxnSpPr>
          <p:nvPr/>
        </p:nvCxnSpPr>
        <p:spPr>
          <a:xfrm>
            <a:off x="4921784" y="5366373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83" idx="6"/>
          </p:cNvCxnSpPr>
          <p:nvPr/>
        </p:nvCxnSpPr>
        <p:spPr>
          <a:xfrm>
            <a:off x="4921784" y="5270197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endCxn id="206" idx="2"/>
          </p:cNvCxnSpPr>
          <p:nvPr/>
        </p:nvCxnSpPr>
        <p:spPr>
          <a:xfrm>
            <a:off x="4932303" y="5088416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83" idx="6"/>
            <a:endCxn id="206" idx="2"/>
          </p:cNvCxnSpPr>
          <p:nvPr/>
        </p:nvCxnSpPr>
        <p:spPr>
          <a:xfrm>
            <a:off x="4921784" y="5270197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184" idx="6"/>
            <a:endCxn id="206" idx="2"/>
          </p:cNvCxnSpPr>
          <p:nvPr/>
        </p:nvCxnSpPr>
        <p:spPr>
          <a:xfrm>
            <a:off x="4921784" y="5366373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82" idx="6"/>
            <a:endCxn id="206" idx="2"/>
          </p:cNvCxnSpPr>
          <p:nvPr/>
        </p:nvCxnSpPr>
        <p:spPr>
          <a:xfrm>
            <a:off x="4921784" y="5165663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endCxn id="206" idx="2"/>
          </p:cNvCxnSpPr>
          <p:nvPr/>
        </p:nvCxnSpPr>
        <p:spPr>
          <a:xfrm flipV="1">
            <a:off x="4917417" y="6304594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endCxn id="206" idx="2"/>
          </p:cNvCxnSpPr>
          <p:nvPr/>
        </p:nvCxnSpPr>
        <p:spPr>
          <a:xfrm flipV="1">
            <a:off x="4917417" y="6304594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endCxn id="206" idx="2"/>
          </p:cNvCxnSpPr>
          <p:nvPr/>
        </p:nvCxnSpPr>
        <p:spPr>
          <a:xfrm flipV="1">
            <a:off x="4917417" y="6304594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endCxn id="206" idx="2"/>
          </p:cNvCxnSpPr>
          <p:nvPr/>
        </p:nvCxnSpPr>
        <p:spPr>
          <a:xfrm flipV="1">
            <a:off x="4917417" y="6304594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endCxn id="205" idx="2"/>
          </p:cNvCxnSpPr>
          <p:nvPr/>
        </p:nvCxnSpPr>
        <p:spPr>
          <a:xfrm flipV="1">
            <a:off x="4917417" y="6025046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endCxn id="205" idx="2"/>
          </p:cNvCxnSpPr>
          <p:nvPr/>
        </p:nvCxnSpPr>
        <p:spPr>
          <a:xfrm flipV="1">
            <a:off x="4917417" y="6025046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endCxn id="205" idx="2"/>
          </p:cNvCxnSpPr>
          <p:nvPr/>
        </p:nvCxnSpPr>
        <p:spPr>
          <a:xfrm flipV="1">
            <a:off x="4917417" y="6025046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endCxn id="205" idx="2"/>
          </p:cNvCxnSpPr>
          <p:nvPr/>
        </p:nvCxnSpPr>
        <p:spPr>
          <a:xfrm flipV="1">
            <a:off x="4917417" y="6025046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endCxn id="204" idx="2"/>
          </p:cNvCxnSpPr>
          <p:nvPr/>
        </p:nvCxnSpPr>
        <p:spPr>
          <a:xfrm flipV="1">
            <a:off x="4917417" y="5749252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endCxn id="204" idx="2"/>
          </p:cNvCxnSpPr>
          <p:nvPr/>
        </p:nvCxnSpPr>
        <p:spPr>
          <a:xfrm flipV="1">
            <a:off x="4917417" y="5749252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4" idx="2"/>
          </p:cNvCxnSpPr>
          <p:nvPr/>
        </p:nvCxnSpPr>
        <p:spPr>
          <a:xfrm flipV="1">
            <a:off x="4917417" y="5749252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endCxn id="204" idx="2"/>
          </p:cNvCxnSpPr>
          <p:nvPr/>
        </p:nvCxnSpPr>
        <p:spPr>
          <a:xfrm flipV="1">
            <a:off x="4917417" y="5749252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endCxn id="199" idx="2"/>
          </p:cNvCxnSpPr>
          <p:nvPr/>
        </p:nvCxnSpPr>
        <p:spPr>
          <a:xfrm flipV="1">
            <a:off x="4927937" y="5464561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endCxn id="199" idx="2"/>
          </p:cNvCxnSpPr>
          <p:nvPr/>
        </p:nvCxnSpPr>
        <p:spPr>
          <a:xfrm flipV="1">
            <a:off x="4917417" y="5464561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endCxn id="199" idx="2"/>
          </p:cNvCxnSpPr>
          <p:nvPr/>
        </p:nvCxnSpPr>
        <p:spPr>
          <a:xfrm flipV="1">
            <a:off x="4917417" y="5464561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endCxn id="199" idx="2"/>
          </p:cNvCxnSpPr>
          <p:nvPr/>
        </p:nvCxnSpPr>
        <p:spPr>
          <a:xfrm flipV="1">
            <a:off x="4917417" y="5464561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 rot="16200000">
            <a:off x="4861096" y="5744882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239" name="Rounded Rectangle 238"/>
          <p:cNvSpPr/>
          <p:nvPr/>
        </p:nvSpPr>
        <p:spPr>
          <a:xfrm>
            <a:off x="5722132" y="5301194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>
                <a:solidFill>
                  <a:schemeClr val="tx1"/>
                </a:solidFill>
              </a:rPr>
              <a:t>SOFTMAX</a:t>
            </a:r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240" name="Straight Arrow Connector 239"/>
          <p:cNvCxnSpPr/>
          <p:nvPr/>
        </p:nvCxnSpPr>
        <p:spPr>
          <a:xfrm>
            <a:off x="5567475" y="5462427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5565038" y="5744616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 flipV="1">
            <a:off x="5583891" y="6010793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>
            <a:off x="5591222" y="6307164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/>
          <p:cNvSpPr/>
          <p:nvPr/>
        </p:nvSpPr>
        <p:spPr>
          <a:xfrm>
            <a:off x="204369" y="887660"/>
            <a:ext cx="789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On peut également calculer leur </a:t>
            </a:r>
            <a:r>
              <a:rPr lang="fr-CA" b="1">
                <a:solidFill>
                  <a:srgbClr val="FF0000"/>
                </a:solidFill>
              </a:rPr>
              <a:t>incertitude</a:t>
            </a:r>
            <a:r>
              <a:rPr lang="fr-CA"/>
              <a:t> avec une variance</a:t>
            </a:r>
            <a:endParaRPr lang="en-CA"/>
          </a:p>
        </p:txBody>
      </p:sp>
      <p:sp>
        <p:nvSpPr>
          <p:cNvPr id="2" name="Rectangle 1"/>
          <p:cNvSpPr/>
          <p:nvPr/>
        </p:nvSpPr>
        <p:spPr>
          <a:xfrm>
            <a:off x="6624019" y="3571011"/>
            <a:ext cx="1338146" cy="98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variance</a:t>
            </a:r>
            <a:endParaRPr lang="en-CA"/>
          </a:p>
        </p:txBody>
      </p:sp>
      <p:grpSp>
        <p:nvGrpSpPr>
          <p:cNvPr id="19" name="Group 18"/>
          <p:cNvGrpSpPr/>
          <p:nvPr/>
        </p:nvGrpSpPr>
        <p:grpSpPr>
          <a:xfrm>
            <a:off x="7958552" y="3654250"/>
            <a:ext cx="413923" cy="823274"/>
            <a:chOff x="7958552" y="3654250"/>
            <a:chExt cx="686267" cy="823274"/>
          </a:xfrm>
        </p:grpSpPr>
        <p:cxnSp>
          <p:nvCxnSpPr>
            <p:cNvPr id="245" name="Straight Arrow Connector 244"/>
            <p:cNvCxnSpPr/>
            <p:nvPr/>
          </p:nvCxnSpPr>
          <p:spPr>
            <a:xfrm flipV="1">
              <a:off x="7971494" y="3654250"/>
              <a:ext cx="673325" cy="2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V="1">
              <a:off x="7961759" y="3936439"/>
              <a:ext cx="675148" cy="2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7980612" y="4199411"/>
              <a:ext cx="664207" cy="2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>
              <a:off x="7958552" y="4473028"/>
              <a:ext cx="68025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Elbow Connector 21"/>
          <p:cNvCxnSpPr/>
          <p:nvPr/>
        </p:nvCxnSpPr>
        <p:spPr>
          <a:xfrm rot="16200000" flipH="1">
            <a:off x="5504501" y="2238631"/>
            <a:ext cx="1795021" cy="869737"/>
          </a:xfrm>
          <a:prstGeom prst="bentConnector3">
            <a:avLst>
              <a:gd name="adj1" fmla="val 457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Elbow Connector 249"/>
          <p:cNvCxnSpPr>
            <a:stCxn id="89" idx="3"/>
          </p:cNvCxnSpPr>
          <p:nvPr/>
        </p:nvCxnSpPr>
        <p:spPr>
          <a:xfrm>
            <a:off x="5942782" y="2216229"/>
            <a:ext cx="1204834" cy="13547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Elbow Connector 251"/>
          <p:cNvCxnSpPr/>
          <p:nvPr/>
        </p:nvCxnSpPr>
        <p:spPr>
          <a:xfrm rot="16200000" flipH="1">
            <a:off x="5947412" y="2047425"/>
            <a:ext cx="1530907" cy="1516261"/>
          </a:xfrm>
          <a:prstGeom prst="bentConnector3">
            <a:avLst>
              <a:gd name="adj1" fmla="val -47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Elbow Connector 252"/>
          <p:cNvCxnSpPr/>
          <p:nvPr/>
        </p:nvCxnSpPr>
        <p:spPr>
          <a:xfrm>
            <a:off x="5952043" y="1756460"/>
            <a:ext cx="1836984" cy="1814550"/>
          </a:xfrm>
          <a:prstGeom prst="bentConnector3">
            <a:avLst>
              <a:gd name="adj1" fmla="val 1002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0" name="Group 259"/>
          <p:cNvGrpSpPr/>
          <p:nvPr/>
        </p:nvGrpSpPr>
        <p:grpSpPr>
          <a:xfrm flipV="1">
            <a:off x="5937752" y="4540759"/>
            <a:ext cx="1846245" cy="1818457"/>
            <a:chOff x="6095182" y="1908860"/>
            <a:chExt cx="1846245" cy="1814550"/>
          </a:xfrm>
        </p:grpSpPr>
        <p:cxnSp>
          <p:nvCxnSpPr>
            <p:cNvPr id="256" name="Elbow Connector 255"/>
            <p:cNvCxnSpPr/>
            <p:nvPr/>
          </p:nvCxnSpPr>
          <p:spPr>
            <a:xfrm rot="16200000" flipH="1">
              <a:off x="5656901" y="2391031"/>
              <a:ext cx="1795021" cy="869737"/>
            </a:xfrm>
            <a:prstGeom prst="bentConnector3">
              <a:avLst>
                <a:gd name="adj1" fmla="val 4575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Elbow Connector 256"/>
            <p:cNvCxnSpPr/>
            <p:nvPr/>
          </p:nvCxnSpPr>
          <p:spPr>
            <a:xfrm>
              <a:off x="6095182" y="2368629"/>
              <a:ext cx="1204834" cy="135478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Elbow Connector 257"/>
            <p:cNvCxnSpPr/>
            <p:nvPr/>
          </p:nvCxnSpPr>
          <p:spPr>
            <a:xfrm rot="16200000" flipH="1">
              <a:off x="6099812" y="2199825"/>
              <a:ext cx="1530907" cy="1516261"/>
            </a:xfrm>
            <a:prstGeom prst="bentConnector3">
              <a:avLst>
                <a:gd name="adj1" fmla="val -475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Elbow Connector 258"/>
            <p:cNvCxnSpPr/>
            <p:nvPr/>
          </p:nvCxnSpPr>
          <p:spPr>
            <a:xfrm>
              <a:off x="6104443" y="1908860"/>
              <a:ext cx="1836984" cy="1814550"/>
            </a:xfrm>
            <a:prstGeom prst="bentConnector3">
              <a:avLst>
                <a:gd name="adj1" fmla="val 10029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61" name="Object 4"/>
          <p:cNvGraphicFramePr>
            <a:graphicFrameLocks noChangeAspect="1"/>
          </p:cNvGraphicFramePr>
          <p:nvPr/>
        </p:nvGraphicFramePr>
        <p:xfrm>
          <a:off x="8367703" y="3473964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29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26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7703" y="3473964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4"/>
          <p:cNvGraphicFramePr>
            <a:graphicFrameLocks noChangeAspect="1"/>
          </p:cNvGraphicFramePr>
          <p:nvPr/>
        </p:nvGraphicFramePr>
        <p:xfrm>
          <a:off x="8367703" y="3778206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0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2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7703" y="3778206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" name="Object 4"/>
          <p:cNvGraphicFramePr>
            <a:graphicFrameLocks noChangeAspect="1"/>
          </p:cNvGraphicFramePr>
          <p:nvPr/>
        </p:nvGraphicFramePr>
        <p:xfrm>
          <a:off x="8369229" y="4038013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1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2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229" y="4038013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" name="Object 4"/>
          <p:cNvGraphicFramePr>
            <a:graphicFrameLocks noChangeAspect="1"/>
          </p:cNvGraphicFramePr>
          <p:nvPr/>
        </p:nvGraphicFramePr>
        <p:xfrm>
          <a:off x="8350724" y="4346717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2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2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724" y="4346717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7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101</a:t>
            </a:fld>
            <a:endParaRPr lang="fr-CA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4864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i="1" kern="0"/>
              <a:t>Monte-Carlo Dropout </a:t>
            </a:r>
            <a:r>
              <a:rPr lang="fr-CA" sz="2000" i="1" kern="0"/>
              <a:t>(</a:t>
            </a:r>
            <a:r>
              <a:rPr lang="fr-CA" sz="2000" i="1" kern="0" err="1"/>
              <a:t>MCDropout</a:t>
            </a:r>
            <a:r>
              <a:rPr lang="fr-CA" sz="2000" i="1" kern="0"/>
              <a:t>)</a:t>
            </a:r>
            <a:endParaRPr lang="en-CA" i="1" kern="0"/>
          </a:p>
        </p:txBody>
      </p:sp>
      <p:sp>
        <p:nvSpPr>
          <p:cNvPr id="6" name="Rectangle 5"/>
          <p:cNvSpPr/>
          <p:nvPr/>
        </p:nvSpPr>
        <p:spPr>
          <a:xfrm>
            <a:off x="162805" y="1112694"/>
            <a:ext cx="8831566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1800">
                <a:latin typeface="Times New Roman"/>
                <a:cs typeface="Times New Roman"/>
              </a:rPr>
              <a:t>Une façon simple de </a:t>
            </a:r>
            <a:r>
              <a:rPr lang="fr-CA" sz="1800" b="1">
                <a:solidFill>
                  <a:srgbClr val="FF0000"/>
                </a:solidFill>
                <a:latin typeface="Times New Roman"/>
                <a:cs typeface="Times New Roman"/>
              </a:rPr>
              <a:t>combiner plusieurs modèles </a:t>
            </a:r>
            <a:r>
              <a:rPr lang="fr-CA" sz="1800">
                <a:latin typeface="Times New Roman"/>
                <a:cs typeface="Times New Roman"/>
              </a:rPr>
              <a:t>et de calculer une </a:t>
            </a:r>
            <a:r>
              <a:rPr lang="fr-CA" sz="1800" b="1">
                <a:solidFill>
                  <a:srgbClr val="FF0000"/>
                </a:solidFill>
                <a:latin typeface="Times New Roman"/>
                <a:cs typeface="Times New Roman"/>
              </a:rPr>
              <a:t>incertitude </a:t>
            </a:r>
            <a:r>
              <a:rPr lang="fr-CA" sz="1800">
                <a:latin typeface="Times New Roman"/>
                <a:cs typeface="Times New Roman"/>
              </a:rPr>
              <a:t>est de mélanger la sortie d’un même réseau avec différents masques de </a:t>
            </a:r>
            <a:r>
              <a:rPr lang="fr-CA" sz="1800" i="1">
                <a:latin typeface="Times New Roman"/>
                <a:cs typeface="Times New Roman"/>
              </a:rPr>
              <a:t>dropout</a:t>
            </a:r>
            <a:r>
              <a:rPr lang="fr-CA" sz="1800">
                <a:latin typeface="Times New Roman"/>
                <a:cs typeface="Times New Roman"/>
              </a:rPr>
              <a:t>.</a:t>
            </a:r>
            <a:endParaRPr lang="en-CA" sz="1800">
              <a:latin typeface="Times New Roman"/>
              <a:cs typeface="Times New Roman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82671" y="2029196"/>
            <a:ext cx="4661596" cy="1685045"/>
            <a:chOff x="1281186" y="1366762"/>
            <a:chExt cx="4661596" cy="1685045"/>
          </a:xfrm>
        </p:grpSpPr>
        <p:sp>
          <p:nvSpPr>
            <p:cNvPr id="7" name="Cube 6"/>
            <p:cNvSpPr/>
            <p:nvPr/>
          </p:nvSpPr>
          <p:spPr>
            <a:xfrm>
              <a:off x="1281186" y="1460482"/>
              <a:ext cx="688203" cy="1480514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Cube 7"/>
            <p:cNvSpPr/>
            <p:nvPr/>
          </p:nvSpPr>
          <p:spPr>
            <a:xfrm>
              <a:off x="2199208" y="1690520"/>
              <a:ext cx="502527" cy="101490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690176" y="219950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Cube 9"/>
            <p:cNvSpPr/>
            <p:nvPr/>
          </p:nvSpPr>
          <p:spPr>
            <a:xfrm>
              <a:off x="3091356" y="1835854"/>
              <a:ext cx="542311" cy="702372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Cube 10"/>
            <p:cNvSpPr/>
            <p:nvPr/>
          </p:nvSpPr>
          <p:spPr>
            <a:xfrm>
              <a:off x="4032663" y="1965314"/>
              <a:ext cx="403315" cy="46838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583740" y="220234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505914" y="2199571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4826503" y="1366762"/>
              <a:ext cx="112301" cy="168504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304852" y="2213188"/>
              <a:ext cx="473852" cy="568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4838494" y="138646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/>
            <p:cNvSpPr/>
            <p:nvPr/>
          </p:nvSpPr>
          <p:spPr>
            <a:xfrm>
              <a:off x="4838494" y="148087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/>
            <p:cNvSpPr/>
            <p:nvPr/>
          </p:nvSpPr>
          <p:spPr>
            <a:xfrm>
              <a:off x="4838494" y="158540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/>
            <p:cNvSpPr/>
            <p:nvPr/>
          </p:nvSpPr>
          <p:spPr>
            <a:xfrm>
              <a:off x="4838494" y="16815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4838494" y="17759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/>
            <p:cNvSpPr/>
            <p:nvPr/>
          </p:nvSpPr>
          <p:spPr>
            <a:xfrm>
              <a:off x="4838494" y="18805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/>
            <p:cNvSpPr/>
            <p:nvPr/>
          </p:nvSpPr>
          <p:spPr>
            <a:xfrm>
              <a:off x="4841009" y="197324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/>
            <p:cNvSpPr/>
            <p:nvPr/>
          </p:nvSpPr>
          <p:spPr>
            <a:xfrm>
              <a:off x="4841009" y="206765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/>
            <p:cNvSpPr/>
            <p:nvPr/>
          </p:nvSpPr>
          <p:spPr>
            <a:xfrm>
              <a:off x="4841009" y="217218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/>
            <p:cNvSpPr/>
            <p:nvPr/>
          </p:nvSpPr>
          <p:spPr>
            <a:xfrm>
              <a:off x="4841009" y="22748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/>
            <p:cNvSpPr/>
            <p:nvPr/>
          </p:nvSpPr>
          <p:spPr>
            <a:xfrm>
              <a:off x="4841009" y="23692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/>
            <p:cNvSpPr/>
            <p:nvPr/>
          </p:nvSpPr>
          <p:spPr>
            <a:xfrm>
              <a:off x="4841009" y="24738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/>
            <p:cNvSpPr/>
            <p:nvPr/>
          </p:nvSpPr>
          <p:spPr>
            <a:xfrm>
              <a:off x="4839365" y="2581285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/>
            <p:cNvSpPr/>
            <p:nvPr/>
          </p:nvSpPr>
          <p:spPr>
            <a:xfrm>
              <a:off x="4839365" y="267569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4839365" y="2780227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4844718" y="286863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4844718" y="2956461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5348315" y="1723881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/>
            <p:cNvCxnSpPr>
              <a:stCxn id="16" idx="6"/>
              <a:endCxn id="33" idx="2"/>
            </p:cNvCxnSpPr>
            <p:nvPr/>
          </p:nvCxnSpPr>
          <p:spPr>
            <a:xfrm>
              <a:off x="4921784" y="1417462"/>
              <a:ext cx="426531" cy="393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353144" y="2008572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5361439" y="2284365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5370700" y="2563913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Arrow Connector 37"/>
            <p:cNvCxnSpPr>
              <a:stCxn id="17" idx="6"/>
              <a:endCxn id="33" idx="2"/>
            </p:cNvCxnSpPr>
            <p:nvPr/>
          </p:nvCxnSpPr>
          <p:spPr>
            <a:xfrm>
              <a:off x="4921784" y="1511870"/>
              <a:ext cx="426531" cy="29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3" idx="2"/>
            </p:cNvCxnSpPr>
            <p:nvPr/>
          </p:nvCxnSpPr>
          <p:spPr>
            <a:xfrm>
              <a:off x="4921784" y="1616404"/>
              <a:ext cx="426531" cy="194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9" idx="6"/>
              <a:endCxn id="33" idx="2"/>
            </p:cNvCxnSpPr>
            <p:nvPr/>
          </p:nvCxnSpPr>
          <p:spPr>
            <a:xfrm>
              <a:off x="4921784" y="1712580"/>
              <a:ext cx="426531" cy="98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6" idx="6"/>
              <a:endCxn id="35" idx="2"/>
            </p:cNvCxnSpPr>
            <p:nvPr/>
          </p:nvCxnSpPr>
          <p:spPr>
            <a:xfrm>
              <a:off x="4921784" y="1417462"/>
              <a:ext cx="431360" cy="677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7" idx="6"/>
              <a:endCxn id="35" idx="2"/>
            </p:cNvCxnSpPr>
            <p:nvPr/>
          </p:nvCxnSpPr>
          <p:spPr>
            <a:xfrm>
              <a:off x="4921784" y="1511870"/>
              <a:ext cx="431360" cy="583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8" idx="6"/>
              <a:endCxn id="35" idx="2"/>
            </p:cNvCxnSpPr>
            <p:nvPr/>
          </p:nvCxnSpPr>
          <p:spPr>
            <a:xfrm>
              <a:off x="4921784" y="1616404"/>
              <a:ext cx="431360" cy="479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9" idx="6"/>
              <a:endCxn id="35" idx="2"/>
            </p:cNvCxnSpPr>
            <p:nvPr/>
          </p:nvCxnSpPr>
          <p:spPr>
            <a:xfrm>
              <a:off x="4921784" y="1712580"/>
              <a:ext cx="431360" cy="382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6"/>
            </p:cNvCxnSpPr>
            <p:nvPr/>
          </p:nvCxnSpPr>
          <p:spPr>
            <a:xfrm>
              <a:off x="4921784" y="1511870"/>
              <a:ext cx="444440" cy="86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6"/>
            </p:cNvCxnSpPr>
            <p:nvPr/>
          </p:nvCxnSpPr>
          <p:spPr>
            <a:xfrm>
              <a:off x="4921784" y="1417462"/>
              <a:ext cx="444440" cy="96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9" idx="6"/>
            </p:cNvCxnSpPr>
            <p:nvPr/>
          </p:nvCxnSpPr>
          <p:spPr>
            <a:xfrm>
              <a:off x="4921784" y="1712580"/>
              <a:ext cx="444440" cy="665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8" idx="6"/>
            </p:cNvCxnSpPr>
            <p:nvPr/>
          </p:nvCxnSpPr>
          <p:spPr>
            <a:xfrm>
              <a:off x="4921784" y="1616404"/>
              <a:ext cx="444440" cy="761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37" idx="2"/>
            </p:cNvCxnSpPr>
            <p:nvPr/>
          </p:nvCxnSpPr>
          <p:spPr>
            <a:xfrm>
              <a:off x="4932303" y="1434623"/>
              <a:ext cx="438397" cy="1216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8" idx="6"/>
              <a:endCxn id="37" idx="2"/>
            </p:cNvCxnSpPr>
            <p:nvPr/>
          </p:nvCxnSpPr>
          <p:spPr>
            <a:xfrm>
              <a:off x="4921784" y="1616404"/>
              <a:ext cx="448916" cy="1034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9" idx="6"/>
              <a:endCxn id="37" idx="2"/>
            </p:cNvCxnSpPr>
            <p:nvPr/>
          </p:nvCxnSpPr>
          <p:spPr>
            <a:xfrm>
              <a:off x="4921784" y="1712580"/>
              <a:ext cx="448916" cy="938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7" idx="6"/>
              <a:endCxn id="37" idx="2"/>
            </p:cNvCxnSpPr>
            <p:nvPr/>
          </p:nvCxnSpPr>
          <p:spPr>
            <a:xfrm>
              <a:off x="4921784" y="1511870"/>
              <a:ext cx="448916" cy="1138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7" idx="2"/>
            </p:cNvCxnSpPr>
            <p:nvPr/>
          </p:nvCxnSpPr>
          <p:spPr>
            <a:xfrm flipV="1">
              <a:off x="4917417" y="2650801"/>
              <a:ext cx="453283" cy="39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7" idx="2"/>
            </p:cNvCxnSpPr>
            <p:nvPr/>
          </p:nvCxnSpPr>
          <p:spPr>
            <a:xfrm flipV="1">
              <a:off x="4917417" y="2650801"/>
              <a:ext cx="453283" cy="134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7" idx="2"/>
            </p:cNvCxnSpPr>
            <p:nvPr/>
          </p:nvCxnSpPr>
          <p:spPr>
            <a:xfrm flipV="1">
              <a:off x="4917417" y="2650801"/>
              <a:ext cx="453283" cy="238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7" idx="2"/>
            </p:cNvCxnSpPr>
            <p:nvPr/>
          </p:nvCxnSpPr>
          <p:spPr>
            <a:xfrm flipV="1">
              <a:off x="4917417" y="2650801"/>
              <a:ext cx="453283" cy="334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6" idx="2"/>
            </p:cNvCxnSpPr>
            <p:nvPr/>
          </p:nvCxnSpPr>
          <p:spPr>
            <a:xfrm flipV="1">
              <a:off x="4917417" y="2371253"/>
              <a:ext cx="444022" cy="319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36" idx="2"/>
            </p:cNvCxnSpPr>
            <p:nvPr/>
          </p:nvCxnSpPr>
          <p:spPr>
            <a:xfrm flipV="1">
              <a:off x="4917417" y="2371253"/>
              <a:ext cx="444022" cy="41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6" idx="2"/>
            </p:cNvCxnSpPr>
            <p:nvPr/>
          </p:nvCxnSpPr>
          <p:spPr>
            <a:xfrm flipV="1">
              <a:off x="4917417" y="2371253"/>
              <a:ext cx="444022" cy="51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36" idx="2"/>
            </p:cNvCxnSpPr>
            <p:nvPr/>
          </p:nvCxnSpPr>
          <p:spPr>
            <a:xfrm flipV="1">
              <a:off x="4917417" y="2371253"/>
              <a:ext cx="444022" cy="614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35" idx="2"/>
            </p:cNvCxnSpPr>
            <p:nvPr/>
          </p:nvCxnSpPr>
          <p:spPr>
            <a:xfrm flipV="1">
              <a:off x="4917417" y="2095459"/>
              <a:ext cx="435726" cy="68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35" idx="2"/>
            </p:cNvCxnSpPr>
            <p:nvPr/>
          </p:nvCxnSpPr>
          <p:spPr>
            <a:xfrm flipV="1">
              <a:off x="4917417" y="2095459"/>
              <a:ext cx="435726" cy="59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endCxn id="35" idx="2"/>
            </p:cNvCxnSpPr>
            <p:nvPr/>
          </p:nvCxnSpPr>
          <p:spPr>
            <a:xfrm flipV="1">
              <a:off x="4917417" y="2095459"/>
              <a:ext cx="435726" cy="89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35" idx="2"/>
            </p:cNvCxnSpPr>
            <p:nvPr/>
          </p:nvCxnSpPr>
          <p:spPr>
            <a:xfrm flipV="1">
              <a:off x="4917417" y="2095459"/>
              <a:ext cx="435726" cy="794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33" idx="2"/>
            </p:cNvCxnSpPr>
            <p:nvPr/>
          </p:nvCxnSpPr>
          <p:spPr>
            <a:xfrm flipV="1">
              <a:off x="4927937" y="1810768"/>
              <a:ext cx="420378" cy="897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33" idx="2"/>
            </p:cNvCxnSpPr>
            <p:nvPr/>
          </p:nvCxnSpPr>
          <p:spPr>
            <a:xfrm flipV="1">
              <a:off x="4917417" y="1810768"/>
              <a:ext cx="430897" cy="1078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33" idx="2"/>
            </p:cNvCxnSpPr>
            <p:nvPr/>
          </p:nvCxnSpPr>
          <p:spPr>
            <a:xfrm flipV="1">
              <a:off x="4917417" y="1810768"/>
              <a:ext cx="430897" cy="117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33" idx="2"/>
            </p:cNvCxnSpPr>
            <p:nvPr/>
          </p:nvCxnSpPr>
          <p:spPr>
            <a:xfrm flipV="1">
              <a:off x="4917417" y="1810768"/>
              <a:ext cx="430897" cy="9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4861096" y="2091089"/>
              <a:ext cx="272888" cy="21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722132" y="1647401"/>
              <a:ext cx="220650" cy="11376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000">
                  <a:solidFill>
                    <a:schemeClr val="tx1"/>
                  </a:solidFill>
                </a:rPr>
                <a:t>SOFTMAX</a:t>
              </a:r>
              <a:endParaRPr lang="en-CA" sz="100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5567475" y="1808634"/>
              <a:ext cx="142704" cy="24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565038" y="2090823"/>
              <a:ext cx="144804" cy="72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583891" y="2357000"/>
              <a:ext cx="142704" cy="2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5591222" y="2653371"/>
              <a:ext cx="14480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973448"/>
              </p:ext>
            </p:extLst>
          </p:nvPr>
        </p:nvGraphicFramePr>
        <p:xfrm>
          <a:off x="5462759" y="2712670"/>
          <a:ext cx="667406" cy="350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3" name="Equation" r:id="rId3" imgW="419040" imgH="228600" progId="Equation.3">
                  <p:embed/>
                </p:oleObj>
              </mc:Choice>
              <mc:Fallback>
                <p:oleObj name="Equation" r:id="rId3" imgW="419040" imgH="228600" progId="Equation.3">
                  <p:embed/>
                  <p:pic>
                    <p:nvPicPr>
                      <p:cNvPr id="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759" y="2712670"/>
                        <a:ext cx="667406" cy="350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515439"/>
              </p:ext>
            </p:extLst>
          </p:nvPr>
        </p:nvGraphicFramePr>
        <p:xfrm>
          <a:off x="319034" y="2780814"/>
          <a:ext cx="257507" cy="27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4" name="Equation" r:id="rId5" imgW="126720" imgH="139680" progId="Equation.3">
                  <p:embed/>
                </p:oleObj>
              </mc:Choice>
              <mc:Fallback>
                <p:oleObj name="Equation" r:id="rId5" imgW="126720" imgH="139680" progId="Equation.3">
                  <p:embed/>
                  <p:pic>
                    <p:nvPicPr>
                      <p:cNvPr id="8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34" y="2780814"/>
                        <a:ext cx="257507" cy="27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/>
          <p:cNvSpPr/>
          <p:nvPr/>
        </p:nvSpPr>
        <p:spPr>
          <a:xfrm>
            <a:off x="6304957" y="2438424"/>
            <a:ext cx="26404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b="1">
                <a:solidFill>
                  <a:srgbClr val="FF0000"/>
                </a:solidFill>
              </a:rPr>
              <a:t>Sans </a:t>
            </a:r>
            <a:r>
              <a:rPr lang="fr-CA" sz="1800" b="1" i="1">
                <a:solidFill>
                  <a:srgbClr val="FF0000"/>
                </a:solidFill>
              </a:rPr>
              <a:t>dropout</a:t>
            </a:r>
            <a:r>
              <a:rPr lang="fr-CA" sz="1800"/>
              <a:t>, la sortie</a:t>
            </a:r>
          </a:p>
          <a:p>
            <a:r>
              <a:rPr lang="fr-CA" sz="1800"/>
              <a:t>est toujours la même pour </a:t>
            </a:r>
          </a:p>
          <a:p>
            <a:r>
              <a:rPr lang="fr-CA" sz="1800"/>
              <a:t>un </a:t>
            </a:r>
            <a:r>
              <a:rPr lang="fr-CA" sz="1800" i="1"/>
              <a:t>x</a:t>
            </a:r>
            <a:r>
              <a:rPr lang="fr-CA" sz="1800"/>
              <a:t> donné </a:t>
            </a:r>
            <a:endParaRPr lang="en-CA" sz="1800"/>
          </a:p>
        </p:txBody>
      </p:sp>
      <p:graphicFrame>
        <p:nvGraphicFramePr>
          <p:cNvPr id="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208318"/>
              </p:ext>
            </p:extLst>
          </p:nvPr>
        </p:nvGraphicFramePr>
        <p:xfrm>
          <a:off x="8444645" y="2449538"/>
          <a:ext cx="643309" cy="33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5" name="Equation" r:id="rId7" imgW="419040" imgH="228600" progId="Equation.3">
                  <p:embed/>
                </p:oleObj>
              </mc:Choice>
              <mc:Fallback>
                <p:oleObj name="Equation" r:id="rId7" imgW="419040" imgH="228600" progId="Equation.3">
                  <p:embed/>
                  <p:pic>
                    <p:nvPicPr>
                      <p:cNvPr id="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4645" y="2449538"/>
                        <a:ext cx="643309" cy="33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" name="Group 87"/>
          <p:cNvGrpSpPr/>
          <p:nvPr/>
        </p:nvGrpSpPr>
        <p:grpSpPr>
          <a:xfrm>
            <a:off x="682671" y="3969863"/>
            <a:ext cx="4661596" cy="1685045"/>
            <a:chOff x="1281186" y="1366762"/>
            <a:chExt cx="4661596" cy="1685045"/>
          </a:xfrm>
        </p:grpSpPr>
        <p:sp>
          <p:nvSpPr>
            <p:cNvPr id="89" name="Cube 88"/>
            <p:cNvSpPr/>
            <p:nvPr/>
          </p:nvSpPr>
          <p:spPr>
            <a:xfrm>
              <a:off x="1281186" y="1460482"/>
              <a:ext cx="688203" cy="1480514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Cube 89"/>
            <p:cNvSpPr/>
            <p:nvPr/>
          </p:nvSpPr>
          <p:spPr>
            <a:xfrm>
              <a:off x="2199208" y="1690520"/>
              <a:ext cx="502527" cy="101490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1690176" y="219950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Cube 91"/>
            <p:cNvSpPr/>
            <p:nvPr/>
          </p:nvSpPr>
          <p:spPr>
            <a:xfrm>
              <a:off x="3091356" y="1835854"/>
              <a:ext cx="542311" cy="702372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Cube 92"/>
            <p:cNvSpPr/>
            <p:nvPr/>
          </p:nvSpPr>
          <p:spPr>
            <a:xfrm>
              <a:off x="4032663" y="1965314"/>
              <a:ext cx="403315" cy="46838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2583740" y="220234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3505914" y="2199571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26503" y="1366762"/>
              <a:ext cx="112301" cy="168504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4304852" y="2213188"/>
              <a:ext cx="473852" cy="568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4838494" y="138646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/>
            <p:cNvSpPr/>
            <p:nvPr/>
          </p:nvSpPr>
          <p:spPr>
            <a:xfrm>
              <a:off x="4838494" y="148087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/>
            <p:cNvSpPr/>
            <p:nvPr/>
          </p:nvSpPr>
          <p:spPr>
            <a:xfrm>
              <a:off x="4838494" y="158540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8494" y="16815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/>
            <p:cNvSpPr/>
            <p:nvPr/>
          </p:nvSpPr>
          <p:spPr>
            <a:xfrm>
              <a:off x="4838494" y="17759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/>
            <p:cNvSpPr/>
            <p:nvPr/>
          </p:nvSpPr>
          <p:spPr>
            <a:xfrm>
              <a:off x="4838494" y="18805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/>
            <p:cNvSpPr/>
            <p:nvPr/>
          </p:nvSpPr>
          <p:spPr>
            <a:xfrm>
              <a:off x="4841009" y="197324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/>
            <p:cNvSpPr/>
            <p:nvPr/>
          </p:nvSpPr>
          <p:spPr>
            <a:xfrm>
              <a:off x="4841009" y="206765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/>
            <p:cNvSpPr/>
            <p:nvPr/>
          </p:nvSpPr>
          <p:spPr>
            <a:xfrm>
              <a:off x="4841009" y="217218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/>
            <p:cNvSpPr/>
            <p:nvPr/>
          </p:nvSpPr>
          <p:spPr>
            <a:xfrm>
              <a:off x="4841009" y="22748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/>
            <p:cNvSpPr/>
            <p:nvPr/>
          </p:nvSpPr>
          <p:spPr>
            <a:xfrm>
              <a:off x="4841009" y="23692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41009" y="24738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/>
            <p:cNvSpPr/>
            <p:nvPr/>
          </p:nvSpPr>
          <p:spPr>
            <a:xfrm>
              <a:off x="4839365" y="2581285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/>
            <p:cNvSpPr/>
            <p:nvPr/>
          </p:nvSpPr>
          <p:spPr>
            <a:xfrm>
              <a:off x="4839365" y="267569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/>
            <p:cNvSpPr/>
            <p:nvPr/>
          </p:nvSpPr>
          <p:spPr>
            <a:xfrm>
              <a:off x="4839365" y="2780227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/>
            <p:cNvSpPr/>
            <p:nvPr/>
          </p:nvSpPr>
          <p:spPr>
            <a:xfrm>
              <a:off x="4844718" y="286863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/>
            <p:cNvSpPr/>
            <p:nvPr/>
          </p:nvSpPr>
          <p:spPr>
            <a:xfrm>
              <a:off x="4844718" y="2956461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/>
            <p:cNvSpPr/>
            <p:nvPr/>
          </p:nvSpPr>
          <p:spPr>
            <a:xfrm>
              <a:off x="5348315" y="1723881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6" name="Straight Arrow Connector 115"/>
            <p:cNvCxnSpPr>
              <a:stCxn id="98" idx="6"/>
              <a:endCxn id="115" idx="2"/>
            </p:cNvCxnSpPr>
            <p:nvPr/>
          </p:nvCxnSpPr>
          <p:spPr>
            <a:xfrm>
              <a:off x="4921784" y="1417462"/>
              <a:ext cx="426531" cy="393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5353144" y="2008572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/>
            <p:cNvSpPr/>
            <p:nvPr/>
          </p:nvSpPr>
          <p:spPr>
            <a:xfrm>
              <a:off x="5361439" y="2284365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/>
            <p:cNvSpPr/>
            <p:nvPr/>
          </p:nvSpPr>
          <p:spPr>
            <a:xfrm>
              <a:off x="5370700" y="2563913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0" name="Straight Arrow Connector 119"/>
            <p:cNvCxnSpPr>
              <a:stCxn id="99" idx="6"/>
              <a:endCxn id="115" idx="2"/>
            </p:cNvCxnSpPr>
            <p:nvPr/>
          </p:nvCxnSpPr>
          <p:spPr>
            <a:xfrm>
              <a:off x="4921784" y="1511870"/>
              <a:ext cx="426531" cy="29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00" idx="6"/>
              <a:endCxn id="115" idx="2"/>
            </p:cNvCxnSpPr>
            <p:nvPr/>
          </p:nvCxnSpPr>
          <p:spPr>
            <a:xfrm>
              <a:off x="4921784" y="1616404"/>
              <a:ext cx="426531" cy="194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01" idx="6"/>
              <a:endCxn id="115" idx="2"/>
            </p:cNvCxnSpPr>
            <p:nvPr/>
          </p:nvCxnSpPr>
          <p:spPr>
            <a:xfrm>
              <a:off x="4921784" y="1712580"/>
              <a:ext cx="426531" cy="98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98" idx="6"/>
              <a:endCxn id="117" idx="2"/>
            </p:cNvCxnSpPr>
            <p:nvPr/>
          </p:nvCxnSpPr>
          <p:spPr>
            <a:xfrm>
              <a:off x="4921784" y="1417462"/>
              <a:ext cx="431360" cy="677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99" idx="6"/>
              <a:endCxn id="117" idx="2"/>
            </p:cNvCxnSpPr>
            <p:nvPr/>
          </p:nvCxnSpPr>
          <p:spPr>
            <a:xfrm>
              <a:off x="4921784" y="1511870"/>
              <a:ext cx="431360" cy="583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00" idx="6"/>
              <a:endCxn id="117" idx="2"/>
            </p:cNvCxnSpPr>
            <p:nvPr/>
          </p:nvCxnSpPr>
          <p:spPr>
            <a:xfrm>
              <a:off x="4921784" y="1616404"/>
              <a:ext cx="431360" cy="479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01" idx="6"/>
              <a:endCxn id="117" idx="2"/>
            </p:cNvCxnSpPr>
            <p:nvPr/>
          </p:nvCxnSpPr>
          <p:spPr>
            <a:xfrm>
              <a:off x="4921784" y="1712580"/>
              <a:ext cx="431360" cy="382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99" idx="6"/>
            </p:cNvCxnSpPr>
            <p:nvPr/>
          </p:nvCxnSpPr>
          <p:spPr>
            <a:xfrm>
              <a:off x="4921784" y="1511870"/>
              <a:ext cx="444440" cy="86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8" idx="6"/>
            </p:cNvCxnSpPr>
            <p:nvPr/>
          </p:nvCxnSpPr>
          <p:spPr>
            <a:xfrm>
              <a:off x="4921784" y="1417462"/>
              <a:ext cx="444440" cy="96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01" idx="6"/>
            </p:cNvCxnSpPr>
            <p:nvPr/>
          </p:nvCxnSpPr>
          <p:spPr>
            <a:xfrm>
              <a:off x="4921784" y="1712580"/>
              <a:ext cx="444440" cy="665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0" idx="6"/>
            </p:cNvCxnSpPr>
            <p:nvPr/>
          </p:nvCxnSpPr>
          <p:spPr>
            <a:xfrm>
              <a:off x="4921784" y="1616404"/>
              <a:ext cx="444440" cy="761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119" idx="2"/>
            </p:cNvCxnSpPr>
            <p:nvPr/>
          </p:nvCxnSpPr>
          <p:spPr>
            <a:xfrm>
              <a:off x="4932303" y="1434623"/>
              <a:ext cx="438397" cy="1216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00" idx="6"/>
              <a:endCxn id="119" idx="2"/>
            </p:cNvCxnSpPr>
            <p:nvPr/>
          </p:nvCxnSpPr>
          <p:spPr>
            <a:xfrm>
              <a:off x="4921784" y="1616404"/>
              <a:ext cx="448916" cy="1034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01" idx="6"/>
              <a:endCxn id="119" idx="2"/>
            </p:cNvCxnSpPr>
            <p:nvPr/>
          </p:nvCxnSpPr>
          <p:spPr>
            <a:xfrm>
              <a:off x="4921784" y="1712580"/>
              <a:ext cx="448916" cy="938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9" idx="6"/>
              <a:endCxn id="119" idx="2"/>
            </p:cNvCxnSpPr>
            <p:nvPr/>
          </p:nvCxnSpPr>
          <p:spPr>
            <a:xfrm>
              <a:off x="4921784" y="1511870"/>
              <a:ext cx="448916" cy="1138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39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134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238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334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319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41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51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614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68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59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89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794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endCxn id="115" idx="2"/>
            </p:cNvCxnSpPr>
            <p:nvPr/>
          </p:nvCxnSpPr>
          <p:spPr>
            <a:xfrm flipV="1">
              <a:off x="4927937" y="1810768"/>
              <a:ext cx="420378" cy="897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1078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117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9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 rot="16200000">
              <a:off x="4861096" y="2091089"/>
              <a:ext cx="272888" cy="21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5722132" y="1647401"/>
              <a:ext cx="220650" cy="11376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000">
                  <a:solidFill>
                    <a:schemeClr val="tx1"/>
                  </a:solidFill>
                </a:rPr>
                <a:t>SOFTMAX</a:t>
              </a:r>
              <a:endParaRPr lang="en-CA" sz="1000">
                <a:solidFill>
                  <a:schemeClr val="tx1"/>
                </a:solidFill>
              </a:endParaRPr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567475" y="1808634"/>
              <a:ext cx="142704" cy="24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565038" y="2090823"/>
              <a:ext cx="144804" cy="72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583891" y="2357000"/>
              <a:ext cx="142704" cy="2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5591222" y="2653371"/>
              <a:ext cx="14480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014985"/>
              </p:ext>
            </p:extLst>
          </p:nvPr>
        </p:nvGraphicFramePr>
        <p:xfrm>
          <a:off x="5462759" y="4653337"/>
          <a:ext cx="667406" cy="350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6" name="Equation" r:id="rId9" imgW="419040" imgH="228600" progId="Equation.3">
                  <p:embed/>
                </p:oleObj>
              </mc:Choice>
              <mc:Fallback>
                <p:oleObj name="Equation" r:id="rId9" imgW="419040" imgH="228600" progId="Equation.3">
                  <p:embed/>
                  <p:pic>
                    <p:nvPicPr>
                      <p:cNvPr id="15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759" y="4653337"/>
                        <a:ext cx="667406" cy="350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42057"/>
              </p:ext>
            </p:extLst>
          </p:nvPr>
        </p:nvGraphicFramePr>
        <p:xfrm>
          <a:off x="319034" y="4721481"/>
          <a:ext cx="257507" cy="27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7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1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34" y="4721481"/>
                        <a:ext cx="257507" cy="27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Rectangle 158"/>
          <p:cNvSpPr/>
          <p:nvPr/>
        </p:nvSpPr>
        <p:spPr>
          <a:xfrm>
            <a:off x="6248657" y="4386525"/>
            <a:ext cx="28116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b="1">
                <a:solidFill>
                  <a:srgbClr val="FF0000"/>
                </a:solidFill>
              </a:rPr>
              <a:t>Avec </a:t>
            </a:r>
            <a:r>
              <a:rPr lang="fr-CA" sz="1800" b="1" i="1">
                <a:solidFill>
                  <a:srgbClr val="FF0000"/>
                </a:solidFill>
              </a:rPr>
              <a:t>dropout</a:t>
            </a:r>
            <a:r>
              <a:rPr lang="fr-CA" sz="1800"/>
              <a:t>, la sortie</a:t>
            </a:r>
          </a:p>
          <a:p>
            <a:r>
              <a:rPr lang="fr-CA" sz="1800"/>
              <a:t>n’est PAS toujours la même </a:t>
            </a:r>
          </a:p>
          <a:p>
            <a:r>
              <a:rPr lang="fr-CA" sz="1800"/>
              <a:t>pour un </a:t>
            </a:r>
            <a:r>
              <a:rPr lang="fr-CA" sz="1800" i="1"/>
              <a:t>x</a:t>
            </a:r>
            <a:r>
              <a:rPr lang="fr-CA" sz="1800"/>
              <a:t> donné </a:t>
            </a:r>
            <a:endParaRPr lang="en-CA" sz="1800"/>
          </a:p>
        </p:txBody>
      </p:sp>
      <p:graphicFrame>
        <p:nvGraphicFramePr>
          <p:cNvPr id="1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008482"/>
              </p:ext>
            </p:extLst>
          </p:nvPr>
        </p:nvGraphicFramePr>
        <p:xfrm>
          <a:off x="8429910" y="4414265"/>
          <a:ext cx="643309" cy="33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8" name="Equation" r:id="rId13" imgW="419040" imgH="228600" progId="Equation.3">
                  <p:embed/>
                </p:oleObj>
              </mc:Choice>
              <mc:Fallback>
                <p:oleObj name="Equation" r:id="rId13" imgW="419040" imgH="228600" progId="Equation.3">
                  <p:embed/>
                  <p:pic>
                    <p:nvPicPr>
                      <p:cNvPr id="1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910" y="4414265"/>
                        <a:ext cx="643309" cy="33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Rectangle 160"/>
          <p:cNvSpPr/>
          <p:nvPr/>
        </p:nvSpPr>
        <p:spPr>
          <a:xfrm>
            <a:off x="1454727" y="5976851"/>
            <a:ext cx="756458" cy="530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>
                <a:solidFill>
                  <a:schemeClr val="tx1"/>
                </a:solidFill>
              </a:rPr>
              <a:t>Drop</a:t>
            </a:r>
            <a:endParaRPr lang="en-CA" sz="1600">
              <a:solidFill>
                <a:schemeClr val="tx1"/>
              </a:solidFill>
            </a:endParaRPr>
          </a:p>
        </p:txBody>
      </p:sp>
      <p:cxnSp>
        <p:nvCxnSpPr>
          <p:cNvPr id="163" name="Elbow Connector 162"/>
          <p:cNvCxnSpPr>
            <a:stCxn id="161" idx="0"/>
            <a:endCxn id="90" idx="3"/>
          </p:cNvCxnSpPr>
          <p:nvPr/>
        </p:nvCxnSpPr>
        <p:spPr>
          <a:xfrm rot="16200000" flipV="1">
            <a:off x="1415997" y="5559891"/>
            <a:ext cx="668326" cy="165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Elbow Connector 163"/>
          <p:cNvCxnSpPr>
            <a:stCxn id="161" idx="0"/>
            <a:endCxn id="92" idx="3"/>
          </p:cNvCxnSpPr>
          <p:nvPr/>
        </p:nvCxnSpPr>
        <p:spPr>
          <a:xfrm rot="5400000" flipH="1" flipV="1">
            <a:off x="1808787" y="5165496"/>
            <a:ext cx="835524" cy="787187"/>
          </a:xfrm>
          <a:prstGeom prst="bentConnector3">
            <a:avLst>
              <a:gd name="adj1" fmla="val 390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161" idx="3"/>
            <a:endCxn id="93" idx="3"/>
          </p:cNvCxnSpPr>
          <p:nvPr/>
        </p:nvCxnSpPr>
        <p:spPr>
          <a:xfrm flipV="1">
            <a:off x="2211185" y="5036796"/>
            <a:ext cx="1314707" cy="1205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161" idx="3"/>
            <a:endCxn id="96" idx="2"/>
          </p:cNvCxnSpPr>
          <p:nvPr/>
        </p:nvCxnSpPr>
        <p:spPr>
          <a:xfrm flipV="1">
            <a:off x="2211185" y="5654908"/>
            <a:ext cx="2072954" cy="587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54864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i="1" kern="0"/>
              <a:t>Monte-Carlo Dropout </a:t>
            </a:r>
            <a:r>
              <a:rPr lang="fr-CA" sz="2000" i="1" kern="0"/>
              <a:t>(</a:t>
            </a:r>
            <a:r>
              <a:rPr lang="fr-CA" sz="2000" i="1" kern="0" err="1"/>
              <a:t>MCDropout</a:t>
            </a:r>
            <a:r>
              <a:rPr lang="fr-CA" sz="2000" i="1" kern="0"/>
              <a:t>)</a:t>
            </a:r>
            <a:endParaRPr lang="en-CA" i="1" kern="0"/>
          </a:p>
        </p:txBody>
      </p:sp>
      <p:sp>
        <p:nvSpPr>
          <p:cNvPr id="6" name="Rectangle 5"/>
          <p:cNvSpPr/>
          <p:nvPr/>
        </p:nvSpPr>
        <p:spPr>
          <a:xfrm>
            <a:off x="162805" y="1112694"/>
            <a:ext cx="8831566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1800">
                <a:latin typeface="Times New Roman"/>
                <a:cs typeface="Times New Roman"/>
              </a:rPr>
              <a:t>Une façon simple de </a:t>
            </a:r>
            <a:r>
              <a:rPr lang="fr-CA" sz="1800" b="1">
                <a:solidFill>
                  <a:srgbClr val="FF0000"/>
                </a:solidFill>
                <a:latin typeface="Times New Roman"/>
                <a:cs typeface="Times New Roman"/>
              </a:rPr>
              <a:t>combiner plusieurs modèles </a:t>
            </a:r>
            <a:r>
              <a:rPr lang="fr-CA" sz="1800">
                <a:latin typeface="Times New Roman"/>
                <a:cs typeface="Times New Roman"/>
              </a:rPr>
              <a:t>et de calculer une </a:t>
            </a:r>
            <a:r>
              <a:rPr lang="fr-CA" sz="1800" b="1">
                <a:solidFill>
                  <a:srgbClr val="FF0000"/>
                </a:solidFill>
                <a:latin typeface="Times New Roman"/>
                <a:cs typeface="Times New Roman"/>
              </a:rPr>
              <a:t>incertitude </a:t>
            </a:r>
            <a:r>
              <a:rPr lang="fr-CA" sz="1800">
                <a:latin typeface="Times New Roman"/>
                <a:cs typeface="Times New Roman"/>
              </a:rPr>
              <a:t>est de mélanger la sortie d’un même réseau avec différents masques de </a:t>
            </a:r>
            <a:r>
              <a:rPr lang="fr-CA" sz="1800" i="1">
                <a:latin typeface="Times New Roman"/>
                <a:cs typeface="Times New Roman"/>
              </a:rPr>
              <a:t>dropout</a:t>
            </a:r>
            <a:r>
              <a:rPr lang="fr-CA" sz="1800">
                <a:latin typeface="Times New Roman"/>
                <a:cs typeface="Times New Roman"/>
              </a:rPr>
              <a:t>.</a:t>
            </a:r>
            <a:endParaRPr lang="en-CA" sz="1800">
              <a:latin typeface="Times New Roman"/>
              <a:cs typeface="Times New Roman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26442" y="1839032"/>
            <a:ext cx="4661596" cy="1685045"/>
            <a:chOff x="1281186" y="1366762"/>
            <a:chExt cx="4661596" cy="1685045"/>
          </a:xfrm>
        </p:grpSpPr>
        <p:sp>
          <p:nvSpPr>
            <p:cNvPr id="89" name="Cube 88"/>
            <p:cNvSpPr/>
            <p:nvPr/>
          </p:nvSpPr>
          <p:spPr>
            <a:xfrm>
              <a:off x="1281186" y="1460482"/>
              <a:ext cx="688203" cy="1480514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Cube 89"/>
            <p:cNvSpPr/>
            <p:nvPr/>
          </p:nvSpPr>
          <p:spPr>
            <a:xfrm>
              <a:off x="2199208" y="1690520"/>
              <a:ext cx="502527" cy="101490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1690176" y="219950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Cube 91"/>
            <p:cNvSpPr/>
            <p:nvPr/>
          </p:nvSpPr>
          <p:spPr>
            <a:xfrm>
              <a:off x="3091356" y="1835854"/>
              <a:ext cx="542311" cy="702372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Cube 92"/>
            <p:cNvSpPr/>
            <p:nvPr/>
          </p:nvSpPr>
          <p:spPr>
            <a:xfrm>
              <a:off x="4032663" y="1965314"/>
              <a:ext cx="403315" cy="46838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2583740" y="2202345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3505914" y="2199571"/>
              <a:ext cx="473852" cy="5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26503" y="1366762"/>
              <a:ext cx="112301" cy="168504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4304852" y="2213188"/>
              <a:ext cx="473852" cy="568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4838494" y="138646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/>
            <p:cNvSpPr/>
            <p:nvPr/>
          </p:nvSpPr>
          <p:spPr>
            <a:xfrm>
              <a:off x="4838494" y="148087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/>
            <p:cNvSpPr/>
            <p:nvPr/>
          </p:nvSpPr>
          <p:spPr>
            <a:xfrm>
              <a:off x="4838494" y="158540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8494" y="16815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/>
            <p:cNvSpPr/>
            <p:nvPr/>
          </p:nvSpPr>
          <p:spPr>
            <a:xfrm>
              <a:off x="4838494" y="17759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/>
            <p:cNvSpPr/>
            <p:nvPr/>
          </p:nvSpPr>
          <p:spPr>
            <a:xfrm>
              <a:off x="4838494" y="18805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/>
            <p:cNvSpPr/>
            <p:nvPr/>
          </p:nvSpPr>
          <p:spPr>
            <a:xfrm>
              <a:off x="4841009" y="197324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/>
            <p:cNvSpPr/>
            <p:nvPr/>
          </p:nvSpPr>
          <p:spPr>
            <a:xfrm>
              <a:off x="4841009" y="206765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/>
            <p:cNvSpPr/>
            <p:nvPr/>
          </p:nvSpPr>
          <p:spPr>
            <a:xfrm>
              <a:off x="4841009" y="217218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/>
            <p:cNvSpPr/>
            <p:nvPr/>
          </p:nvSpPr>
          <p:spPr>
            <a:xfrm>
              <a:off x="4841009" y="2274882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/>
            <p:cNvSpPr/>
            <p:nvPr/>
          </p:nvSpPr>
          <p:spPr>
            <a:xfrm>
              <a:off x="4841009" y="2369290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41009" y="2473824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/>
            <p:cNvSpPr/>
            <p:nvPr/>
          </p:nvSpPr>
          <p:spPr>
            <a:xfrm>
              <a:off x="4839365" y="2581285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/>
            <p:cNvSpPr/>
            <p:nvPr/>
          </p:nvSpPr>
          <p:spPr>
            <a:xfrm>
              <a:off x="4839365" y="2675693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/>
            <p:cNvSpPr/>
            <p:nvPr/>
          </p:nvSpPr>
          <p:spPr>
            <a:xfrm>
              <a:off x="4839365" y="2780227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/>
            <p:cNvSpPr/>
            <p:nvPr/>
          </p:nvSpPr>
          <p:spPr>
            <a:xfrm>
              <a:off x="4844718" y="2868636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/>
            <p:cNvSpPr/>
            <p:nvPr/>
          </p:nvSpPr>
          <p:spPr>
            <a:xfrm>
              <a:off x="4844718" y="2956461"/>
              <a:ext cx="83290" cy="619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/>
            <p:cNvSpPr/>
            <p:nvPr/>
          </p:nvSpPr>
          <p:spPr>
            <a:xfrm>
              <a:off x="5348315" y="1723881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6" name="Straight Arrow Connector 115"/>
            <p:cNvCxnSpPr>
              <a:stCxn id="98" idx="6"/>
              <a:endCxn id="115" idx="2"/>
            </p:cNvCxnSpPr>
            <p:nvPr/>
          </p:nvCxnSpPr>
          <p:spPr>
            <a:xfrm>
              <a:off x="4921784" y="1417462"/>
              <a:ext cx="426531" cy="393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5353144" y="2008572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/>
            <p:cNvSpPr/>
            <p:nvPr/>
          </p:nvSpPr>
          <p:spPr>
            <a:xfrm>
              <a:off x="5361439" y="2284365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/>
            <p:cNvSpPr/>
            <p:nvPr/>
          </p:nvSpPr>
          <p:spPr>
            <a:xfrm>
              <a:off x="5370700" y="2563913"/>
              <a:ext cx="215620" cy="1737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0" name="Straight Arrow Connector 119"/>
            <p:cNvCxnSpPr>
              <a:stCxn id="99" idx="6"/>
              <a:endCxn id="115" idx="2"/>
            </p:cNvCxnSpPr>
            <p:nvPr/>
          </p:nvCxnSpPr>
          <p:spPr>
            <a:xfrm>
              <a:off x="4921784" y="1511870"/>
              <a:ext cx="426531" cy="29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00" idx="6"/>
              <a:endCxn id="115" idx="2"/>
            </p:cNvCxnSpPr>
            <p:nvPr/>
          </p:nvCxnSpPr>
          <p:spPr>
            <a:xfrm>
              <a:off x="4921784" y="1616404"/>
              <a:ext cx="426531" cy="194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01" idx="6"/>
              <a:endCxn id="115" idx="2"/>
            </p:cNvCxnSpPr>
            <p:nvPr/>
          </p:nvCxnSpPr>
          <p:spPr>
            <a:xfrm>
              <a:off x="4921784" y="1712580"/>
              <a:ext cx="426531" cy="98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98" idx="6"/>
              <a:endCxn id="117" idx="2"/>
            </p:cNvCxnSpPr>
            <p:nvPr/>
          </p:nvCxnSpPr>
          <p:spPr>
            <a:xfrm>
              <a:off x="4921784" y="1417462"/>
              <a:ext cx="431360" cy="677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99" idx="6"/>
              <a:endCxn id="117" idx="2"/>
            </p:cNvCxnSpPr>
            <p:nvPr/>
          </p:nvCxnSpPr>
          <p:spPr>
            <a:xfrm>
              <a:off x="4921784" y="1511870"/>
              <a:ext cx="431360" cy="583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00" idx="6"/>
              <a:endCxn id="117" idx="2"/>
            </p:cNvCxnSpPr>
            <p:nvPr/>
          </p:nvCxnSpPr>
          <p:spPr>
            <a:xfrm>
              <a:off x="4921784" y="1616404"/>
              <a:ext cx="431360" cy="479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01" idx="6"/>
              <a:endCxn id="117" idx="2"/>
            </p:cNvCxnSpPr>
            <p:nvPr/>
          </p:nvCxnSpPr>
          <p:spPr>
            <a:xfrm>
              <a:off x="4921784" y="1712580"/>
              <a:ext cx="431360" cy="382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99" idx="6"/>
            </p:cNvCxnSpPr>
            <p:nvPr/>
          </p:nvCxnSpPr>
          <p:spPr>
            <a:xfrm>
              <a:off x="4921784" y="1511870"/>
              <a:ext cx="444440" cy="86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8" idx="6"/>
            </p:cNvCxnSpPr>
            <p:nvPr/>
          </p:nvCxnSpPr>
          <p:spPr>
            <a:xfrm>
              <a:off x="4921784" y="1417462"/>
              <a:ext cx="444440" cy="96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01" idx="6"/>
            </p:cNvCxnSpPr>
            <p:nvPr/>
          </p:nvCxnSpPr>
          <p:spPr>
            <a:xfrm>
              <a:off x="4921784" y="1712580"/>
              <a:ext cx="444440" cy="665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0" idx="6"/>
            </p:cNvCxnSpPr>
            <p:nvPr/>
          </p:nvCxnSpPr>
          <p:spPr>
            <a:xfrm>
              <a:off x="4921784" y="1616404"/>
              <a:ext cx="444440" cy="761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119" idx="2"/>
            </p:cNvCxnSpPr>
            <p:nvPr/>
          </p:nvCxnSpPr>
          <p:spPr>
            <a:xfrm>
              <a:off x="4932303" y="1434623"/>
              <a:ext cx="438397" cy="1216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00" idx="6"/>
              <a:endCxn id="119" idx="2"/>
            </p:cNvCxnSpPr>
            <p:nvPr/>
          </p:nvCxnSpPr>
          <p:spPr>
            <a:xfrm>
              <a:off x="4921784" y="1616404"/>
              <a:ext cx="448916" cy="1034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01" idx="6"/>
              <a:endCxn id="119" idx="2"/>
            </p:cNvCxnSpPr>
            <p:nvPr/>
          </p:nvCxnSpPr>
          <p:spPr>
            <a:xfrm>
              <a:off x="4921784" y="1712580"/>
              <a:ext cx="448916" cy="938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9" idx="6"/>
              <a:endCxn id="119" idx="2"/>
            </p:cNvCxnSpPr>
            <p:nvPr/>
          </p:nvCxnSpPr>
          <p:spPr>
            <a:xfrm>
              <a:off x="4921784" y="1511870"/>
              <a:ext cx="448916" cy="1138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39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134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238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endCxn id="119" idx="2"/>
            </p:cNvCxnSpPr>
            <p:nvPr/>
          </p:nvCxnSpPr>
          <p:spPr>
            <a:xfrm flipV="1">
              <a:off x="4917417" y="2650801"/>
              <a:ext cx="453283" cy="334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319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41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51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endCxn id="118" idx="2"/>
            </p:cNvCxnSpPr>
            <p:nvPr/>
          </p:nvCxnSpPr>
          <p:spPr>
            <a:xfrm flipV="1">
              <a:off x="4917417" y="2371253"/>
              <a:ext cx="444022" cy="614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68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59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89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117" idx="2"/>
            </p:cNvCxnSpPr>
            <p:nvPr/>
          </p:nvCxnSpPr>
          <p:spPr>
            <a:xfrm flipV="1">
              <a:off x="4917417" y="2095459"/>
              <a:ext cx="435726" cy="794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endCxn id="115" idx="2"/>
            </p:cNvCxnSpPr>
            <p:nvPr/>
          </p:nvCxnSpPr>
          <p:spPr>
            <a:xfrm flipV="1">
              <a:off x="4927937" y="1810768"/>
              <a:ext cx="420378" cy="897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1078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117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15" idx="2"/>
            </p:cNvCxnSpPr>
            <p:nvPr/>
          </p:nvCxnSpPr>
          <p:spPr>
            <a:xfrm flipV="1">
              <a:off x="4917417" y="1810768"/>
              <a:ext cx="430897" cy="9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 rot="16200000">
              <a:off x="4861096" y="2091089"/>
              <a:ext cx="272888" cy="21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5722132" y="1647401"/>
              <a:ext cx="220650" cy="11376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050">
                  <a:solidFill>
                    <a:schemeClr val="tx1"/>
                  </a:solidFill>
                </a:rPr>
                <a:t>SOFTMAX</a:t>
              </a:r>
              <a:endParaRPr lang="en-CA" sz="1100">
                <a:solidFill>
                  <a:schemeClr val="tx1"/>
                </a:solidFill>
              </a:endParaRPr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567475" y="1808634"/>
              <a:ext cx="142704" cy="24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565038" y="2090823"/>
              <a:ext cx="144804" cy="72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583891" y="2357000"/>
              <a:ext cx="142704" cy="2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5591222" y="2653371"/>
              <a:ext cx="14480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442602"/>
              </p:ext>
            </p:extLst>
          </p:nvPr>
        </p:nvGraphicFramePr>
        <p:xfrm>
          <a:off x="5306530" y="2522506"/>
          <a:ext cx="667406" cy="350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7" name="Equation" r:id="rId3" imgW="419040" imgH="228600" progId="Equation.3">
                  <p:embed/>
                </p:oleObj>
              </mc:Choice>
              <mc:Fallback>
                <p:oleObj name="Equation" r:id="rId3" imgW="419040" imgH="228600" progId="Equation.3">
                  <p:embed/>
                  <p:pic>
                    <p:nvPicPr>
                      <p:cNvPr id="15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6530" y="2522506"/>
                        <a:ext cx="667406" cy="350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333159"/>
              </p:ext>
            </p:extLst>
          </p:nvPr>
        </p:nvGraphicFramePr>
        <p:xfrm>
          <a:off x="162805" y="2590650"/>
          <a:ext cx="257507" cy="274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" name="Equation" r:id="rId5" imgW="126720" imgH="139680" progId="Equation.3">
                  <p:embed/>
                </p:oleObj>
              </mc:Choice>
              <mc:Fallback>
                <p:oleObj name="Equation" r:id="rId5" imgW="126720" imgH="139680" progId="Equation.3">
                  <p:embed/>
                  <p:pic>
                    <p:nvPicPr>
                      <p:cNvPr id="1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05" y="2590650"/>
                        <a:ext cx="257507" cy="274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Rectangle 158"/>
          <p:cNvSpPr/>
          <p:nvPr/>
        </p:nvSpPr>
        <p:spPr>
          <a:xfrm>
            <a:off x="6092428" y="2255694"/>
            <a:ext cx="28116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b="1">
                <a:solidFill>
                  <a:srgbClr val="FF0000"/>
                </a:solidFill>
              </a:rPr>
              <a:t>Avec </a:t>
            </a:r>
            <a:r>
              <a:rPr lang="fr-CA" sz="1800" b="1" i="1">
                <a:solidFill>
                  <a:srgbClr val="FF0000"/>
                </a:solidFill>
              </a:rPr>
              <a:t>dropout</a:t>
            </a:r>
            <a:r>
              <a:rPr lang="fr-CA" sz="1800"/>
              <a:t>, la sortie</a:t>
            </a:r>
          </a:p>
          <a:p>
            <a:r>
              <a:rPr lang="fr-CA" sz="1800"/>
              <a:t>n’est PAS toujours la même </a:t>
            </a:r>
          </a:p>
          <a:p>
            <a:r>
              <a:rPr lang="fr-CA" sz="1800"/>
              <a:t>pour un </a:t>
            </a:r>
            <a:r>
              <a:rPr lang="fr-CA" sz="1800" i="1"/>
              <a:t>x</a:t>
            </a:r>
            <a:r>
              <a:rPr lang="fr-CA" sz="1800"/>
              <a:t> donné </a:t>
            </a:r>
            <a:endParaRPr lang="en-CA" sz="1800"/>
          </a:p>
        </p:txBody>
      </p:sp>
      <p:graphicFrame>
        <p:nvGraphicFramePr>
          <p:cNvPr id="1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546367"/>
              </p:ext>
            </p:extLst>
          </p:nvPr>
        </p:nvGraphicFramePr>
        <p:xfrm>
          <a:off x="8273681" y="2283434"/>
          <a:ext cx="643309" cy="33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9" name="Equation" r:id="rId7" imgW="419040" imgH="228600" progId="Equation.3">
                  <p:embed/>
                </p:oleObj>
              </mc:Choice>
              <mc:Fallback>
                <p:oleObj name="Equation" r:id="rId7" imgW="419040" imgH="228600" progId="Equation.3">
                  <p:embed/>
                  <p:pic>
                    <p:nvPicPr>
                      <p:cNvPr id="1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681" y="2283434"/>
                        <a:ext cx="643309" cy="33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Rectangle 160"/>
          <p:cNvSpPr/>
          <p:nvPr/>
        </p:nvSpPr>
        <p:spPr>
          <a:xfrm>
            <a:off x="1298498" y="3846020"/>
            <a:ext cx="756458" cy="530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>
                <a:solidFill>
                  <a:schemeClr val="tx1"/>
                </a:solidFill>
              </a:rPr>
              <a:t>Drop</a:t>
            </a:r>
            <a:endParaRPr lang="en-CA" sz="1600">
              <a:solidFill>
                <a:schemeClr val="tx1"/>
              </a:solidFill>
            </a:endParaRPr>
          </a:p>
        </p:txBody>
      </p:sp>
      <p:cxnSp>
        <p:nvCxnSpPr>
          <p:cNvPr id="163" name="Elbow Connector 162"/>
          <p:cNvCxnSpPr>
            <a:stCxn id="161" idx="0"/>
            <a:endCxn id="90" idx="3"/>
          </p:cNvCxnSpPr>
          <p:nvPr/>
        </p:nvCxnSpPr>
        <p:spPr>
          <a:xfrm rot="16200000" flipV="1">
            <a:off x="1259768" y="3429060"/>
            <a:ext cx="668326" cy="165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Elbow Connector 163"/>
          <p:cNvCxnSpPr>
            <a:stCxn id="161" idx="0"/>
            <a:endCxn id="92" idx="3"/>
          </p:cNvCxnSpPr>
          <p:nvPr/>
        </p:nvCxnSpPr>
        <p:spPr>
          <a:xfrm rot="5400000" flipH="1" flipV="1">
            <a:off x="1652558" y="3034665"/>
            <a:ext cx="835524" cy="787187"/>
          </a:xfrm>
          <a:prstGeom prst="bentConnector3">
            <a:avLst>
              <a:gd name="adj1" fmla="val 390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161" idx="3"/>
            <a:endCxn id="93" idx="3"/>
          </p:cNvCxnSpPr>
          <p:nvPr/>
        </p:nvCxnSpPr>
        <p:spPr>
          <a:xfrm flipV="1">
            <a:off x="2054956" y="2905965"/>
            <a:ext cx="1314707" cy="1205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161" idx="3"/>
            <a:endCxn id="96" idx="2"/>
          </p:cNvCxnSpPr>
          <p:nvPr/>
        </p:nvCxnSpPr>
        <p:spPr>
          <a:xfrm flipV="1">
            <a:off x="2054956" y="3524077"/>
            <a:ext cx="2072954" cy="587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0539" y="4678958"/>
            <a:ext cx="8632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Si on fait M </a:t>
            </a:r>
            <a:r>
              <a:rPr lang="fr-CA" sz="2000" i="1" u="sng"/>
              <a:t>propagations avants</a:t>
            </a:r>
            <a:r>
              <a:rPr lang="fr-CA" sz="2000"/>
              <a:t> pour un </a:t>
            </a:r>
            <a:r>
              <a:rPr lang="fr-CA" sz="2000" i="1"/>
              <a:t>x</a:t>
            </a:r>
            <a:r>
              <a:rPr lang="fr-CA" sz="2000"/>
              <a:t> donné, on aura </a:t>
            </a:r>
            <a:r>
              <a:rPr lang="fr-CA" sz="2000" i="1"/>
              <a:t>M</a:t>
            </a:r>
            <a:r>
              <a:rPr lang="fr-CA" sz="2000"/>
              <a:t> résultats différents.  </a:t>
            </a:r>
            <a:endParaRPr lang="en-CA" sz="2000"/>
          </a:p>
        </p:txBody>
      </p:sp>
      <p:graphicFrame>
        <p:nvGraphicFramePr>
          <p:cNvPr id="1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36644"/>
              </p:ext>
            </p:extLst>
          </p:nvPr>
        </p:nvGraphicFramePr>
        <p:xfrm>
          <a:off x="1736501" y="5323453"/>
          <a:ext cx="34861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0" name="Equation" r:id="rId9" imgW="2184120" imgH="812520" progId="Equation.3">
                  <p:embed/>
                </p:oleObj>
              </mc:Choice>
              <mc:Fallback>
                <p:oleObj name="Equation" r:id="rId9" imgW="2184120" imgH="812520" progId="Equation.3">
                  <p:embed/>
                  <p:pic>
                    <p:nvPicPr>
                      <p:cNvPr id="1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501" y="5323453"/>
                        <a:ext cx="348615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Straight Arrow Connector 74"/>
          <p:cNvCxnSpPr/>
          <p:nvPr/>
        </p:nvCxnSpPr>
        <p:spPr>
          <a:xfrm>
            <a:off x="5306530" y="5652565"/>
            <a:ext cx="1203559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656321" y="5354193"/>
            <a:ext cx="2188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Prédictions moyennées</a:t>
            </a:r>
          </a:p>
          <a:p>
            <a:r>
              <a:rPr lang="fr-CA" sz="1600"/>
              <a:t>(ensemble de modèles)</a:t>
            </a:r>
            <a:endParaRPr lang="en-CA" sz="1600"/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5306530" y="6228301"/>
            <a:ext cx="1203559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6656321" y="6057612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Incertitude</a:t>
            </a:r>
          </a:p>
        </p:txBody>
      </p:sp>
    </p:spTree>
    <p:extLst>
      <p:ext uri="{BB962C8B-B14F-4D97-AF65-F5344CB8AC3E}">
        <p14:creationId xmlns:p14="http://schemas.microsoft.com/office/powerpoint/2010/main" val="426001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103</a:t>
            </a:fld>
            <a:endParaRPr lang="fr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52586"/>
              </p:ext>
            </p:extLst>
          </p:nvPr>
        </p:nvGraphicFramePr>
        <p:xfrm>
          <a:off x="683523" y="2244488"/>
          <a:ext cx="7394897" cy="3138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1" r:id="rId3" imgW="8888760" imgH="3771360" progId="">
                  <p:embed/>
                </p:oleObj>
              </mc:Choice>
              <mc:Fallback>
                <p:oleObj r:id="rId3" imgW="8888760" imgH="37713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23" y="2244488"/>
                        <a:ext cx="7394897" cy="3138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02361" y="6215390"/>
            <a:ext cx="6838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Terrance </a:t>
            </a:r>
            <a:r>
              <a:rPr lang="en-US" sz="1400" err="1"/>
              <a:t>DeVries</a:t>
            </a:r>
            <a:r>
              <a:rPr lang="en-US" sz="1400"/>
              <a:t> Graham W. Taylor </a:t>
            </a:r>
          </a:p>
          <a:p>
            <a:r>
              <a:rPr lang="en-US" sz="1400"/>
              <a:t>Leveraging Uncertainty Estimates for Predicting Segmentation Quality, </a:t>
            </a:r>
            <a:r>
              <a:rPr lang="en-CA" sz="1400"/>
              <a:t>arXiv:1807.00502v1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451" y="1314600"/>
            <a:ext cx="6133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Ex. segmentation et diagnostic d’un mélanome* </a:t>
            </a:r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27547" y="5589271"/>
            <a:ext cx="766107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800">
                <a:latin typeface="Times New Roman"/>
                <a:cs typeface="Times New Roman"/>
              </a:rPr>
              <a:t>* Nous verrons plus tard en quoi consiste la segmentation et cette architecture. </a:t>
            </a:r>
            <a:endParaRPr lang="en-CA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15142" y="165043"/>
            <a:ext cx="7772400" cy="1143000"/>
          </a:xfrm>
        </p:spPr>
        <p:txBody>
          <a:bodyPr/>
          <a:lstStyle/>
          <a:p>
            <a:pPr algn="l"/>
            <a:r>
              <a:rPr lang="fr-CA" i="1"/>
              <a:t>Monte-Carlo Dropout </a:t>
            </a:r>
            <a:r>
              <a:rPr lang="fr-CA" sz="2000" i="1"/>
              <a:t>(</a:t>
            </a:r>
            <a:r>
              <a:rPr lang="fr-CA" sz="2000" i="1" err="1"/>
              <a:t>MCDropout</a:t>
            </a:r>
            <a:r>
              <a:rPr lang="fr-CA" sz="2000" i="1"/>
              <a:t>)</a:t>
            </a:r>
            <a:endParaRPr lang="en-CA" i="1"/>
          </a:p>
        </p:txBody>
      </p:sp>
      <p:sp>
        <p:nvSpPr>
          <p:cNvPr id="10" name="Rectangle 9"/>
          <p:cNvSpPr/>
          <p:nvPr/>
        </p:nvSpPr>
        <p:spPr>
          <a:xfrm>
            <a:off x="6748552" y="1269452"/>
            <a:ext cx="23150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b="1" i="1">
                <a:solidFill>
                  <a:srgbClr val="FF0000"/>
                </a:solidFill>
              </a:rPr>
              <a:t>x: </a:t>
            </a:r>
            <a:r>
              <a:rPr lang="fr-CA" sz="1600" b="1">
                <a:solidFill>
                  <a:srgbClr val="FF0000"/>
                </a:solidFill>
              </a:rPr>
              <a:t>image d’entrée</a:t>
            </a:r>
          </a:p>
          <a:p>
            <a:r>
              <a:rPr lang="fr-CA" sz="1600" b="1" i="1">
                <a:solidFill>
                  <a:srgbClr val="FF0000"/>
                </a:solidFill>
              </a:rPr>
              <a:t>y: </a:t>
            </a:r>
            <a:r>
              <a:rPr lang="fr-CA" sz="1600" b="1">
                <a:solidFill>
                  <a:srgbClr val="FF0000"/>
                </a:solidFill>
              </a:rPr>
              <a:t>carte de segmentation</a:t>
            </a:r>
          </a:p>
          <a:p>
            <a:r>
              <a:rPr lang="fr-CA" sz="1600" b="1" i="1">
                <a:solidFill>
                  <a:srgbClr val="FF0000"/>
                </a:solidFill>
              </a:rPr>
              <a:t>z</a:t>
            </a:r>
            <a:r>
              <a:rPr lang="fr-CA" sz="1600" b="1">
                <a:solidFill>
                  <a:srgbClr val="FF0000"/>
                </a:solidFill>
              </a:rPr>
              <a:t>: carte d’incertitude</a:t>
            </a:r>
            <a:endParaRPr lang="en-CA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476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104</a:t>
            </a:fld>
            <a:endParaRPr lang="fr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 i="1" dirty="0"/>
              <a:t>Snapshot ensembles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282633" y="1075582"/>
            <a:ext cx="8837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Au lieu d’entraîner plusieurs modèles, prendre plusieurs versions d’un</a:t>
            </a:r>
          </a:p>
          <a:p>
            <a:r>
              <a:rPr lang="fr-CA" dirty="0"/>
              <a:t>même modèle obtenues lors d’un entraînement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160978" y="4605251"/>
            <a:ext cx="2838589" cy="606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281222" y="5448237"/>
            <a:ext cx="471795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800" dirty="0">
                <a:latin typeface="Times New Roman"/>
                <a:cs typeface="Times New Roman"/>
              </a:rPr>
              <a:t>Ici, la réinitialisation du </a:t>
            </a:r>
            <a:r>
              <a:rPr lang="fr-CA" sz="1800" dirty="0" err="1">
                <a:latin typeface="Times New Roman"/>
                <a:cs typeface="Times New Roman"/>
              </a:rPr>
              <a:t>learning</a:t>
            </a:r>
            <a:r>
              <a:rPr lang="fr-CA" sz="1800" dirty="0">
                <a:latin typeface="Times New Roman"/>
                <a:cs typeface="Times New Roman"/>
              </a:rPr>
              <a:t> rate cause une </a:t>
            </a:r>
            <a:endParaRPr lang="en-CA" sz="1800" dirty="0">
              <a:latin typeface="Times New Roman"/>
              <a:cs typeface="Times New Roman"/>
            </a:endParaRPr>
          </a:p>
          <a:p>
            <a:r>
              <a:rPr lang="fr-CA" sz="1800" dirty="0">
                <a:latin typeface="Times New Roman"/>
                <a:cs typeface="Times New Roman"/>
              </a:rPr>
              <a:t>sortie du minimum local vers un autre</a:t>
            </a:r>
            <a:endParaRPr lang="en-CA" sz="1800" dirty="0">
              <a:latin typeface="Times New Roman"/>
              <a:cs typeface="Times New Roman"/>
            </a:endParaRP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F2D8EED4-193B-40CB-A287-084AFC2E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7" y="2566840"/>
            <a:ext cx="5123662" cy="2621716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C3DA2788-B1A9-48E1-8F13-8E473DB9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15" y="1978784"/>
            <a:ext cx="3309976" cy="38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513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/>
              <a:t>Transfert</a:t>
            </a:r>
            <a:r>
              <a:rPr lang="en-US" sz="4000" dirty="0"/>
              <a:t> </a:t>
            </a:r>
            <a:r>
              <a:rPr lang="en-US" sz="4000" dirty="0" err="1"/>
              <a:t>d’apprentissage</a:t>
            </a:r>
            <a:br>
              <a:rPr lang="en-US" sz="4000"/>
            </a:br>
            <a:r>
              <a:rPr lang="en-US" sz="2400" i="1" dirty="0"/>
              <a:t>(Transfer learning)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35008" y="1732807"/>
            <a:ext cx="8204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Question</a:t>
            </a:r>
            <a:r>
              <a:rPr lang="fr-CA" dirty="0"/>
              <a:t> : il faut un très grand nombre de données annotées pour</a:t>
            </a:r>
          </a:p>
          <a:p>
            <a:r>
              <a:rPr lang="fr-CA" dirty="0"/>
              <a:t> 	     entraîner un réseaux de neurones profonds?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235008" y="3153611"/>
            <a:ext cx="875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Réponse</a:t>
            </a:r>
            <a:r>
              <a:rPr lang="fr-CA" dirty="0"/>
              <a:t> : </a:t>
            </a:r>
            <a:r>
              <a:rPr lang="fr-CA" b="1" u="sng" dirty="0">
                <a:solidFill>
                  <a:srgbClr val="EF4343"/>
                </a:solidFill>
              </a:rPr>
              <a:t>Faux</a:t>
            </a:r>
            <a:r>
              <a:rPr lang="fr-CA" dirty="0"/>
              <a:t>, si on dispose d’un modèle pré-entraîné sur une base </a:t>
            </a:r>
          </a:p>
          <a:p>
            <a:r>
              <a:rPr lang="fr-CA" dirty="0"/>
              <a:t>	     de données similaire.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42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76900" y="6248400"/>
            <a:ext cx="2781300" cy="457200"/>
          </a:xfrm>
        </p:spPr>
        <p:txBody>
          <a:bodyPr/>
          <a:lstStyle/>
          <a:p>
            <a:pPr>
              <a:defRPr/>
            </a:pPr>
            <a:r>
              <a:rPr lang="fr-CA" sz="1100" dirty="0"/>
              <a:t>Crédit : http://cs231n.stanford.edu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731691"/>
            <a:ext cx="7734301" cy="42518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/>
              <a:t>Transfert</a:t>
            </a:r>
            <a:r>
              <a:rPr lang="en-US" sz="4000" dirty="0"/>
              <a:t> </a:t>
            </a:r>
            <a:r>
              <a:rPr lang="en-US" sz="4000" dirty="0" err="1"/>
              <a:t>d’apprentissage</a:t>
            </a:r>
            <a:br>
              <a:rPr lang="en-US" sz="4000"/>
            </a:br>
            <a:r>
              <a:rPr lang="en-US" sz="2400" i="1" dirty="0"/>
              <a:t>(Transfer learning)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1628775"/>
            <a:ext cx="545420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027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76900" y="6248400"/>
            <a:ext cx="2781300" cy="457200"/>
          </a:xfrm>
        </p:spPr>
        <p:txBody>
          <a:bodyPr/>
          <a:lstStyle/>
          <a:p>
            <a:pPr>
              <a:defRPr/>
            </a:pPr>
            <a:r>
              <a:rPr lang="fr-CA" sz="1100" dirty="0"/>
              <a:t>Crédit : http://cs231n.stanford.edu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731691"/>
            <a:ext cx="7734301" cy="42518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/>
              <a:t>Transfert</a:t>
            </a:r>
            <a:r>
              <a:rPr lang="en-US" sz="4000" dirty="0"/>
              <a:t> </a:t>
            </a:r>
            <a:r>
              <a:rPr lang="en-US" sz="4000" dirty="0" err="1"/>
              <a:t>d’apprentissage</a:t>
            </a:r>
            <a:br>
              <a:rPr lang="en-US" sz="4000"/>
            </a:br>
            <a:r>
              <a:rPr lang="en-US" sz="2400" i="1" dirty="0"/>
              <a:t>(Transfer learning)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37" y="1731691"/>
            <a:ext cx="2500313" cy="4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89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76900" y="6248400"/>
            <a:ext cx="2781300" cy="457200"/>
          </a:xfrm>
        </p:spPr>
        <p:txBody>
          <a:bodyPr/>
          <a:lstStyle/>
          <a:p>
            <a:pPr>
              <a:defRPr/>
            </a:pPr>
            <a:r>
              <a:rPr lang="fr-CA" sz="1100" dirty="0"/>
              <a:t>Crédit : http://cs231n.stanford.edu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/>
              <a:t>Transfert</a:t>
            </a:r>
            <a:r>
              <a:rPr lang="en-US" sz="4000" dirty="0"/>
              <a:t> </a:t>
            </a:r>
            <a:r>
              <a:rPr lang="en-US" sz="4000" dirty="0" err="1"/>
              <a:t>d’apprentissage</a:t>
            </a:r>
            <a:br>
              <a:rPr lang="en-US" sz="4000"/>
            </a:br>
            <a:r>
              <a:rPr lang="en-US" sz="2400" i="1" dirty="0"/>
              <a:t>(Transfer learning)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8" y="1603696"/>
            <a:ext cx="8963257" cy="39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458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8791575" cy="3970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0"/>
            <a:ext cx="8753707" cy="1143000"/>
          </a:xfrm>
        </p:spPr>
        <p:txBody>
          <a:bodyPr/>
          <a:lstStyle/>
          <a:p>
            <a:pPr algn="l"/>
            <a:r>
              <a:rPr lang="en-US" sz="4000" dirty="0" err="1"/>
              <a:t>Transfert</a:t>
            </a:r>
            <a:r>
              <a:rPr lang="en-US" sz="4000" dirty="0"/>
              <a:t> </a:t>
            </a:r>
            <a:r>
              <a:rPr lang="en-US" sz="4000" dirty="0" err="1"/>
              <a:t>d’apprentissage</a:t>
            </a:r>
            <a:br>
              <a:rPr lang="en-US" sz="4000"/>
            </a:br>
            <a:r>
              <a:rPr lang="en-US" sz="2400" i="1" dirty="0"/>
              <a:t>(Transfer learning)</a:t>
            </a:r>
            <a:endParaRPr lang="en-US" sz="40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76900" y="6248400"/>
            <a:ext cx="2781300" cy="457200"/>
          </a:xfrm>
        </p:spPr>
        <p:txBody>
          <a:bodyPr/>
          <a:lstStyle/>
          <a:p>
            <a:pPr>
              <a:defRPr/>
            </a:pPr>
            <a:r>
              <a:rPr lang="fr-CA" sz="1100" dirty="0"/>
              <a:t>Crédit : http://cs231n.stanford.edu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6201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472199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15269"/>
              </p:ext>
            </p:extLst>
          </p:nvPr>
        </p:nvGraphicFramePr>
        <p:xfrm>
          <a:off x="3304529" y="3204194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graphicFrame>
        <p:nvGraphicFramePr>
          <p:cNvPr id="4" name="Table 147">
            <a:extLst>
              <a:ext uri="{FF2B5EF4-FFF2-40B4-BE49-F238E27FC236}">
                <a16:creationId xmlns:a16="http://schemas.microsoft.com/office/drawing/2014/main" id="{C49FECE3-F595-4425-A7AB-4255389E2C74}"/>
              </a:ext>
            </a:extLst>
          </p:cNvPr>
          <p:cNvGraphicFramePr>
            <a:graphicFrameLocks noGrp="1"/>
          </p:cNvGraphicFramePr>
          <p:nvPr/>
        </p:nvGraphicFramePr>
        <p:xfrm>
          <a:off x="3252172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7" name="Tableau 8">
            <a:extLst>
              <a:ext uri="{FF2B5EF4-FFF2-40B4-BE49-F238E27FC236}">
                <a16:creationId xmlns:a16="http://schemas.microsoft.com/office/drawing/2014/main" id="{42B0293C-53D1-402B-8DB1-5A9A114A8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93153"/>
              </p:ext>
            </p:extLst>
          </p:nvPr>
        </p:nvGraphicFramePr>
        <p:xfrm>
          <a:off x="3243580" y="4252976"/>
          <a:ext cx="153912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3041">
                  <a:extLst>
                    <a:ext uri="{9D8B030D-6E8A-4147-A177-3AD203B41FA5}">
                      <a16:colId xmlns:a16="http://schemas.microsoft.com/office/drawing/2014/main" val="1970599414"/>
                    </a:ext>
                  </a:extLst>
                </a:gridCol>
                <a:gridCol w="513041">
                  <a:extLst>
                    <a:ext uri="{9D8B030D-6E8A-4147-A177-3AD203B41FA5}">
                      <a16:colId xmlns:a16="http://schemas.microsoft.com/office/drawing/2014/main" val="4039299714"/>
                    </a:ext>
                  </a:extLst>
                </a:gridCol>
                <a:gridCol w="513041">
                  <a:extLst>
                    <a:ext uri="{9D8B030D-6E8A-4147-A177-3AD203B41FA5}">
                      <a16:colId xmlns:a16="http://schemas.microsoft.com/office/drawing/2014/main" val="933769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FF0000"/>
                          </a:solidFill>
                        </a:rPr>
                        <a:t>-18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3083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8125" y="456397"/>
            <a:ext cx="8658225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+mj-lt"/>
              </a:rPr>
              <a:t>À </a:t>
            </a:r>
            <a:r>
              <a:rPr lang="en-US" sz="2600" b="1" dirty="0" err="1">
                <a:solidFill>
                  <a:srgbClr val="FF0000"/>
                </a:solidFill>
                <a:latin typeface="+mj-lt"/>
              </a:rPr>
              <a:t>retenir</a:t>
            </a:r>
            <a:r>
              <a:rPr lang="en-US" sz="2600" b="1" dirty="0">
                <a:solidFill>
                  <a:srgbClr val="FF0000"/>
                </a:solidFill>
                <a:latin typeface="+mj-lt"/>
              </a:rPr>
              <a:t> pour </a:t>
            </a:r>
            <a:r>
              <a:rPr lang="en-US" sz="2600" b="1" dirty="0" err="1">
                <a:solidFill>
                  <a:srgbClr val="FF0000"/>
                </a:solidFill>
                <a:latin typeface="+mj-lt"/>
              </a:rPr>
              <a:t>vos</a:t>
            </a:r>
            <a:r>
              <a:rPr lang="en-US" sz="26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+mj-lt"/>
              </a:rPr>
              <a:t>projets</a:t>
            </a:r>
            <a:r>
              <a:rPr lang="en-US" sz="26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600" b="1" i="1" dirty="0">
                <a:solidFill>
                  <a:srgbClr val="FF0000"/>
                </a:solidFill>
                <a:latin typeface="+mj-lt"/>
              </a:rPr>
              <a:t>(at large</a:t>
            </a:r>
            <a:r>
              <a:rPr lang="en-US" sz="2600" b="1" dirty="0">
                <a:solidFill>
                  <a:srgbClr val="FF0000"/>
                </a:solidFill>
                <a:latin typeface="+mj-lt"/>
              </a:rPr>
              <a:t>, pas </a:t>
            </a:r>
            <a:r>
              <a:rPr lang="en-US" sz="2600" b="1" dirty="0" err="1">
                <a:solidFill>
                  <a:srgbClr val="FF0000"/>
                </a:solidFill>
                <a:latin typeface="+mj-lt"/>
              </a:rPr>
              <a:t>seulement</a:t>
            </a:r>
            <a:r>
              <a:rPr lang="en-US" sz="26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+mj-lt"/>
              </a:rPr>
              <a:t>ici</a:t>
            </a:r>
            <a:r>
              <a:rPr lang="en-US" sz="2600" b="1" dirty="0">
                <a:solidFill>
                  <a:srgbClr val="FF0000"/>
                </a:solidFill>
                <a:latin typeface="+mj-lt"/>
              </a:rPr>
              <a:t>)</a:t>
            </a:r>
            <a:r>
              <a:rPr lang="en-US" sz="2600" b="1" i="1" dirty="0">
                <a:solidFill>
                  <a:srgbClr val="FF0000"/>
                </a:solidFill>
                <a:latin typeface="+mj-lt"/>
              </a:rPr>
              <a:t>:</a:t>
            </a:r>
          </a:p>
          <a:p>
            <a:endParaRPr lang="en-US" sz="2600">
              <a:solidFill>
                <a:srgbClr val="000000"/>
              </a:solidFill>
              <a:latin typeface="+mj-lt"/>
            </a:endParaRPr>
          </a:p>
          <a:p>
            <a:r>
              <a:rPr lang="en-US" sz="2600" dirty="0">
                <a:solidFill>
                  <a:srgbClr val="000000"/>
                </a:solidFill>
                <a:latin typeface="+mj-lt"/>
              </a:rPr>
              <a:t>Vous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avez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une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BD qui a un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nombre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limité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d’images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annotées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?</a:t>
            </a:r>
          </a:p>
          <a:p>
            <a:endParaRPr lang="en-US" sz="2600">
              <a:solidFill>
                <a:srgbClr val="000000"/>
              </a:solidFill>
              <a:latin typeface="+mj-lt"/>
            </a:endParaRPr>
          </a:p>
          <a:p>
            <a:r>
              <a:rPr lang="en-US" sz="2600" dirty="0">
                <a:solidFill>
                  <a:srgbClr val="000000"/>
                </a:solidFill>
                <a:latin typeface="+mj-lt"/>
              </a:rPr>
              <a:t>1.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Trouvez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une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grosse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BD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contenant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des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données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similaires</a:t>
            </a:r>
            <a:endParaRPr lang="en-US" sz="2600">
              <a:solidFill>
                <a:srgbClr val="000000"/>
              </a:solidFill>
              <a:latin typeface="+mj-lt"/>
            </a:endParaRPr>
          </a:p>
          <a:p>
            <a:r>
              <a:rPr lang="en-US" sz="2600" dirty="0">
                <a:solidFill>
                  <a:srgbClr val="000000"/>
                </a:solidFill>
                <a:latin typeface="+mj-lt"/>
              </a:rPr>
              <a:t>2.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Entraînez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un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réseau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neurones</a:t>
            </a:r>
            <a:endParaRPr lang="en-US" sz="2600">
              <a:solidFill>
                <a:srgbClr val="000000"/>
              </a:solidFill>
              <a:latin typeface="+mj-lt"/>
            </a:endParaRPr>
          </a:p>
          <a:p>
            <a:r>
              <a:rPr lang="en-US" sz="2600" dirty="0">
                <a:solidFill>
                  <a:srgbClr val="000000"/>
                </a:solidFill>
                <a:latin typeface="+mj-lt"/>
              </a:rPr>
              <a:t>3.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Transférez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le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modèle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à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votre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projet</a:t>
            </a:r>
            <a:endParaRPr lang="en-US" sz="2600">
              <a:solidFill>
                <a:srgbClr val="000000"/>
              </a:solidFill>
              <a:latin typeface="+mj-lt"/>
            </a:endParaRPr>
          </a:p>
          <a:p>
            <a:r>
              <a:rPr lang="en-US" sz="2600" dirty="0">
                <a:solidFill>
                  <a:srgbClr val="000000"/>
                </a:solidFill>
                <a:latin typeface="+mj-lt"/>
              </a:rPr>
              <a:t>4.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Réentraînez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votre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modèle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ou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une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partie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votre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modèle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endParaRPr lang="en-US" sz="26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1696" y="4653157"/>
            <a:ext cx="7440757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Plusieurs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bibliothèques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ont</a:t>
            </a:r>
            <a:r>
              <a:rPr lang="en-US" sz="1800" dirty="0">
                <a:solidFill>
                  <a:srgbClr val="000000"/>
                </a:solidFill>
              </a:rPr>
              <a:t> un “Model Zoo” avec des </a:t>
            </a:r>
            <a:r>
              <a:rPr lang="en-US" sz="1800" dirty="0" err="1">
                <a:solidFill>
                  <a:srgbClr val="000000"/>
                </a:solidFill>
              </a:rPr>
              <a:t>modèles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pré-entraînés</a:t>
            </a:r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r>
              <a:rPr lang="en-CA" sz="1800" dirty="0">
                <a:solidFill>
                  <a:srgbClr val="000000"/>
                </a:solidFill>
                <a:latin typeface="Times New Roman"/>
                <a:cs typeface="Times New Roman"/>
              </a:rPr>
              <a:t>TensorFlow: </a:t>
            </a:r>
            <a:r>
              <a:rPr lang="en-CA" sz="1800" dirty="0">
                <a:solidFill>
                  <a:srgbClr val="1155CD"/>
                </a:solidFill>
                <a:latin typeface="Times New Roman"/>
                <a:cs typeface="Times New Roman"/>
              </a:rPr>
              <a:t>https://github.com/tensorflow/models</a:t>
            </a:r>
          </a:p>
          <a:p>
            <a:r>
              <a:rPr lang="en-CA" sz="1800" dirty="0" err="1">
                <a:solidFill>
                  <a:srgbClr val="000000"/>
                </a:solidFill>
                <a:latin typeface="Times New Roman"/>
                <a:cs typeface="Times New Roman"/>
              </a:rPr>
              <a:t>PyTorch</a:t>
            </a:r>
            <a:r>
              <a:rPr lang="en-CA" sz="1800" dirty="0">
                <a:solidFill>
                  <a:srgbClr val="000000"/>
                </a:solidFill>
                <a:latin typeface="Times New Roman"/>
                <a:cs typeface="Times New Roman"/>
              </a:rPr>
              <a:t>: </a:t>
            </a:r>
            <a:r>
              <a:rPr lang="en-CA" sz="1800" dirty="0">
                <a:solidFill>
                  <a:srgbClr val="1155CD"/>
                </a:solidFill>
                <a:latin typeface="Times New Roman"/>
                <a:cs typeface="Times New Roman"/>
                <a:hlinkClick r:id="rId2"/>
              </a:rPr>
              <a:t>https://github.com/pytorch/vision</a:t>
            </a:r>
            <a:endParaRPr lang="en-CA" sz="1800">
              <a:solidFill>
                <a:srgbClr val="000000"/>
              </a:solidFill>
              <a:cs typeface="Times New Roman" pitchFamily="18" charset="0"/>
            </a:endParaRPr>
          </a:p>
          <a:p>
            <a:endParaRPr lang="en-CA" sz="1800">
              <a:solidFill>
                <a:srgbClr val="1155CD"/>
              </a:solidFill>
              <a:cs typeface="Times New Roman"/>
            </a:endParaRPr>
          </a:p>
          <a:p>
            <a:r>
              <a:rPr lang="en-CA" sz="1800" dirty="0">
                <a:solidFill>
                  <a:srgbClr val="1155CD"/>
                </a:solidFill>
                <a:latin typeface="Times New Roman"/>
                <a:cs typeface="Times New Roman"/>
              </a:rPr>
              <a:t>Ne </a:t>
            </a:r>
            <a:r>
              <a:rPr lang="en-CA" sz="1800" dirty="0" err="1">
                <a:solidFill>
                  <a:srgbClr val="1155CD"/>
                </a:solidFill>
                <a:latin typeface="Times New Roman"/>
                <a:cs typeface="Times New Roman"/>
              </a:rPr>
              <a:t>vous</a:t>
            </a:r>
            <a:r>
              <a:rPr lang="en-CA" sz="1800" dirty="0">
                <a:solidFill>
                  <a:srgbClr val="1155CD"/>
                </a:solidFill>
                <a:latin typeface="Times New Roman"/>
                <a:cs typeface="Times New Roman"/>
              </a:rPr>
              <a:t> </a:t>
            </a:r>
            <a:r>
              <a:rPr lang="en-CA" sz="1800" dirty="0" err="1">
                <a:solidFill>
                  <a:srgbClr val="1155CD"/>
                </a:solidFill>
                <a:latin typeface="Times New Roman"/>
                <a:cs typeface="Times New Roman"/>
              </a:rPr>
              <a:t>en</a:t>
            </a:r>
            <a:r>
              <a:rPr lang="en-CA" sz="1800" dirty="0">
                <a:solidFill>
                  <a:srgbClr val="1155CD"/>
                </a:solidFill>
                <a:latin typeface="Times New Roman"/>
                <a:cs typeface="Times New Roman"/>
              </a:rPr>
              <a:t> </a:t>
            </a:r>
            <a:r>
              <a:rPr lang="en-CA" sz="1800" dirty="0" err="1">
                <a:solidFill>
                  <a:srgbClr val="1155CD"/>
                </a:solidFill>
                <a:latin typeface="Times New Roman"/>
                <a:cs typeface="Times New Roman"/>
              </a:rPr>
              <a:t>servez</a:t>
            </a:r>
            <a:r>
              <a:rPr lang="en-CA" sz="1800" dirty="0">
                <a:solidFill>
                  <a:srgbClr val="1155CD"/>
                </a:solidFill>
                <a:latin typeface="Times New Roman"/>
                <a:cs typeface="Times New Roman"/>
              </a:rPr>
              <a:t> pas pour le TP3 !</a:t>
            </a:r>
            <a:endParaRPr lang="en-CA" sz="1800" dirty="0">
              <a:solidFill>
                <a:srgbClr val="1155CD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10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On peut artificiellement augmenter le nombre de données en transformant les données sans pour autant affecter leur cible.</a:t>
            </a:r>
          </a:p>
          <a:p>
            <a:pPr marL="0" indent="0">
              <a:buNone/>
            </a:pPr>
            <a:r>
              <a:rPr lang="fr-CA"/>
              <a:t> </a:t>
            </a:r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/>
              <a:t>Augmentation de </a:t>
            </a:r>
            <a:r>
              <a:rPr lang="en-US" sz="4000" kern="0" dirty="0" err="1"/>
              <a:t>données</a:t>
            </a:r>
            <a:endParaRPr lang="en-US" sz="4000" kern="0"/>
          </a:p>
          <a:p>
            <a:pPr algn="l"/>
            <a:r>
              <a:rPr lang="en-US" sz="2400" i="1" kern="0" dirty="0"/>
              <a:t>(Data augmentation)</a:t>
            </a:r>
            <a:endParaRPr lang="en-US" sz="4000" kern="0" dirty="0"/>
          </a:p>
        </p:txBody>
      </p:sp>
      <p:pic>
        <p:nvPicPr>
          <p:cNvPr id="6" name="Picture 2" descr="Image result for do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51" y="3545033"/>
            <a:ext cx="2377440" cy="172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46167" y="52007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255078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err="1"/>
              <a:t>Loss</a:t>
            </a:r>
            <a:endParaRPr lang="en-CA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781615"/>
            <a:ext cx="4581468" cy="12890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2206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Exemple de transformation : </a:t>
            </a:r>
            <a:r>
              <a:rPr lang="fr-CA" sz="2400" b="1" dirty="0"/>
              <a:t>flip</a:t>
            </a:r>
            <a:endParaRPr lang="fr-CA" b="1" dirty="0"/>
          </a:p>
          <a:p>
            <a:pPr marL="0" indent="0">
              <a:buNone/>
            </a:pPr>
            <a:r>
              <a:rPr lang="fr-CA"/>
              <a:t> </a:t>
            </a:r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/>
              <a:t>Augmentation de </a:t>
            </a:r>
            <a:r>
              <a:rPr lang="en-US" sz="4000" kern="0" dirty="0" err="1"/>
              <a:t>données</a:t>
            </a:r>
            <a:endParaRPr lang="en-US" sz="4000" kern="0"/>
          </a:p>
          <a:p>
            <a:pPr algn="l"/>
            <a:r>
              <a:rPr lang="en-US" sz="2400" i="1" kern="0" dirty="0"/>
              <a:t>(Data augmentation)</a:t>
            </a:r>
            <a:endParaRPr lang="en-US" sz="4000" kern="0" dirty="0"/>
          </a:p>
        </p:txBody>
      </p:sp>
      <p:pic>
        <p:nvPicPr>
          <p:cNvPr id="6" name="Picture 2" descr="Image result for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6626" y="3507356"/>
            <a:ext cx="2510444" cy="172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46167" y="52007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255078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err="1"/>
              <a:t>Loss</a:t>
            </a:r>
            <a:endParaRPr lang="en-CA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781615"/>
            <a:ext cx="4581468" cy="12890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643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/>
              <a:t>Exemple de transformation : </a:t>
            </a:r>
            <a:r>
              <a:rPr lang="fr-CA" sz="2400" b="1"/>
              <a:t>rotation aléatoire de +</a:t>
            </a:r>
            <a:r>
              <a:rPr lang="en-CA" sz="2400" b="1"/>
              <a:t>/- 5 </a:t>
            </a:r>
            <a:r>
              <a:rPr lang="en-CA" sz="2400" b="1" err="1"/>
              <a:t>degr</a:t>
            </a:r>
            <a:r>
              <a:rPr lang="fr-CA" sz="2400" b="1" err="1"/>
              <a:t>és</a:t>
            </a:r>
            <a:endParaRPr lang="fr-CA" b="1"/>
          </a:p>
          <a:p>
            <a:pPr marL="0" indent="0">
              <a:buNone/>
            </a:pPr>
            <a:r>
              <a:rPr lang="fr-CA"/>
              <a:t> </a:t>
            </a:r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/>
              <a:t>Augmentation de </a:t>
            </a:r>
            <a:r>
              <a:rPr lang="en-US" sz="4000" kern="0" err="1"/>
              <a:t>données</a:t>
            </a:r>
            <a:endParaRPr lang="en-US" sz="4000" kern="0"/>
          </a:p>
          <a:p>
            <a:pPr algn="l"/>
            <a:r>
              <a:rPr lang="en-US" sz="2400" i="1" kern="0"/>
              <a:t>(Data augmentation)</a:t>
            </a:r>
            <a:endParaRPr lang="en-US" sz="4000" kern="0"/>
          </a:p>
        </p:txBody>
      </p:sp>
      <p:sp>
        <p:nvSpPr>
          <p:cNvPr id="7" name="TextBox 6"/>
          <p:cNvSpPr txBox="1"/>
          <p:nvPr/>
        </p:nvSpPr>
        <p:spPr>
          <a:xfrm>
            <a:off x="1546167" y="52007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/>
              <a:t>x</a:t>
            </a:r>
            <a:endParaRPr lang="en-CA" i="1"/>
          </a:p>
        </p:txBody>
      </p:sp>
      <p:sp>
        <p:nvSpPr>
          <p:cNvPr id="8" name="TextBox 7"/>
          <p:cNvSpPr txBox="1"/>
          <p:nvPr/>
        </p:nvSpPr>
        <p:spPr>
          <a:xfrm>
            <a:off x="1966842" y="255078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/>
              <a:t>t=chien</a:t>
            </a:r>
            <a:endParaRPr lang="en-CA" i="1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/>
              <a:t>CNN</a:t>
            </a:r>
            <a:endParaRPr lang="en-CA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err="1"/>
              <a:t>Loss</a:t>
            </a:r>
            <a:endParaRPr lang="en-CA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781615"/>
            <a:ext cx="4581468" cy="12890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2" descr="Image result for do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7277">
            <a:off x="1149529" y="3598231"/>
            <a:ext cx="2309638" cy="16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343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Exemple de transformation : </a:t>
            </a:r>
            <a:r>
              <a:rPr lang="fr-CA" b="1" dirty="0"/>
              <a:t>changement aléatoire de la dynamique des couleurs</a:t>
            </a:r>
          </a:p>
          <a:p>
            <a:pPr marL="0" indent="0">
              <a:buNone/>
            </a:pPr>
            <a:r>
              <a:rPr lang="fr-CA"/>
              <a:t> </a:t>
            </a:r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/>
              <a:t>Augmentation de </a:t>
            </a:r>
            <a:r>
              <a:rPr lang="en-US" sz="4000" kern="0" dirty="0" err="1"/>
              <a:t>données</a:t>
            </a:r>
            <a:endParaRPr lang="en-US" sz="4000" kern="0"/>
          </a:p>
          <a:p>
            <a:pPr algn="l"/>
            <a:r>
              <a:rPr lang="en-US" sz="2400" i="1" kern="0" dirty="0"/>
              <a:t>(Data augmentation)</a:t>
            </a:r>
            <a:endParaRPr lang="en-US" sz="40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1546167" y="52007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255078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err="1"/>
              <a:t>Loss</a:t>
            </a:r>
            <a:endParaRPr lang="en-CA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781615"/>
            <a:ext cx="4581468" cy="12890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2" descr="Image result for do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51" y="3545033"/>
            <a:ext cx="2377440" cy="172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69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65811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Exemple de transformation : </a:t>
            </a:r>
            <a:r>
              <a:rPr lang="fr-CA" b="1" dirty="0" err="1"/>
              <a:t>crop</a:t>
            </a:r>
            <a:r>
              <a:rPr lang="fr-CA" b="1" dirty="0"/>
              <a:t> aléatoire + </a:t>
            </a:r>
            <a:r>
              <a:rPr lang="fr-CA" b="1" dirty="0" err="1"/>
              <a:t>redimension</a:t>
            </a:r>
            <a:endParaRPr lang="fr-CA" b="1" dirty="0"/>
          </a:p>
          <a:p>
            <a:pPr marL="0" indent="0">
              <a:buNone/>
            </a:pPr>
            <a:r>
              <a:rPr lang="fr-CA"/>
              <a:t> </a:t>
            </a:r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/>
              <a:t>Augmentation de </a:t>
            </a:r>
            <a:r>
              <a:rPr lang="en-US" sz="4000" kern="0" dirty="0" err="1"/>
              <a:t>données</a:t>
            </a:r>
            <a:endParaRPr lang="en-US" sz="4000" kern="0"/>
          </a:p>
          <a:p>
            <a:pPr algn="l"/>
            <a:r>
              <a:rPr lang="en-US" sz="2400" i="1" kern="0" dirty="0"/>
              <a:t>(Data augmentation)</a:t>
            </a:r>
            <a:endParaRPr lang="en-US" sz="40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1702644" y="620391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1960579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err="1"/>
              <a:t>Loss</a:t>
            </a:r>
            <a:endParaRPr lang="en-CA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191412"/>
            <a:ext cx="4581468" cy="1879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269380"/>
              </p:ext>
            </p:extLst>
          </p:nvPr>
        </p:nvGraphicFramePr>
        <p:xfrm>
          <a:off x="119625" y="4450700"/>
          <a:ext cx="2126318" cy="195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89" r:id="rId3" imgW="1155240" imgH="1193400" progId="">
                  <p:embed/>
                </p:oleObj>
              </mc:Choice>
              <mc:Fallback>
                <p:oleObj r:id="rId3" imgW="1155240" imgH="1193400" progId="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625" y="4450700"/>
                        <a:ext cx="2126318" cy="195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220313"/>
              </p:ext>
            </p:extLst>
          </p:nvPr>
        </p:nvGraphicFramePr>
        <p:xfrm>
          <a:off x="119625" y="2394975"/>
          <a:ext cx="2126318" cy="1947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0" r:id="rId5" imgW="1218960" imgH="1155240" progId="">
                  <p:embed/>
                </p:oleObj>
              </mc:Choice>
              <mc:Fallback>
                <p:oleObj r:id="rId5" imgW="1218960" imgH="11552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625" y="2394975"/>
                        <a:ext cx="2126318" cy="1947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722773"/>
              </p:ext>
            </p:extLst>
          </p:nvPr>
        </p:nvGraphicFramePr>
        <p:xfrm>
          <a:off x="1682340" y="3451353"/>
          <a:ext cx="2126317" cy="1947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1" r:id="rId7" imgW="1206000" imgH="1104480" progId="">
                  <p:embed/>
                </p:oleObj>
              </mc:Choice>
              <mc:Fallback>
                <p:oleObj r:id="rId7" imgW="1206000" imgH="1104480" progId="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82340" y="3451353"/>
                        <a:ext cx="2126317" cy="1947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8830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" y="1457498"/>
            <a:ext cx="8217132" cy="4114800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Exemple de transformation : </a:t>
            </a:r>
            <a:r>
              <a:rPr lang="fr-CA" b="1" dirty="0"/>
              <a:t>transformation de lentille</a:t>
            </a:r>
          </a:p>
          <a:p>
            <a:pPr marL="0" indent="0">
              <a:buNone/>
            </a:pPr>
            <a:r>
              <a:rPr lang="fr-CA"/>
              <a:t> </a:t>
            </a:r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/>
              <a:t>Augmentation de </a:t>
            </a:r>
            <a:r>
              <a:rPr lang="en-US" sz="4000" kern="0" dirty="0" err="1"/>
              <a:t>données</a:t>
            </a:r>
            <a:endParaRPr lang="en-US" sz="4000" kern="0"/>
          </a:p>
          <a:p>
            <a:pPr algn="l"/>
            <a:r>
              <a:rPr lang="en-US" sz="2400" i="1" kern="0" dirty="0"/>
              <a:t>(Data augmentation)</a:t>
            </a:r>
            <a:endParaRPr lang="en-US" sz="40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3078826" y="516686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x</a:t>
            </a:r>
            <a:endParaRPr lang="en-CA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966842" y="1960579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t=chien</a:t>
            </a:r>
            <a:endParaRPr lang="en-CA" i="1" dirty="0"/>
          </a:p>
        </p:txBody>
      </p:sp>
      <p:sp>
        <p:nvSpPr>
          <p:cNvPr id="9" name="Trapezoid 8"/>
          <p:cNvSpPr/>
          <p:nvPr/>
        </p:nvSpPr>
        <p:spPr>
          <a:xfrm rot="5400000">
            <a:off x="4386443" y="3302688"/>
            <a:ext cx="1822566" cy="2211185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743862" y="413885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CNN</a:t>
            </a:r>
            <a:endParaRPr lang="en-CA" dirty="0"/>
          </a:p>
        </p:txBody>
      </p:sp>
      <p:cxnSp>
        <p:nvCxnSpPr>
          <p:cNvPr id="12" name="Straight Arrow Connector 11"/>
          <p:cNvCxnSpPr>
            <a:endCxn id="9" idx="2"/>
          </p:cNvCxnSpPr>
          <p:nvPr/>
        </p:nvCxnSpPr>
        <p:spPr>
          <a:xfrm>
            <a:off x="3782291" y="4407359"/>
            <a:ext cx="409843" cy="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35243" y="4070693"/>
            <a:ext cx="1312657" cy="6733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err="1"/>
              <a:t>Loss</a:t>
            </a:r>
            <a:endParaRPr lang="en-CA"/>
          </a:p>
        </p:txBody>
      </p:sp>
      <p:cxnSp>
        <p:nvCxnSpPr>
          <p:cNvPr id="15" name="Elbow Connector 14"/>
          <p:cNvCxnSpPr>
            <a:stCxn id="8" idx="3"/>
            <a:endCxn id="13" idx="0"/>
          </p:cNvCxnSpPr>
          <p:nvPr/>
        </p:nvCxnSpPr>
        <p:spPr>
          <a:xfrm>
            <a:off x="3110104" y="2191412"/>
            <a:ext cx="4581468" cy="1879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0"/>
            <a:endCxn id="13" idx="1"/>
          </p:cNvCxnSpPr>
          <p:nvPr/>
        </p:nvCxnSpPr>
        <p:spPr>
          <a:xfrm flipV="1">
            <a:off x="6403319" y="4407359"/>
            <a:ext cx="631924" cy="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559816"/>
              </p:ext>
            </p:extLst>
          </p:nvPr>
        </p:nvGraphicFramePr>
        <p:xfrm>
          <a:off x="1176085" y="3496996"/>
          <a:ext cx="2384123" cy="1726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3" r:id="rId3" imgW="3174480" imgH="2298240" progId="">
                  <p:embed/>
                </p:oleObj>
              </mc:Choice>
              <mc:Fallback>
                <p:oleObj r:id="rId3" imgW="3174480" imgH="2298240" progId="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6085" y="3496996"/>
                        <a:ext cx="2384123" cy="1726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91166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3" descr="Une image contenant chien&#10;&#10;Description générée automatiquement">
            <a:extLst>
              <a:ext uri="{FF2B5EF4-FFF2-40B4-BE49-F238E27FC236}">
                <a16:creationId xmlns:a16="http://schemas.microsoft.com/office/drawing/2014/main" id="{BC46AD7F-415A-4B7C-856A-5E572464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29" y="1099021"/>
            <a:ext cx="5727699" cy="26914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390293" y="0"/>
            <a:ext cx="8753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kern="0" dirty="0"/>
              <a:t>Augmentation de </a:t>
            </a:r>
            <a:r>
              <a:rPr lang="en-US" sz="4000" kern="0" dirty="0" err="1"/>
              <a:t>données</a:t>
            </a:r>
            <a:endParaRPr lang="en-US" sz="4000" kern="0"/>
          </a:p>
          <a:p>
            <a:pPr algn="l"/>
            <a:r>
              <a:rPr lang="en-US" sz="2400" i="1" kern="0" dirty="0"/>
              <a:t>(Data augmentation)</a:t>
            </a:r>
            <a:endParaRPr lang="en-US" sz="40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500748-5151-414C-9B49-C1B87802D14B}"/>
              </a:ext>
            </a:extLst>
          </p:cNvPr>
          <p:cNvSpPr txBox="1">
            <a:spLocks/>
          </p:cNvSpPr>
          <p:nvPr/>
        </p:nvSpPr>
        <p:spPr bwMode="auto">
          <a:xfrm>
            <a:off x="312286" y="2674946"/>
            <a:ext cx="313713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CA" kern="0" dirty="0"/>
              <a:t>Imiter la vraie vie:</a:t>
            </a:r>
            <a:endParaRPr lang="fr-CA" b="1" kern="0"/>
          </a:p>
          <a:p>
            <a:pPr marL="0" indent="0">
              <a:buNone/>
            </a:pPr>
            <a:r>
              <a:rPr lang="fr-CA" kern="0" dirty="0"/>
              <a:t>- Pose différente</a:t>
            </a:r>
          </a:p>
          <a:p>
            <a:pPr marL="0" indent="0">
              <a:buNone/>
            </a:pPr>
            <a:r>
              <a:rPr lang="fr-CA" kern="0" dirty="0"/>
              <a:t>- Angle différent</a:t>
            </a:r>
          </a:p>
          <a:p>
            <a:pPr marL="0" indent="0">
              <a:buNone/>
            </a:pPr>
            <a:r>
              <a:rPr lang="fr-CA" kern="0" dirty="0"/>
              <a:t>- Éclairage différent</a:t>
            </a:r>
          </a:p>
          <a:p>
            <a:pPr marL="0" indent="0">
              <a:buNone/>
            </a:pPr>
            <a:r>
              <a:rPr lang="fr-CA" kern="0" dirty="0"/>
              <a:t>- etc.</a:t>
            </a:r>
          </a:p>
          <a:p>
            <a:pPr marL="0" indent="0">
              <a:buNone/>
            </a:pPr>
            <a:endParaRPr lang="en-CA" kern="0"/>
          </a:p>
        </p:txBody>
      </p:sp>
      <p:pic>
        <p:nvPicPr>
          <p:cNvPr id="24" name="Image 24" descr="Une image contenant chien, herbe, blanc, différent&#10;&#10;Description générée automatiquement">
            <a:extLst>
              <a:ext uri="{FF2B5EF4-FFF2-40B4-BE49-F238E27FC236}">
                <a16:creationId xmlns:a16="http://schemas.microsoft.com/office/drawing/2014/main" id="{12677E0D-8EAF-4D16-8D71-AA5608B4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8" y="3934645"/>
            <a:ext cx="5319485" cy="21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781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618" y="1463039"/>
            <a:ext cx="8217132" cy="2150226"/>
          </a:xfrm>
        </p:spPr>
        <p:txBody>
          <a:bodyPr/>
          <a:lstStyle/>
          <a:p>
            <a:pPr marL="0" indent="0" algn="ctr">
              <a:buNone/>
            </a:pPr>
            <a:r>
              <a:rPr lang="fr-CA" sz="2800" dirty="0"/>
              <a:t>L’augmentation de données n’est pas une exception</a:t>
            </a:r>
          </a:p>
          <a:p>
            <a:pPr marL="0" indent="0" algn="ctr">
              <a:buNone/>
            </a:pPr>
            <a:endParaRPr lang="fr-CA" sz="2800"/>
          </a:p>
          <a:p>
            <a:pPr marL="0" indent="0" algn="ctr">
              <a:buNone/>
            </a:pPr>
            <a:r>
              <a:rPr lang="fr-CA" sz="5400" b="1" u="sng" dirty="0">
                <a:solidFill>
                  <a:srgbClr val="EF4343"/>
                </a:solidFill>
              </a:rPr>
              <a:t>c’est la norme</a:t>
            </a:r>
            <a:endParaRPr lang="fr-CA" sz="5400" b="1" u="sng"/>
          </a:p>
          <a:p>
            <a:pPr marL="0" indent="0" algn="ctr">
              <a:buNone/>
            </a:pPr>
            <a:endParaRPr lang="fr-CA" sz="2800"/>
          </a:p>
          <a:p>
            <a:pPr marL="0" indent="0" algn="ctr">
              <a:buNone/>
            </a:pPr>
            <a:endParaRPr lang="fr-CA" sz="2800"/>
          </a:p>
          <a:p>
            <a:pPr marL="0" indent="0" algn="ctr">
              <a:buNone/>
            </a:pPr>
            <a:r>
              <a:rPr lang="fr-CA" sz="2800" dirty="0"/>
              <a:t>Il n’y a </a:t>
            </a:r>
            <a:r>
              <a:rPr lang="fr-CA" sz="2800" i="1" dirty="0" err="1"/>
              <a:t>a</a:t>
            </a:r>
            <a:r>
              <a:rPr lang="fr-CA" sz="2800" i="1" dirty="0"/>
              <a:t> priori</a:t>
            </a:r>
            <a:r>
              <a:rPr lang="fr-CA" sz="2800" dirty="0"/>
              <a:t> </a:t>
            </a:r>
            <a:r>
              <a:rPr lang="fr-CA" sz="2800" b="1" dirty="0">
                <a:solidFill>
                  <a:srgbClr val="EF4343"/>
                </a:solidFill>
              </a:rPr>
              <a:t>aucune raison pour ne pas l’utiliser dans votre projet.</a:t>
            </a:r>
            <a:endParaRPr lang="en-CA" sz="2800" b="1" dirty="0">
              <a:solidFill>
                <a:srgbClr val="EF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556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170E-7123-9846-B3C0-542880E1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38" y="2511425"/>
            <a:ext cx="7772400" cy="1362075"/>
          </a:xfrm>
        </p:spPr>
        <p:txBody>
          <a:bodyPr/>
          <a:lstStyle/>
          <a:p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3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2710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85185"/>
              </p:ext>
            </p:extLst>
          </p:nvPr>
        </p:nvGraphicFramePr>
        <p:xfrm>
          <a:off x="3793479" y="3210544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graphicFrame>
        <p:nvGraphicFramePr>
          <p:cNvPr id="4" name="Table 147">
            <a:extLst>
              <a:ext uri="{FF2B5EF4-FFF2-40B4-BE49-F238E27FC236}">
                <a16:creationId xmlns:a16="http://schemas.microsoft.com/office/drawing/2014/main" id="{C49FECE3-F595-4425-A7AB-4255389E2C74}"/>
              </a:ext>
            </a:extLst>
          </p:cNvPr>
          <p:cNvGraphicFramePr>
            <a:graphicFrameLocks noGrp="1"/>
          </p:cNvGraphicFramePr>
          <p:nvPr/>
        </p:nvGraphicFramePr>
        <p:xfrm>
          <a:off x="3252172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7" name="Tableau 8">
            <a:extLst>
              <a:ext uri="{FF2B5EF4-FFF2-40B4-BE49-F238E27FC236}">
                <a16:creationId xmlns:a16="http://schemas.microsoft.com/office/drawing/2014/main" id="{42B0293C-53D1-402B-8DB1-5A9A114A8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80168"/>
              </p:ext>
            </p:extLst>
          </p:nvPr>
        </p:nvGraphicFramePr>
        <p:xfrm>
          <a:off x="3243580" y="4252976"/>
          <a:ext cx="2009024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2256">
                  <a:extLst>
                    <a:ext uri="{9D8B030D-6E8A-4147-A177-3AD203B41FA5}">
                      <a16:colId xmlns:a16="http://schemas.microsoft.com/office/drawing/2014/main" val="1970599414"/>
                    </a:ext>
                  </a:extLst>
                </a:gridCol>
                <a:gridCol w="502256">
                  <a:extLst>
                    <a:ext uri="{9D8B030D-6E8A-4147-A177-3AD203B41FA5}">
                      <a16:colId xmlns:a16="http://schemas.microsoft.com/office/drawing/2014/main" val="4039299714"/>
                    </a:ext>
                  </a:extLst>
                </a:gridCol>
                <a:gridCol w="502256">
                  <a:extLst>
                    <a:ext uri="{9D8B030D-6E8A-4147-A177-3AD203B41FA5}">
                      <a16:colId xmlns:a16="http://schemas.microsoft.com/office/drawing/2014/main" val="933769448"/>
                    </a:ext>
                  </a:extLst>
                </a:gridCol>
                <a:gridCol w="502256">
                  <a:extLst>
                    <a:ext uri="{9D8B030D-6E8A-4147-A177-3AD203B41FA5}">
                      <a16:colId xmlns:a16="http://schemas.microsoft.com/office/drawing/2014/main" val="171443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FF0000"/>
                          </a:solidFill>
                        </a:rPr>
                        <a:t>-18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1763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120</a:t>
            </a:fld>
            <a:endParaRPr lang="fr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D9D63-E330-0349-B5ED-F3F2A405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" y="4857931"/>
            <a:ext cx="9143999" cy="477015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But</a:t>
            </a:r>
            <a:r>
              <a:rPr lang="en-CA" dirty="0"/>
              <a:t>: </a:t>
            </a:r>
            <a:r>
              <a:rPr lang="en-CA" dirty="0" err="1"/>
              <a:t>prédire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étiquette</a:t>
            </a:r>
            <a:r>
              <a:rPr lang="en-CA" dirty="0"/>
              <a:t> de </a:t>
            </a:r>
            <a:r>
              <a:rPr lang="en-CA" dirty="0" err="1"/>
              <a:t>classe</a:t>
            </a:r>
            <a:r>
              <a:rPr lang="en-CA" dirty="0"/>
              <a:t> (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distribution de </a:t>
            </a:r>
            <a:r>
              <a:rPr lang="en-CA" dirty="0" err="1"/>
              <a:t>probabilités</a:t>
            </a:r>
            <a:r>
              <a:rPr lang="en-CA" dirty="0"/>
              <a:t>) pour </a:t>
            </a:r>
            <a:r>
              <a:rPr lang="en-CA" dirty="0" err="1"/>
              <a:t>une</a:t>
            </a:r>
            <a:r>
              <a:rPr lang="en-CA" dirty="0"/>
              <a:t> image </a:t>
            </a:r>
            <a:r>
              <a:rPr lang="en-CA" dirty="0" err="1"/>
              <a:t>donnée</a:t>
            </a:r>
            <a:r>
              <a:rPr lang="en-CA" dirty="0"/>
              <a:t>. </a:t>
            </a:r>
          </a:p>
          <a:p>
            <a:endParaRPr lang="en-US"/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9D834F9B-8B7B-AB4B-AEA5-F2C6C4C2F2A1}"/>
              </a:ext>
            </a:extLst>
          </p:cNvPr>
          <p:cNvSpPr/>
          <p:nvPr/>
        </p:nvSpPr>
        <p:spPr>
          <a:xfrm>
            <a:off x="4769306" y="3150181"/>
            <a:ext cx="770301" cy="3445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EA575-E502-2A4F-9162-FC69BB16EF89}"/>
              </a:ext>
            </a:extLst>
          </p:cNvPr>
          <p:cNvGrpSpPr/>
          <p:nvPr/>
        </p:nvGrpSpPr>
        <p:grpSpPr>
          <a:xfrm>
            <a:off x="5830639" y="2289879"/>
            <a:ext cx="1356342" cy="2057509"/>
            <a:chOff x="6055962" y="1944198"/>
            <a:chExt cx="1356342" cy="2057509"/>
          </a:xfrm>
        </p:grpSpPr>
        <p:sp>
          <p:nvSpPr>
            <p:cNvPr id="17" name="Google Shape;86;p16">
              <a:extLst>
                <a:ext uri="{FF2B5EF4-FFF2-40B4-BE49-F238E27FC236}">
                  <a16:creationId xmlns:a16="http://schemas.microsoft.com/office/drawing/2014/main" id="{85097183-E258-194D-A792-D4EC4B7A7C27}"/>
                </a:ext>
              </a:extLst>
            </p:cNvPr>
            <p:cNvSpPr/>
            <p:nvPr/>
          </p:nvSpPr>
          <p:spPr>
            <a:xfrm>
              <a:off x="6055962" y="2462354"/>
              <a:ext cx="1356342" cy="514405"/>
            </a:xfrm>
            <a:prstGeom prst="rect">
              <a:avLst/>
            </a:prstGeom>
            <a:solidFill>
              <a:schemeClr val="bg1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Chat: 10%</a:t>
              </a:r>
              <a:endParaRPr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Google Shape;87;p16">
              <a:extLst>
                <a:ext uri="{FF2B5EF4-FFF2-40B4-BE49-F238E27FC236}">
                  <a16:creationId xmlns:a16="http://schemas.microsoft.com/office/drawing/2014/main" id="{845EF7AF-693F-8248-A7B9-18BFEFA77367}"/>
                </a:ext>
              </a:extLst>
            </p:cNvPr>
            <p:cNvSpPr/>
            <p:nvPr/>
          </p:nvSpPr>
          <p:spPr>
            <a:xfrm>
              <a:off x="6055962" y="3487302"/>
              <a:ext cx="1356342" cy="514405"/>
            </a:xfrm>
            <a:prstGeom prst="rect">
              <a:avLst/>
            </a:prstGeom>
            <a:solidFill>
              <a:schemeClr val="bg1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Chaise: 0%</a:t>
              </a:r>
              <a:endParaRPr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Google Shape;88;p16">
              <a:extLst>
                <a:ext uri="{FF2B5EF4-FFF2-40B4-BE49-F238E27FC236}">
                  <a16:creationId xmlns:a16="http://schemas.microsoft.com/office/drawing/2014/main" id="{6B466014-F47A-C94D-9F09-2A4497C12294}"/>
                </a:ext>
              </a:extLst>
            </p:cNvPr>
            <p:cNvSpPr/>
            <p:nvPr/>
          </p:nvSpPr>
          <p:spPr>
            <a:xfrm>
              <a:off x="6055962" y="1944198"/>
              <a:ext cx="1356342" cy="514405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Chien: 85% </a:t>
              </a:r>
              <a:endParaRPr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Google Shape;85;p16">
              <a:extLst>
                <a:ext uri="{FF2B5EF4-FFF2-40B4-BE49-F238E27FC236}">
                  <a16:creationId xmlns:a16="http://schemas.microsoft.com/office/drawing/2014/main" id="{B1B0228C-089E-9340-AF9D-3E92969FD988}"/>
                </a:ext>
              </a:extLst>
            </p:cNvPr>
            <p:cNvSpPr/>
            <p:nvPr/>
          </p:nvSpPr>
          <p:spPr>
            <a:xfrm>
              <a:off x="6055962" y="2976759"/>
              <a:ext cx="1356342" cy="514405"/>
            </a:xfrm>
            <a:prstGeom prst="rect">
              <a:avLst/>
            </a:prstGeom>
            <a:solidFill>
              <a:schemeClr val="bg1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Cheval: 5%</a:t>
              </a:r>
              <a:endParaRPr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59394" name="Picture 2" descr="Image result for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103170"/>
            <a:ext cx="3149600" cy="22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1095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29" y="2075247"/>
            <a:ext cx="3149600" cy="22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121</a:t>
            </a:fld>
            <a:endParaRPr lang="fr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9377A-8A5D-2E47-BE7A-3734B098EC10}"/>
              </a:ext>
            </a:extLst>
          </p:cNvPr>
          <p:cNvSpPr txBox="1"/>
          <p:nvPr/>
        </p:nvSpPr>
        <p:spPr>
          <a:xfrm>
            <a:off x="525290" y="1189822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latin typeface="+mn-lt"/>
              </a:rPr>
              <a:t>Défi</a:t>
            </a:r>
            <a:endParaRPr lang="en-US" sz="2000" b="1">
              <a:latin typeface="+mn-lt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D3701A3-2054-AF49-A10C-A38EC320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059" y="4420847"/>
            <a:ext cx="2376442" cy="44710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Ce que </a:t>
            </a:r>
            <a:r>
              <a:rPr lang="en-CA" dirty="0" err="1"/>
              <a:t>l’humain</a:t>
            </a:r>
            <a:r>
              <a:rPr lang="en-CA" dirty="0"/>
              <a:t> </a:t>
            </a:r>
            <a:r>
              <a:rPr lang="en-CA" dirty="0" err="1"/>
              <a:t>voit</a:t>
            </a:r>
            <a:endParaRPr lang="en-CA" dirty="0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6ED0-256A-D249-91E4-80E55741A5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31"/>
          <a:stretch/>
        </p:blipFill>
        <p:spPr>
          <a:xfrm>
            <a:off x="5152398" y="2156731"/>
            <a:ext cx="2903912" cy="21330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A3475F-8080-5645-8BC8-A564E0A8BEB8}"/>
              </a:ext>
            </a:extLst>
          </p:cNvPr>
          <p:cNvSpPr/>
          <p:nvPr/>
        </p:nvSpPr>
        <p:spPr>
          <a:xfrm>
            <a:off x="3301051" y="3777481"/>
            <a:ext cx="759450" cy="391726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F1703-43C6-C74F-8555-D75DD59F1240}"/>
              </a:ext>
            </a:extLst>
          </p:cNvPr>
          <p:cNvSpPr/>
          <p:nvPr/>
        </p:nvSpPr>
        <p:spPr>
          <a:xfrm>
            <a:off x="5087852" y="2133870"/>
            <a:ext cx="2995353" cy="2167551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61425ED-B0BC-C540-9111-ECFDF79AAF4C}"/>
              </a:ext>
            </a:extLst>
          </p:cNvPr>
          <p:cNvSpPr txBox="1">
            <a:spLocks/>
          </p:cNvSpPr>
          <p:nvPr/>
        </p:nvSpPr>
        <p:spPr bwMode="auto">
          <a:xfrm>
            <a:off x="5430560" y="4324282"/>
            <a:ext cx="2827216" cy="3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CA" kern="0" dirty="0">
                <a:latin typeface="+mj-lt"/>
              </a:rPr>
              <a:t>Ce que </a:t>
            </a:r>
            <a:r>
              <a:rPr lang="en-CA" kern="0" dirty="0" err="1">
                <a:latin typeface="+mj-lt"/>
              </a:rPr>
              <a:t>l’ordinateur</a:t>
            </a:r>
            <a:r>
              <a:rPr lang="en-CA" kern="0" dirty="0">
                <a:latin typeface="+mj-lt"/>
              </a:rPr>
              <a:t> </a:t>
            </a:r>
            <a:r>
              <a:rPr lang="en-CA" kern="0" dirty="0" err="1">
                <a:latin typeface="+mj-lt"/>
              </a:rPr>
              <a:t>voit</a:t>
            </a:r>
            <a:endParaRPr lang="en-CA" kern="0" dirty="0"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27C41F-2F4D-0D48-9269-DAE2FCE4A2D9}"/>
              </a:ext>
            </a:extLst>
          </p:cNvPr>
          <p:cNvCxnSpPr>
            <a:cxnSpLocks/>
          </p:cNvCxnSpPr>
          <p:nvPr/>
        </p:nvCxnSpPr>
        <p:spPr>
          <a:xfrm flipH="1">
            <a:off x="4060501" y="2133870"/>
            <a:ext cx="1027352" cy="16436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756DA7-EE32-BE4D-A3F0-75900AA20B14}"/>
              </a:ext>
            </a:extLst>
          </p:cNvPr>
          <p:cNvCxnSpPr>
            <a:cxnSpLocks/>
          </p:cNvCxnSpPr>
          <p:nvPr/>
        </p:nvCxnSpPr>
        <p:spPr>
          <a:xfrm flipH="1" flipV="1">
            <a:off x="4060501" y="4169207"/>
            <a:ext cx="1027352" cy="1206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847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122</a:t>
            </a:fld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2942E-5B1D-B343-87E2-90F7138E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2" y="2022163"/>
            <a:ext cx="8712515" cy="3222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040B4-2D1F-F745-95E6-329F4BF55248}"/>
              </a:ext>
            </a:extLst>
          </p:cNvPr>
          <p:cNvSpPr txBox="1"/>
          <p:nvPr/>
        </p:nvSpPr>
        <p:spPr>
          <a:xfrm>
            <a:off x="525290" y="6366535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http://cs231n.github.io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9377A-8A5D-2E47-BE7A-3734B098EC10}"/>
              </a:ext>
            </a:extLst>
          </p:cNvPr>
          <p:cNvSpPr txBox="1"/>
          <p:nvPr/>
        </p:nvSpPr>
        <p:spPr>
          <a:xfrm>
            <a:off x="525290" y="1189822"/>
            <a:ext cx="149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latin typeface="+mn-lt"/>
              </a:rPr>
              <a:t>Autres</a:t>
            </a:r>
            <a:r>
              <a:rPr lang="en-US" sz="2000" b="1">
                <a:latin typeface="+mn-lt"/>
              </a:rPr>
              <a:t> </a:t>
            </a:r>
            <a:r>
              <a:rPr lang="en-US" sz="2000" b="1" err="1">
                <a:latin typeface="+mn-lt"/>
              </a:rPr>
              <a:t>défis</a:t>
            </a:r>
            <a:endParaRPr lang="en-US" sz="2000" b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E83A6-4D84-0349-B8C4-81EC6A66984C}"/>
              </a:ext>
            </a:extLst>
          </p:cNvPr>
          <p:cNvSpPr txBox="1"/>
          <p:nvPr/>
        </p:nvSpPr>
        <p:spPr>
          <a:xfrm>
            <a:off x="1397120" y="5621075"/>
            <a:ext cx="66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Facile pour les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humains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mais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difficile pour les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ordinateurs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/>
              <a:t>Classification </a:t>
            </a:r>
            <a:r>
              <a:rPr lang="en-US" err="1"/>
              <a:t>d’images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LeNet-5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996" y="3145016"/>
            <a:ext cx="393729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Version améliorée:</a:t>
            </a:r>
          </a:p>
          <a:p>
            <a:endParaRPr lang="fr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Image d’entrée : 28x28x1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Filtres </a:t>
            </a:r>
            <a:r>
              <a:rPr lang="fr-CA" sz="2000" dirty="0" err="1"/>
              <a:t>convolutionnels</a:t>
            </a:r>
            <a:r>
              <a:rPr lang="fr-CA" sz="2000" dirty="0"/>
              <a:t> : 5x5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err="1"/>
              <a:t>Conv</a:t>
            </a:r>
            <a:r>
              <a:rPr lang="fr-CA" sz="2000" dirty="0"/>
              <a:t> « </a:t>
            </a:r>
            <a:r>
              <a:rPr lang="fr-CA" sz="2000" dirty="0" err="1"/>
              <a:t>valid</a:t>
            </a:r>
            <a:r>
              <a:rPr lang="fr-CA" sz="2000" dirty="0"/>
              <a:t> » + </a:t>
            </a:r>
            <a:r>
              <a:rPr lang="fr-CA" sz="2000" dirty="0" err="1"/>
              <a:t>tanh</a:t>
            </a:r>
            <a:endParaRPr lang="fr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2 couches </a:t>
            </a:r>
            <a:r>
              <a:rPr lang="fr-CA" sz="2000" dirty="0" err="1"/>
              <a:t>convolutionnelles</a:t>
            </a:r>
            <a:endParaRPr lang="fr-CA" sz="2000"/>
          </a:p>
          <a:p>
            <a:r>
              <a:rPr lang="fr-CA" sz="2000" dirty="0"/>
              <a:t>       (avec 6 et 16 filtres)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2 </a:t>
            </a:r>
            <a:r>
              <a:rPr lang="fr-CA" sz="2000" i="1" dirty="0" err="1"/>
              <a:t>average</a:t>
            </a:r>
            <a:r>
              <a:rPr lang="fr-CA" sz="2000" i="1" dirty="0"/>
              <a:t> </a:t>
            </a:r>
            <a:r>
              <a:rPr lang="fr-CA" sz="2000" i="1" dirty="0" err="1"/>
              <a:t>pooling</a:t>
            </a:r>
            <a:endParaRPr lang="fr-CA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3 couches pleinement connectées</a:t>
            </a:r>
          </a:p>
          <a:p>
            <a:r>
              <a:rPr lang="fr-CA" sz="2000" dirty="0"/>
              <a:t>      (120, 84 et 10 neurones)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10 classes</a:t>
            </a:r>
            <a:endParaRPr lang="en-CA" sz="2000" dirty="0"/>
          </a:p>
        </p:txBody>
      </p:sp>
      <p:sp>
        <p:nvSpPr>
          <p:cNvPr id="9" name="Right Brace 8"/>
          <p:cNvSpPr/>
          <p:nvPr/>
        </p:nvSpPr>
        <p:spPr>
          <a:xfrm>
            <a:off x="4285209" y="3692812"/>
            <a:ext cx="299257" cy="2727037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897581" y="3145016"/>
            <a:ext cx="3100647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dirty="0"/>
              <a:t>Input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CONV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POOL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CONV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POOL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FC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FC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FC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SOFTMAX</a:t>
            </a:r>
          </a:p>
        </p:txBody>
      </p:sp>
      <p:pic>
        <p:nvPicPr>
          <p:cNvPr id="61442" name="Picture 2" descr="https://miro.medium.com/max/763/1*yG2c7PQQCRG0gL6ncfoQC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78" y="785142"/>
            <a:ext cx="726757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2273008-A669-4BB3-BE42-FD13BE3214D1}"/>
              </a:ext>
            </a:extLst>
          </p:cNvPr>
          <p:cNvSpPr txBox="1"/>
          <p:nvPr/>
        </p:nvSpPr>
        <p:spPr>
          <a:xfrm>
            <a:off x="2891971" y="234042"/>
            <a:ext cx="5990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 err="1">
                <a:latin typeface="Times New Roman"/>
                <a:cs typeface="Times New Roman"/>
              </a:rPr>
              <a:t>LeCun</a:t>
            </a:r>
            <a:r>
              <a:rPr lang="fr-FR" sz="1200" dirty="0">
                <a:latin typeface="Times New Roman"/>
                <a:cs typeface="Times New Roman"/>
              </a:rPr>
              <a:t>, Y., </a:t>
            </a:r>
            <a:r>
              <a:rPr lang="fr-FR" sz="1200" dirty="0" err="1">
                <a:latin typeface="Times New Roman"/>
                <a:cs typeface="Times New Roman"/>
              </a:rPr>
              <a:t>Bottou</a:t>
            </a:r>
            <a:r>
              <a:rPr lang="fr-FR" sz="1200" dirty="0">
                <a:latin typeface="Times New Roman"/>
                <a:cs typeface="Times New Roman"/>
              </a:rPr>
              <a:t>, L., Bengio, Y., &amp; Haffner, P. (1998). Gradient-</a:t>
            </a:r>
            <a:r>
              <a:rPr lang="fr-FR" sz="1200" dirty="0" err="1">
                <a:latin typeface="Times New Roman"/>
                <a:cs typeface="Times New Roman"/>
              </a:rPr>
              <a:t>based</a:t>
            </a:r>
            <a:r>
              <a:rPr lang="fr-FR" sz="1200" dirty="0">
                <a:latin typeface="Times New Roman"/>
                <a:cs typeface="Times New Roman"/>
              </a:rPr>
              <a:t> </a:t>
            </a:r>
            <a:r>
              <a:rPr lang="fr-FR" sz="1200" dirty="0" err="1">
                <a:latin typeface="Times New Roman"/>
                <a:cs typeface="Times New Roman"/>
              </a:rPr>
              <a:t>learning</a:t>
            </a:r>
            <a:r>
              <a:rPr lang="fr-FR" sz="1200" dirty="0">
                <a:latin typeface="Times New Roman"/>
                <a:cs typeface="Times New Roman"/>
              </a:rPr>
              <a:t> </a:t>
            </a:r>
            <a:r>
              <a:rPr lang="fr-FR" sz="1200" dirty="0" err="1">
                <a:latin typeface="Times New Roman"/>
                <a:cs typeface="Times New Roman"/>
              </a:rPr>
              <a:t>applied</a:t>
            </a:r>
            <a:r>
              <a:rPr lang="fr-FR" sz="1200" dirty="0">
                <a:latin typeface="Times New Roman"/>
                <a:cs typeface="Times New Roman"/>
              </a:rPr>
              <a:t> to document recognition. </a:t>
            </a:r>
            <a:r>
              <a:rPr lang="fr-FR" sz="1200" dirty="0" err="1">
                <a:latin typeface="Times New Roman"/>
                <a:cs typeface="Times New Roman"/>
              </a:rPr>
              <a:t>Proceedings</a:t>
            </a:r>
            <a:r>
              <a:rPr lang="fr-FR" sz="1200" dirty="0">
                <a:latin typeface="Times New Roman"/>
                <a:cs typeface="Times New Roman"/>
              </a:rPr>
              <a:t> of the IEEE, 86(11), 2278-2324.</a:t>
            </a:r>
            <a:endParaRPr lang="fr-FR" sz="12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76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LeNet-5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996" y="3145016"/>
            <a:ext cx="393729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Version améliorée:</a:t>
            </a:r>
          </a:p>
          <a:p>
            <a:endParaRPr lang="fr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Image d’entrée : 28x28x1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Filtres </a:t>
            </a:r>
            <a:r>
              <a:rPr lang="fr-CA" sz="2000" dirty="0" err="1"/>
              <a:t>convolutionnels</a:t>
            </a:r>
            <a:r>
              <a:rPr lang="fr-CA" sz="2000" dirty="0"/>
              <a:t> : 5x5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 err="1"/>
              <a:t>Conv</a:t>
            </a:r>
            <a:r>
              <a:rPr lang="fr-CA" sz="2000" dirty="0"/>
              <a:t> « </a:t>
            </a:r>
            <a:r>
              <a:rPr lang="fr-CA" sz="2000" dirty="0" err="1"/>
              <a:t>valid</a:t>
            </a:r>
            <a:r>
              <a:rPr lang="fr-CA" sz="2000" dirty="0"/>
              <a:t> » + </a:t>
            </a:r>
            <a:r>
              <a:rPr lang="fr-CA" sz="2000" dirty="0" err="1"/>
              <a:t>tanh</a:t>
            </a:r>
            <a:endParaRPr lang="fr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2 couches </a:t>
            </a:r>
            <a:r>
              <a:rPr lang="fr-CA" sz="2000" dirty="0" err="1"/>
              <a:t>convolutionnelles</a:t>
            </a:r>
            <a:endParaRPr lang="fr-CA" sz="2000"/>
          </a:p>
          <a:p>
            <a:r>
              <a:rPr lang="fr-CA" sz="2000" dirty="0"/>
              <a:t>       (avec 6 et 16 filtres)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2 </a:t>
            </a:r>
            <a:r>
              <a:rPr lang="fr-CA" sz="2000" i="1" dirty="0" err="1"/>
              <a:t>average</a:t>
            </a:r>
            <a:r>
              <a:rPr lang="fr-CA" sz="2000" i="1" dirty="0"/>
              <a:t> </a:t>
            </a:r>
            <a:r>
              <a:rPr lang="fr-CA" sz="2000" i="1" dirty="0" err="1"/>
              <a:t>pooling</a:t>
            </a:r>
            <a:endParaRPr lang="fr-CA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3 couches pleinement connectées</a:t>
            </a:r>
          </a:p>
          <a:p>
            <a:r>
              <a:rPr lang="fr-CA" sz="2000" dirty="0"/>
              <a:t>      (120, 84 et 10 neurones)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10 classes</a:t>
            </a:r>
            <a:endParaRPr lang="en-CA" sz="2000" dirty="0"/>
          </a:p>
        </p:txBody>
      </p:sp>
      <p:sp>
        <p:nvSpPr>
          <p:cNvPr id="9" name="Right Brace 8"/>
          <p:cNvSpPr/>
          <p:nvPr/>
        </p:nvSpPr>
        <p:spPr>
          <a:xfrm>
            <a:off x="4285209" y="3692812"/>
            <a:ext cx="299257" cy="2727037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897581" y="3145016"/>
            <a:ext cx="3100647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300" dirty="0"/>
              <a:t>Input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CONV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POOL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CONV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POOL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FC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FC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FC</a:t>
            </a:r>
          </a:p>
          <a:p>
            <a:pPr algn="ctr"/>
            <a:r>
              <a:rPr lang="en-CA" sz="1300" dirty="0"/>
              <a:t>|</a:t>
            </a:r>
          </a:p>
          <a:p>
            <a:pPr algn="ctr"/>
            <a:r>
              <a:rPr lang="en-CA" sz="1300" dirty="0"/>
              <a:t>SOFTMAX</a:t>
            </a:r>
          </a:p>
        </p:txBody>
      </p:sp>
      <p:pic>
        <p:nvPicPr>
          <p:cNvPr id="61442" name="Picture 2" descr="https://miro.medium.com/max/763/1*yG2c7PQQCRG0gL6ncfoQC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78" y="785142"/>
            <a:ext cx="726757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9DD163-ED9D-4657-B1DB-2EBEDD33B523}"/>
              </a:ext>
            </a:extLst>
          </p:cNvPr>
          <p:cNvSpPr/>
          <p:nvPr/>
        </p:nvSpPr>
        <p:spPr>
          <a:xfrm>
            <a:off x="1320800" y="2808514"/>
            <a:ext cx="6921499" cy="3610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AFE431-87AE-4B95-834E-6DC5523F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28" y="3143180"/>
            <a:ext cx="6353628" cy="302092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1C6661-E23E-467B-B194-9DF37B19EC22}"/>
              </a:ext>
            </a:extLst>
          </p:cNvPr>
          <p:cNvSpPr txBox="1"/>
          <p:nvPr/>
        </p:nvSpPr>
        <p:spPr>
          <a:xfrm>
            <a:off x="2891971" y="234042"/>
            <a:ext cx="5990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 err="1">
                <a:latin typeface="Times New Roman"/>
                <a:cs typeface="Times New Roman"/>
              </a:rPr>
              <a:t>LeCun</a:t>
            </a:r>
            <a:r>
              <a:rPr lang="fr-FR" sz="1200" dirty="0">
                <a:latin typeface="Times New Roman"/>
                <a:cs typeface="Times New Roman"/>
              </a:rPr>
              <a:t>, Y., </a:t>
            </a:r>
            <a:r>
              <a:rPr lang="fr-FR" sz="1200" dirty="0" err="1">
                <a:latin typeface="Times New Roman"/>
                <a:cs typeface="Times New Roman"/>
              </a:rPr>
              <a:t>Bottou</a:t>
            </a:r>
            <a:r>
              <a:rPr lang="fr-FR" sz="1200" dirty="0">
                <a:latin typeface="Times New Roman"/>
                <a:cs typeface="Times New Roman"/>
              </a:rPr>
              <a:t>, L., Bengio, Y., &amp; Haffner, P. (1998). Gradient-</a:t>
            </a:r>
            <a:r>
              <a:rPr lang="fr-FR" sz="1200" dirty="0" err="1">
                <a:latin typeface="Times New Roman"/>
                <a:cs typeface="Times New Roman"/>
              </a:rPr>
              <a:t>based</a:t>
            </a:r>
            <a:r>
              <a:rPr lang="fr-FR" sz="1200" dirty="0">
                <a:latin typeface="Times New Roman"/>
                <a:cs typeface="Times New Roman"/>
              </a:rPr>
              <a:t> </a:t>
            </a:r>
            <a:r>
              <a:rPr lang="fr-FR" sz="1200" dirty="0" err="1">
                <a:latin typeface="Times New Roman"/>
                <a:cs typeface="Times New Roman"/>
              </a:rPr>
              <a:t>learning</a:t>
            </a:r>
            <a:r>
              <a:rPr lang="fr-FR" sz="1200" dirty="0">
                <a:latin typeface="Times New Roman"/>
                <a:cs typeface="Times New Roman"/>
              </a:rPr>
              <a:t> </a:t>
            </a:r>
            <a:r>
              <a:rPr lang="fr-FR" sz="1200" dirty="0" err="1">
                <a:latin typeface="Times New Roman"/>
                <a:cs typeface="Times New Roman"/>
              </a:rPr>
              <a:t>applied</a:t>
            </a:r>
            <a:r>
              <a:rPr lang="fr-FR" sz="1200" dirty="0">
                <a:latin typeface="Times New Roman"/>
                <a:cs typeface="Times New Roman"/>
              </a:rPr>
              <a:t> to document recognition. </a:t>
            </a:r>
            <a:r>
              <a:rPr lang="fr-FR" sz="1200" dirty="0" err="1">
                <a:latin typeface="Times New Roman"/>
                <a:cs typeface="Times New Roman"/>
              </a:rPr>
              <a:t>Proceedings</a:t>
            </a:r>
            <a:r>
              <a:rPr lang="fr-FR" sz="1200" dirty="0">
                <a:latin typeface="Times New Roman"/>
                <a:cs typeface="Times New Roman"/>
              </a:rPr>
              <a:t> of the IEEE, 86(11), 2278-2324.</a:t>
            </a:r>
            <a:endParaRPr lang="fr-FR" sz="12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819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125</a:t>
            </a:fld>
            <a:endParaRPr lang="fr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22462-5F2D-FF4B-95A0-BCE23BE31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186"/>
          <a:stretch/>
        </p:blipFill>
        <p:spPr>
          <a:xfrm>
            <a:off x="1093368" y="941938"/>
            <a:ext cx="6721884" cy="1842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28" y="3179805"/>
            <a:ext cx="7123034" cy="3130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07F1A-9AC6-834E-9F42-3D668646E916}"/>
              </a:ext>
            </a:extLst>
          </p:cNvPr>
          <p:cNvSpPr txBox="1"/>
          <p:nvPr/>
        </p:nvSpPr>
        <p:spPr>
          <a:xfrm rot="16200000">
            <a:off x="1142121" y="4448139"/>
            <a:ext cx="945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Top-5 error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/>
              <a:t>Classification </a:t>
            </a:r>
            <a:r>
              <a:rPr lang="en-US" err="1"/>
              <a:t>d’images</a:t>
            </a:r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F8F97B0-7B21-47F4-8E7F-1FF6914D53C6}"/>
              </a:ext>
            </a:extLst>
          </p:cNvPr>
          <p:cNvSpPr txBox="1"/>
          <p:nvPr/>
        </p:nvSpPr>
        <p:spPr>
          <a:xfrm>
            <a:off x="6133037" y="4584751"/>
            <a:ext cx="1941734" cy="47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Erreur "top-5"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58882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126</a:t>
            </a:fld>
            <a:endParaRPr lang="fr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j-lt"/>
              </a:rPr>
              <a:t>AlexNet</a:t>
            </a:r>
            <a:r>
              <a:rPr lang="en-US" sz="2000" b="1" dirty="0">
                <a:latin typeface="+mj-lt"/>
              </a:rPr>
              <a:t>  </a:t>
            </a:r>
            <a:r>
              <a:rPr lang="en-US" sz="1600" b="1" dirty="0">
                <a:latin typeface="+mj-lt"/>
              </a:rPr>
              <a:t>[</a:t>
            </a:r>
            <a:r>
              <a:rPr lang="en-US" sz="1600" b="1" dirty="0" err="1">
                <a:latin typeface="+mj-lt"/>
              </a:rPr>
              <a:t>Krizhevsky</a:t>
            </a:r>
            <a:r>
              <a:rPr lang="en-US" sz="1600" b="1" dirty="0">
                <a:latin typeface="+mj-lt"/>
              </a:rPr>
              <a:t> et al, 2012]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2343150" y="2817342"/>
            <a:ext cx="847137" cy="2801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382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</a:t>
            </a:r>
            <a:r>
              <a:rPr lang="en-US" sz="12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Krizhevsky</a:t>
            </a:r>
            <a:r>
              <a:rPr lang="en-US" sz="12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et al. "</a:t>
            </a:r>
            <a:r>
              <a:rPr lang="en-US" sz="12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Imagenet</a:t>
            </a:r>
            <a:r>
              <a:rPr lang="en-US" sz="12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classification with deep convolutional neural networks,” NIPS 2012.</a:t>
            </a:r>
          </a:p>
        </p:txBody>
      </p:sp>
      <p:pic>
        <p:nvPicPr>
          <p:cNvPr id="13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90" y="1150517"/>
            <a:ext cx="8895015" cy="30692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C3961-1C40-3341-8B63-E7483F8C35BC}"/>
              </a:ext>
            </a:extLst>
          </p:cNvPr>
          <p:cNvSpPr txBox="1"/>
          <p:nvPr/>
        </p:nvSpPr>
        <p:spPr>
          <a:xfrm>
            <a:off x="124490" y="4351567"/>
            <a:ext cx="8895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Premier CNN à bien performer sur ImageNet  (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amélioration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10% par rapport aux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autres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Utilisation de techniques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aujourd’hui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fréquemment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utilisées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CA" sz="1600" b="1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ReLU</a:t>
            </a:r>
            <a:r>
              <a:rPr lang="en-CA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data augmentation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CA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dropout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Utilisation de </a:t>
            </a:r>
            <a:r>
              <a:rPr lang="en-CA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GPUs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(2 dans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leur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cas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Point de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départ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la </a:t>
            </a:r>
            <a:r>
              <a:rPr lang="en-CA" sz="1600" b="1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révolution</a:t>
            </a:r>
            <a:r>
              <a:rPr lang="en-CA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“deep learning”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vision par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ordinateur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74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</a:t>
            </a:r>
            <a:r>
              <a:rPr lang="en-US" sz="12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Krizhevsky</a:t>
            </a:r>
            <a:r>
              <a:rPr lang="en-US" sz="12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et al. "</a:t>
            </a:r>
            <a:r>
              <a:rPr lang="en-US" sz="12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Imagenet</a:t>
            </a:r>
            <a:r>
              <a:rPr lang="en-US" sz="12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classification with deep convolutional neural networks,” NIPS 2012.</a:t>
            </a:r>
          </a:p>
        </p:txBody>
      </p:sp>
      <p:pic>
        <p:nvPicPr>
          <p:cNvPr id="13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90" y="1150517"/>
            <a:ext cx="8895015" cy="30692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C3961-1C40-3341-8B63-E7483F8C35BC}"/>
              </a:ext>
            </a:extLst>
          </p:cNvPr>
          <p:cNvSpPr txBox="1"/>
          <p:nvPr/>
        </p:nvSpPr>
        <p:spPr>
          <a:xfrm>
            <a:off x="124490" y="4351567"/>
            <a:ext cx="8895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Premier CNN à bien performer sur ImageNet  (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amélioration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10% par rapport aux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autres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Utilisation de techniques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aujourd’hui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fréquemment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utilisées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CA" sz="1600" b="1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ReLU</a:t>
            </a:r>
            <a:r>
              <a:rPr lang="en-CA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data augmentation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CA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dropout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Utilisation de </a:t>
            </a:r>
            <a:r>
              <a:rPr lang="en-CA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GPUs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(2 dans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leur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cas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Point de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départ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la </a:t>
            </a:r>
            <a:r>
              <a:rPr lang="en-CA" sz="1600" b="1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révolution</a:t>
            </a:r>
            <a:r>
              <a:rPr lang="en-CA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“deep learning”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CA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vision par </a:t>
            </a:r>
            <a:r>
              <a:rPr lang="en-CA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ordinateur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12-Point Star 9">
            <a:extLst>
              <a:ext uri="{FF2B5EF4-FFF2-40B4-BE49-F238E27FC236}">
                <a16:creationId xmlns:a16="http://schemas.microsoft.com/office/drawing/2014/main" id="{3BFDF9F0-B441-48DF-A360-E41FA7DC833D}"/>
              </a:ext>
            </a:extLst>
          </p:cNvPr>
          <p:cNvSpPr/>
          <p:nvPr/>
        </p:nvSpPr>
        <p:spPr>
          <a:xfrm>
            <a:off x="5859368" y="3565790"/>
            <a:ext cx="2930992" cy="2468722"/>
          </a:xfrm>
          <a:prstGeom prst="star12">
            <a:avLst>
              <a:gd name="adj" fmla="val 42122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74F396-4517-4347-B291-611C60C73A25}"/>
              </a:ext>
            </a:extLst>
          </p:cNvPr>
          <p:cNvSpPr/>
          <p:nvPr/>
        </p:nvSpPr>
        <p:spPr>
          <a:xfrm>
            <a:off x="6210937" y="4474493"/>
            <a:ext cx="2239831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1800" b="1" kern="0">
                <a:latin typeface="Times New Roman"/>
                <a:cs typeface="Times New Roman"/>
              </a:rPr>
              <a:t>Convolutions groupées !</a:t>
            </a:r>
            <a:endParaRPr lang="fr-FR"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9CF7AA-8E6B-4BEC-A380-E91D5095E543}"/>
              </a:ext>
            </a:extLst>
          </p:cNvPr>
          <p:cNvSpPr/>
          <p:nvPr/>
        </p:nvSpPr>
        <p:spPr>
          <a:xfrm>
            <a:off x="250371" y="4432300"/>
            <a:ext cx="5560784" cy="92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A614C2-140A-4149-BBB2-276AEC99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71" y="4639995"/>
            <a:ext cx="5382984" cy="4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860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pic>
        <p:nvPicPr>
          <p:cNvPr id="13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85800" y="1277261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000" b="1">
                <a:solidFill>
                  <a:srgbClr val="434343"/>
                </a:solidFill>
                <a:latin typeface="+mj-lt"/>
              </a:rPr>
              <a:t>Architecture:</a:t>
            </a:r>
          </a:p>
          <a:p>
            <a:endParaRPr lang="en-CA" sz="2000" b="1">
              <a:solidFill>
                <a:srgbClr val="434343"/>
              </a:solidFill>
              <a:latin typeface="+mj-lt"/>
            </a:endParaRP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CONV1</a:t>
            </a:r>
          </a:p>
          <a:p>
            <a:r>
              <a:rPr lang="en-CA" sz="2000">
                <a:solidFill>
                  <a:srgbClr val="0000FF"/>
                </a:solidFill>
                <a:latin typeface="+mj-lt"/>
              </a:rPr>
              <a:t>MAX POOL1</a:t>
            </a:r>
          </a:p>
          <a:p>
            <a:r>
              <a:rPr lang="en-CA" sz="2000">
                <a:solidFill>
                  <a:srgbClr val="6AA94F"/>
                </a:solidFill>
                <a:latin typeface="+mj-lt"/>
              </a:rPr>
              <a:t>NORM1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CONV2</a:t>
            </a:r>
          </a:p>
          <a:p>
            <a:r>
              <a:rPr lang="en-CA" sz="2000">
                <a:solidFill>
                  <a:srgbClr val="0000FF"/>
                </a:solidFill>
                <a:latin typeface="+mj-lt"/>
              </a:rPr>
              <a:t>MAX POOL2</a:t>
            </a:r>
          </a:p>
          <a:p>
            <a:r>
              <a:rPr lang="en-CA" sz="2000">
                <a:solidFill>
                  <a:srgbClr val="6AA94F"/>
                </a:solidFill>
                <a:latin typeface="+mj-lt"/>
              </a:rPr>
              <a:t>NORM2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CONV3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CONV4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CONV5</a:t>
            </a:r>
          </a:p>
          <a:p>
            <a:r>
              <a:rPr lang="en-CA" sz="2000">
                <a:solidFill>
                  <a:srgbClr val="0000FF"/>
                </a:solidFill>
                <a:latin typeface="+mj-lt"/>
              </a:rPr>
              <a:t>Max POOL3</a:t>
            </a:r>
          </a:p>
          <a:p>
            <a:r>
              <a:rPr lang="en-CA" sz="2000">
                <a:solidFill>
                  <a:srgbClr val="E79238"/>
                </a:solidFill>
                <a:latin typeface="+mj-lt"/>
              </a:rPr>
              <a:t>FC6</a:t>
            </a:r>
          </a:p>
          <a:p>
            <a:r>
              <a:rPr lang="en-CA" sz="2000">
                <a:solidFill>
                  <a:srgbClr val="E79238"/>
                </a:solidFill>
                <a:latin typeface="+mj-lt"/>
              </a:rPr>
              <a:t>FC7</a:t>
            </a:r>
          </a:p>
          <a:p>
            <a:r>
              <a:rPr lang="en-CA" sz="2000">
                <a:solidFill>
                  <a:srgbClr val="E79238"/>
                </a:solidFill>
                <a:latin typeface="+mj-lt"/>
              </a:rPr>
              <a:t>FC8</a:t>
            </a:r>
            <a:endParaRPr lang="en-CA" sz="200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76500" y="2477589"/>
            <a:ext cx="65055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>
                <a:solidFill>
                  <a:srgbClr val="000000"/>
                </a:solidFill>
                <a:latin typeface="+mj-lt"/>
              </a:rPr>
              <a:t> : image RGB:  227x227x3 </a:t>
            </a:r>
          </a:p>
          <a:p>
            <a:r>
              <a:rPr lang="en-US" b="1">
                <a:solidFill>
                  <a:srgbClr val="000000"/>
                </a:solidFill>
                <a:latin typeface="+mj-lt"/>
              </a:rPr>
              <a:t>Couche 1 </a:t>
            </a:r>
            <a:r>
              <a:rPr lang="en-US">
                <a:solidFill>
                  <a:srgbClr val="000000"/>
                </a:solidFill>
                <a:latin typeface="+mj-lt"/>
              </a:rPr>
              <a:t>(CONV1): 96 </a:t>
            </a:r>
            <a:r>
              <a:rPr lang="en-US" err="1">
                <a:solidFill>
                  <a:srgbClr val="000000"/>
                </a:solidFill>
                <a:latin typeface="+mj-lt"/>
              </a:rPr>
              <a:t>filtres</a:t>
            </a:r>
            <a:r>
              <a:rPr lang="en-US">
                <a:solidFill>
                  <a:srgbClr val="000000"/>
                </a:solidFill>
                <a:latin typeface="+mj-lt"/>
              </a:rPr>
              <a:t> de taille 11x11 avec </a:t>
            </a:r>
            <a:r>
              <a:rPr lang="en-US" b="1">
                <a:solidFill>
                  <a:srgbClr val="000000"/>
                </a:solidFill>
                <a:latin typeface="+mj-lt"/>
              </a:rPr>
              <a:t>stride de 4 </a:t>
            </a:r>
            <a:r>
              <a:rPr lang="en-US">
                <a:solidFill>
                  <a:srgbClr val="000000"/>
                </a:solidFill>
                <a:latin typeface="+mj-lt"/>
              </a:rPr>
              <a:t>et conv </a:t>
            </a:r>
            <a:r>
              <a:rPr lang="en-US" b="1">
                <a:solidFill>
                  <a:srgbClr val="000000"/>
                </a:solidFill>
                <a:latin typeface="+mj-lt"/>
              </a:rPr>
              <a:t>“valid”</a:t>
            </a:r>
          </a:p>
          <a:p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6308" y="4830430"/>
            <a:ext cx="3672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solidFill>
                  <a:srgbClr val="FF0000"/>
                </a:solidFill>
                <a:latin typeface="+mj-lt"/>
              </a:rPr>
              <a:t>Réponse</a:t>
            </a:r>
            <a:r>
              <a:rPr lang="en-US">
                <a:solidFill>
                  <a:srgbClr val="FF0000"/>
                </a:solidFill>
                <a:latin typeface="+mj-lt"/>
              </a:rPr>
              <a:t>: (227-11)/4+1 = 55</a:t>
            </a:r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76500" y="3607842"/>
            <a:ext cx="5829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Quelle </a:t>
            </a:r>
            <a:r>
              <a:rPr lang="en-US" err="1">
                <a:solidFill>
                  <a:srgbClr val="FF0000"/>
                </a:solidFill>
              </a:rPr>
              <a:t>est</a:t>
            </a:r>
            <a:r>
              <a:rPr lang="en-US">
                <a:solidFill>
                  <a:srgbClr val="FF0000"/>
                </a:solidFill>
              </a:rPr>
              <a:t> la taille des </a:t>
            </a:r>
            <a:r>
              <a:rPr lang="en-US" err="1">
                <a:solidFill>
                  <a:srgbClr val="FF0000"/>
                </a:solidFill>
              </a:rPr>
              <a:t>cartes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err="1">
                <a:solidFill>
                  <a:srgbClr val="FF0000"/>
                </a:solidFill>
              </a:rPr>
              <a:t>d’activation</a:t>
            </a:r>
            <a:r>
              <a:rPr lang="en-US">
                <a:solidFill>
                  <a:srgbClr val="FF0000"/>
                </a:solidFill>
              </a:rPr>
              <a:t>? </a:t>
            </a:r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81346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35810"/>
              </p:ext>
            </p:extLst>
          </p:nvPr>
        </p:nvGraphicFramePr>
        <p:xfrm>
          <a:off x="4206229" y="3229594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graphicFrame>
        <p:nvGraphicFramePr>
          <p:cNvPr id="4" name="Table 147">
            <a:extLst>
              <a:ext uri="{FF2B5EF4-FFF2-40B4-BE49-F238E27FC236}">
                <a16:creationId xmlns:a16="http://schemas.microsoft.com/office/drawing/2014/main" id="{C49FECE3-F595-4425-A7AB-4255389E2C74}"/>
              </a:ext>
            </a:extLst>
          </p:cNvPr>
          <p:cNvGraphicFramePr>
            <a:graphicFrameLocks noGrp="1"/>
          </p:cNvGraphicFramePr>
          <p:nvPr/>
        </p:nvGraphicFramePr>
        <p:xfrm>
          <a:off x="3252172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7" name="Tableau 8">
            <a:extLst>
              <a:ext uri="{FF2B5EF4-FFF2-40B4-BE49-F238E27FC236}">
                <a16:creationId xmlns:a16="http://schemas.microsoft.com/office/drawing/2014/main" id="{42B0293C-53D1-402B-8DB1-5A9A114A8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06204"/>
              </p:ext>
            </p:extLst>
          </p:nvPr>
        </p:nvGraphicFramePr>
        <p:xfrm>
          <a:off x="3243580" y="4252976"/>
          <a:ext cx="251076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2152">
                  <a:extLst>
                    <a:ext uri="{9D8B030D-6E8A-4147-A177-3AD203B41FA5}">
                      <a16:colId xmlns:a16="http://schemas.microsoft.com/office/drawing/2014/main" val="1970599414"/>
                    </a:ext>
                  </a:extLst>
                </a:gridCol>
                <a:gridCol w="502152">
                  <a:extLst>
                    <a:ext uri="{9D8B030D-6E8A-4147-A177-3AD203B41FA5}">
                      <a16:colId xmlns:a16="http://schemas.microsoft.com/office/drawing/2014/main" val="4039299714"/>
                    </a:ext>
                  </a:extLst>
                </a:gridCol>
                <a:gridCol w="502152">
                  <a:extLst>
                    <a:ext uri="{9D8B030D-6E8A-4147-A177-3AD203B41FA5}">
                      <a16:colId xmlns:a16="http://schemas.microsoft.com/office/drawing/2014/main" val="933769448"/>
                    </a:ext>
                  </a:extLst>
                </a:gridCol>
                <a:gridCol w="502152">
                  <a:extLst>
                    <a:ext uri="{9D8B030D-6E8A-4147-A177-3AD203B41FA5}">
                      <a16:colId xmlns:a16="http://schemas.microsoft.com/office/drawing/2014/main" val="1714434114"/>
                    </a:ext>
                  </a:extLst>
                </a:gridCol>
                <a:gridCol w="502152">
                  <a:extLst>
                    <a:ext uri="{9D8B030D-6E8A-4147-A177-3AD203B41FA5}">
                      <a16:colId xmlns:a16="http://schemas.microsoft.com/office/drawing/2014/main" val="3629048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FF0000"/>
                          </a:solidFill>
                        </a:rPr>
                        <a:t>-18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4863"/>
                  </a:ext>
                </a:extLst>
              </a:tr>
            </a:tbl>
          </a:graphicData>
        </a:graphic>
      </p:graphicFrame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282E6DF9-B802-4AC8-8E42-D145BE7A72D8}"/>
              </a:ext>
            </a:extLst>
          </p:cNvPr>
          <p:cNvCxnSpPr>
            <a:cxnSpLocks/>
          </p:cNvCxnSpPr>
          <p:nvPr/>
        </p:nvCxnSpPr>
        <p:spPr>
          <a:xfrm>
            <a:off x="3166292" y="5016500"/>
            <a:ext cx="2594745" cy="9525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4D4F7972-748E-4F16-B4DD-99F439179C5D}"/>
              </a:ext>
            </a:extLst>
          </p:cNvPr>
          <p:cNvSpPr txBox="1"/>
          <p:nvPr/>
        </p:nvSpPr>
        <p:spPr>
          <a:xfrm>
            <a:off x="4220242" y="4615730"/>
            <a:ext cx="73449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A=5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36835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5800" y="1277261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000" b="1">
                <a:solidFill>
                  <a:srgbClr val="434343"/>
                </a:solidFill>
                <a:latin typeface="+mj-lt"/>
              </a:rPr>
              <a:t>Architecture:</a:t>
            </a:r>
          </a:p>
          <a:p>
            <a:endParaRPr lang="en-CA" sz="2000" b="1">
              <a:solidFill>
                <a:srgbClr val="434343"/>
              </a:solidFill>
              <a:latin typeface="+mj-lt"/>
            </a:endParaRP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CONV1</a:t>
            </a:r>
          </a:p>
          <a:p>
            <a:r>
              <a:rPr lang="en-CA" sz="2000">
                <a:solidFill>
                  <a:srgbClr val="0000FF"/>
                </a:solidFill>
                <a:latin typeface="+mj-lt"/>
              </a:rPr>
              <a:t>MAX POOL1</a:t>
            </a:r>
          </a:p>
          <a:p>
            <a:r>
              <a:rPr lang="en-CA" sz="2000">
                <a:solidFill>
                  <a:srgbClr val="6AA94F"/>
                </a:solidFill>
                <a:latin typeface="+mj-lt"/>
              </a:rPr>
              <a:t>NORM1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CONV2</a:t>
            </a:r>
          </a:p>
          <a:p>
            <a:r>
              <a:rPr lang="en-CA" sz="2000">
                <a:solidFill>
                  <a:srgbClr val="0000FF"/>
                </a:solidFill>
                <a:latin typeface="+mj-lt"/>
              </a:rPr>
              <a:t>MAX POOL2</a:t>
            </a:r>
          </a:p>
          <a:p>
            <a:r>
              <a:rPr lang="en-CA" sz="2000">
                <a:solidFill>
                  <a:srgbClr val="6AA94F"/>
                </a:solidFill>
                <a:latin typeface="+mj-lt"/>
              </a:rPr>
              <a:t>NORM2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CONV3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CONV4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CONV5</a:t>
            </a:r>
          </a:p>
          <a:p>
            <a:r>
              <a:rPr lang="en-CA" sz="2000">
                <a:solidFill>
                  <a:srgbClr val="0000FF"/>
                </a:solidFill>
                <a:latin typeface="+mj-lt"/>
              </a:rPr>
              <a:t>Max POOL3</a:t>
            </a:r>
          </a:p>
          <a:p>
            <a:r>
              <a:rPr lang="en-CA" sz="2000">
                <a:solidFill>
                  <a:srgbClr val="E79238"/>
                </a:solidFill>
                <a:latin typeface="+mj-lt"/>
              </a:rPr>
              <a:t>FC6</a:t>
            </a:r>
          </a:p>
          <a:p>
            <a:r>
              <a:rPr lang="en-CA" sz="2000">
                <a:solidFill>
                  <a:srgbClr val="E79238"/>
                </a:solidFill>
                <a:latin typeface="+mj-lt"/>
              </a:rPr>
              <a:t>FC7</a:t>
            </a:r>
          </a:p>
          <a:p>
            <a:r>
              <a:rPr lang="en-CA" sz="2000">
                <a:solidFill>
                  <a:srgbClr val="E79238"/>
                </a:solidFill>
                <a:latin typeface="+mj-lt"/>
              </a:rPr>
              <a:t>FC8</a:t>
            </a:r>
            <a:endParaRPr lang="en-CA" sz="200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76500" y="2477589"/>
            <a:ext cx="6505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>
                <a:solidFill>
                  <a:srgbClr val="000000"/>
                </a:solidFill>
                <a:latin typeface="+mj-lt"/>
              </a:rPr>
              <a:t> : image RGB:  227x227x3 </a:t>
            </a:r>
          </a:p>
          <a:p>
            <a:r>
              <a:rPr lang="en-US" b="1">
                <a:solidFill>
                  <a:srgbClr val="000000"/>
                </a:solidFill>
                <a:latin typeface="+mj-lt"/>
              </a:rPr>
              <a:t>Couche 1 </a:t>
            </a:r>
            <a:r>
              <a:rPr lang="en-US">
                <a:solidFill>
                  <a:srgbClr val="000000"/>
                </a:solidFill>
                <a:latin typeface="+mj-lt"/>
              </a:rPr>
              <a:t>(CONV1): 96 </a:t>
            </a:r>
            <a:r>
              <a:rPr lang="en-US" err="1">
                <a:solidFill>
                  <a:srgbClr val="000000"/>
                </a:solidFill>
                <a:latin typeface="+mj-lt"/>
              </a:rPr>
              <a:t>filtres</a:t>
            </a:r>
            <a:r>
              <a:rPr lang="en-US">
                <a:solidFill>
                  <a:srgbClr val="000000"/>
                </a:solidFill>
                <a:latin typeface="+mj-lt"/>
              </a:rPr>
              <a:t> de taille 11x11 avec </a:t>
            </a:r>
            <a:r>
              <a:rPr lang="en-US" b="1">
                <a:solidFill>
                  <a:srgbClr val="000000"/>
                </a:solidFill>
                <a:latin typeface="+mj-lt"/>
              </a:rPr>
              <a:t>stride de 4 </a:t>
            </a:r>
            <a:r>
              <a:rPr lang="en-US">
                <a:solidFill>
                  <a:srgbClr val="000000"/>
                </a:solidFill>
                <a:latin typeface="+mj-lt"/>
              </a:rPr>
              <a:t>et conv </a:t>
            </a:r>
            <a:r>
              <a:rPr lang="en-US" b="1">
                <a:solidFill>
                  <a:srgbClr val="000000"/>
                </a:solidFill>
                <a:latin typeface="+mj-lt"/>
              </a:rPr>
              <a:t>“valid”</a:t>
            </a:r>
          </a:p>
          <a:p>
            <a:endParaRPr lang="en-CA">
              <a:solidFill>
                <a:srgbClr val="000000"/>
              </a:solidFill>
              <a:latin typeface="+mj-lt"/>
            </a:endParaRPr>
          </a:p>
          <a:p>
            <a:r>
              <a:rPr lang="en-US">
                <a:solidFill>
                  <a:srgbClr val="FF0000"/>
                </a:solidFill>
                <a:latin typeface="+mj-lt"/>
              </a:rPr>
              <a:t>Cartes </a:t>
            </a:r>
            <a:r>
              <a:rPr lang="en-US" err="1">
                <a:solidFill>
                  <a:srgbClr val="FF0000"/>
                </a:solidFill>
                <a:latin typeface="+mj-lt"/>
              </a:rPr>
              <a:t>d’activation</a:t>
            </a:r>
            <a:r>
              <a:rPr lang="en-US">
                <a:solidFill>
                  <a:srgbClr val="FF0000"/>
                </a:solidFill>
                <a:latin typeface="+mj-lt"/>
              </a:rPr>
              <a:t> : 96 x 55 x 55</a:t>
            </a:r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76499" y="4785913"/>
            <a:ext cx="6372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j-lt"/>
              </a:rPr>
              <a:t>Q: Quel </a:t>
            </a:r>
            <a:r>
              <a:rPr lang="en-US" err="1">
                <a:solidFill>
                  <a:srgbClr val="FF0000"/>
                </a:solidFill>
                <a:latin typeface="+mj-lt"/>
              </a:rPr>
              <a:t>est</a:t>
            </a:r>
            <a:r>
              <a:rPr lang="en-US">
                <a:solidFill>
                  <a:srgbClr val="FF0000"/>
                </a:solidFill>
                <a:latin typeface="+mj-lt"/>
              </a:rPr>
              <a:t> le </a:t>
            </a:r>
            <a:r>
              <a:rPr lang="en-US" err="1">
                <a:solidFill>
                  <a:srgbClr val="FF0000"/>
                </a:solidFill>
                <a:latin typeface="+mj-lt"/>
              </a:rPr>
              <a:t>nombre</a:t>
            </a:r>
            <a:r>
              <a:rPr lang="en-US">
                <a:solidFill>
                  <a:srgbClr val="FF0000"/>
                </a:solidFill>
                <a:latin typeface="+mj-lt"/>
              </a:rPr>
              <a:t> de </a:t>
            </a:r>
            <a:r>
              <a:rPr lang="en-US" err="1">
                <a:solidFill>
                  <a:srgbClr val="FF0000"/>
                </a:solidFill>
                <a:latin typeface="+mj-lt"/>
              </a:rPr>
              <a:t>paramètres</a:t>
            </a:r>
            <a:r>
              <a:rPr lang="en-US">
                <a:solidFill>
                  <a:srgbClr val="FF0000"/>
                </a:solidFill>
                <a:latin typeface="+mj-lt"/>
              </a:rPr>
              <a:t>? </a:t>
            </a:r>
            <a:endParaRPr lang="en-CA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5800" y="1277261"/>
            <a:ext cx="17907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>
                <a:solidFill>
                  <a:srgbClr val="434343"/>
                </a:solidFill>
                <a:latin typeface="+mj-lt"/>
              </a:rPr>
              <a:t>Architecture:</a:t>
            </a:r>
          </a:p>
          <a:p>
            <a:endParaRPr lang="en-CA" sz="2000" b="1">
              <a:solidFill>
                <a:srgbClr val="434343"/>
              </a:solidFill>
              <a:latin typeface="+mj-lt"/>
            </a:endParaRP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CONV1</a:t>
            </a:r>
          </a:p>
          <a:p>
            <a:r>
              <a:rPr lang="en-CA" sz="2000">
                <a:solidFill>
                  <a:srgbClr val="0000FF"/>
                </a:solidFill>
                <a:latin typeface="+mj-lt"/>
              </a:rPr>
              <a:t>MAX POOL1</a:t>
            </a:r>
          </a:p>
          <a:p>
            <a:r>
              <a:rPr lang="en-CA" sz="2000">
                <a:solidFill>
                  <a:srgbClr val="6AA94F"/>
                </a:solidFill>
                <a:latin typeface="+mj-lt"/>
              </a:rPr>
              <a:t>NORM1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CONV2</a:t>
            </a:r>
          </a:p>
          <a:p>
            <a:r>
              <a:rPr lang="en-CA" sz="2000">
                <a:solidFill>
                  <a:srgbClr val="0000FF"/>
                </a:solidFill>
                <a:latin typeface="+mj-lt"/>
              </a:rPr>
              <a:t>MAX POOL2</a:t>
            </a:r>
          </a:p>
          <a:p>
            <a:r>
              <a:rPr lang="en-CA" sz="2000">
                <a:solidFill>
                  <a:srgbClr val="6AA94F"/>
                </a:solidFill>
                <a:latin typeface="+mj-lt"/>
              </a:rPr>
              <a:t>NORM2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CONV3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CONV4</a:t>
            </a:r>
          </a:p>
          <a:p>
            <a:r>
              <a:rPr lang="en-CA" sz="2000">
                <a:solidFill>
                  <a:srgbClr val="FF0000"/>
                </a:solidFill>
                <a:latin typeface="+mj-lt"/>
              </a:rPr>
              <a:t>CONV5</a:t>
            </a:r>
          </a:p>
          <a:p>
            <a:r>
              <a:rPr lang="en-CA" sz="2000">
                <a:solidFill>
                  <a:srgbClr val="0000FF"/>
                </a:solidFill>
                <a:latin typeface="+mj-lt"/>
              </a:rPr>
              <a:t>Max POOL3</a:t>
            </a:r>
          </a:p>
          <a:p>
            <a:r>
              <a:rPr lang="en-CA" sz="2000">
                <a:solidFill>
                  <a:srgbClr val="E79238"/>
                </a:solidFill>
                <a:latin typeface="+mj-lt"/>
              </a:rPr>
              <a:t>FC6</a:t>
            </a:r>
          </a:p>
          <a:p>
            <a:r>
              <a:rPr lang="en-CA" sz="2000">
                <a:solidFill>
                  <a:srgbClr val="E79238"/>
                </a:solidFill>
                <a:latin typeface="+mj-lt"/>
              </a:rPr>
              <a:t>FC7</a:t>
            </a:r>
          </a:p>
          <a:p>
            <a:r>
              <a:rPr lang="en-CA" sz="2000">
                <a:solidFill>
                  <a:srgbClr val="E79238"/>
                </a:solidFill>
                <a:latin typeface="+mj-lt"/>
              </a:rPr>
              <a:t>FC8</a:t>
            </a:r>
            <a:endParaRPr lang="en-CA" sz="200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76500" y="2477589"/>
            <a:ext cx="6505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>
                <a:solidFill>
                  <a:srgbClr val="000000"/>
                </a:solidFill>
                <a:latin typeface="+mj-lt"/>
              </a:rPr>
              <a:t> : image RGB:  227x227x3 </a:t>
            </a:r>
          </a:p>
          <a:p>
            <a:r>
              <a:rPr lang="en-US" b="1">
                <a:solidFill>
                  <a:srgbClr val="000000"/>
                </a:solidFill>
                <a:latin typeface="+mj-lt"/>
              </a:rPr>
              <a:t>Couche 1 </a:t>
            </a:r>
            <a:r>
              <a:rPr lang="en-US">
                <a:solidFill>
                  <a:srgbClr val="000000"/>
                </a:solidFill>
                <a:latin typeface="+mj-lt"/>
              </a:rPr>
              <a:t>(CONV1): 96 </a:t>
            </a:r>
            <a:r>
              <a:rPr lang="en-US" err="1">
                <a:solidFill>
                  <a:srgbClr val="000000"/>
                </a:solidFill>
                <a:latin typeface="+mj-lt"/>
              </a:rPr>
              <a:t>filtres</a:t>
            </a:r>
            <a:r>
              <a:rPr lang="en-US">
                <a:solidFill>
                  <a:srgbClr val="000000"/>
                </a:solidFill>
                <a:latin typeface="+mj-lt"/>
              </a:rPr>
              <a:t> de taille 11x11 avec </a:t>
            </a:r>
            <a:r>
              <a:rPr lang="en-US" b="1">
                <a:solidFill>
                  <a:srgbClr val="000000"/>
                </a:solidFill>
                <a:latin typeface="+mj-lt"/>
              </a:rPr>
              <a:t>stride de 4 </a:t>
            </a:r>
            <a:r>
              <a:rPr lang="en-US">
                <a:solidFill>
                  <a:srgbClr val="000000"/>
                </a:solidFill>
                <a:latin typeface="+mj-lt"/>
              </a:rPr>
              <a:t>et conv </a:t>
            </a:r>
            <a:r>
              <a:rPr lang="en-US" b="1">
                <a:solidFill>
                  <a:srgbClr val="000000"/>
                </a:solidFill>
                <a:latin typeface="+mj-lt"/>
              </a:rPr>
              <a:t>“valid”</a:t>
            </a:r>
          </a:p>
          <a:p>
            <a:endParaRPr lang="en-CA">
              <a:solidFill>
                <a:srgbClr val="000000"/>
              </a:solidFill>
              <a:latin typeface="+mj-lt"/>
            </a:endParaRPr>
          </a:p>
          <a:p>
            <a:r>
              <a:rPr lang="en-US">
                <a:solidFill>
                  <a:srgbClr val="FF0000"/>
                </a:solidFill>
                <a:latin typeface="+mj-lt"/>
              </a:rPr>
              <a:t>Cartes </a:t>
            </a:r>
            <a:r>
              <a:rPr lang="en-US" err="1">
                <a:solidFill>
                  <a:srgbClr val="FF0000"/>
                </a:solidFill>
                <a:latin typeface="+mj-lt"/>
              </a:rPr>
              <a:t>d’activation</a:t>
            </a:r>
            <a:r>
              <a:rPr lang="en-US">
                <a:solidFill>
                  <a:srgbClr val="FF0000"/>
                </a:solidFill>
                <a:latin typeface="+mj-lt"/>
              </a:rPr>
              <a:t> : 96 x 55 x 55</a:t>
            </a:r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76500" y="4328713"/>
            <a:ext cx="6372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err="1">
                <a:solidFill>
                  <a:srgbClr val="FF0000"/>
                </a:solidFill>
                <a:latin typeface="+mj-lt"/>
              </a:rPr>
              <a:t>Paramètres</a:t>
            </a:r>
            <a:r>
              <a:rPr lang="en-US">
                <a:solidFill>
                  <a:srgbClr val="FF0000"/>
                </a:solidFill>
                <a:latin typeface="+mj-lt"/>
              </a:rPr>
              <a:t> : 11 x 11 x 96 x 3 = 34,848</a:t>
            </a:r>
            <a:endParaRPr lang="en-CA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54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9125" y="1704215"/>
            <a:ext cx="65055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>
                <a:solidFill>
                  <a:srgbClr val="000000"/>
                </a:solidFill>
                <a:latin typeface="+mj-lt"/>
              </a:rPr>
              <a:t> : 227x227x3 </a:t>
            </a:r>
          </a:p>
          <a:p>
            <a:r>
              <a:rPr lang="en-US" b="1">
                <a:solidFill>
                  <a:srgbClr val="000000"/>
                </a:solidFill>
                <a:latin typeface="+mj-lt"/>
              </a:rPr>
              <a:t>CONV1</a:t>
            </a:r>
            <a:r>
              <a:rPr lang="en-US">
                <a:solidFill>
                  <a:srgbClr val="000000"/>
                </a:solidFill>
                <a:latin typeface="+mj-lt"/>
              </a:rPr>
              <a:t>: 96 x 55 x 55</a:t>
            </a:r>
            <a:br>
              <a:rPr lang="en-US">
                <a:solidFill>
                  <a:srgbClr val="000000"/>
                </a:solidFill>
                <a:latin typeface="+mj-lt"/>
              </a:rPr>
            </a:br>
            <a:endParaRPr lang="en-US" b="1">
              <a:solidFill>
                <a:srgbClr val="000000"/>
              </a:solidFill>
              <a:latin typeface="+mj-lt"/>
            </a:endParaRPr>
          </a:p>
          <a:p>
            <a:endParaRPr lang="en-CA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52625" y="3073281"/>
            <a:ext cx="6505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000000"/>
                </a:solidFill>
                <a:latin typeface="+mj-lt"/>
              </a:rPr>
              <a:t>Couche 2 </a:t>
            </a:r>
            <a:r>
              <a:rPr lang="en-CA" err="1">
                <a:solidFill>
                  <a:srgbClr val="000000"/>
                </a:solidFill>
                <a:latin typeface="+mj-lt"/>
              </a:rPr>
              <a:t>MaxPool</a:t>
            </a:r>
            <a:r>
              <a:rPr lang="en-CA">
                <a:solidFill>
                  <a:srgbClr val="000000"/>
                </a:solidFill>
                <a:latin typeface="+mj-lt"/>
              </a:rPr>
              <a:t> : 3x3 stride </a:t>
            </a:r>
            <a:r>
              <a:rPr lang="en-CA" err="1">
                <a:solidFill>
                  <a:srgbClr val="000000"/>
                </a:solidFill>
                <a:latin typeface="+mj-lt"/>
              </a:rPr>
              <a:t>stride</a:t>
            </a:r>
            <a:r>
              <a:rPr lang="en-CA">
                <a:solidFill>
                  <a:srgbClr val="000000"/>
                </a:solidFill>
                <a:latin typeface="+mj-lt"/>
              </a:rPr>
              <a:t> 2</a:t>
            </a:r>
          </a:p>
          <a:p>
            <a:endParaRPr lang="en-CA">
              <a:solidFill>
                <a:srgbClr val="000000"/>
              </a:solidFill>
              <a:latin typeface="+mj-lt"/>
            </a:endParaRPr>
          </a:p>
          <a:p>
            <a:r>
              <a:rPr lang="en-US">
                <a:solidFill>
                  <a:srgbClr val="FF0000"/>
                </a:solidFill>
                <a:latin typeface="+mj-lt"/>
              </a:rPr>
              <a:t>Quelle </a:t>
            </a:r>
            <a:r>
              <a:rPr lang="en-US" err="1">
                <a:solidFill>
                  <a:srgbClr val="FF0000"/>
                </a:solidFill>
                <a:latin typeface="+mj-lt"/>
              </a:rPr>
              <a:t>est</a:t>
            </a:r>
            <a:r>
              <a:rPr lang="en-US">
                <a:solidFill>
                  <a:srgbClr val="FF0000"/>
                </a:solidFill>
                <a:latin typeface="+mj-lt"/>
              </a:rPr>
              <a:t> la taille des </a:t>
            </a:r>
            <a:r>
              <a:rPr lang="en-US" err="1">
                <a:solidFill>
                  <a:srgbClr val="FF0000"/>
                </a:solidFill>
                <a:latin typeface="+mj-lt"/>
              </a:rPr>
              <a:t>cartes</a:t>
            </a:r>
            <a:r>
              <a:rPr lang="en-US">
                <a:solidFill>
                  <a:srgbClr val="FF0000"/>
                </a:solidFill>
                <a:latin typeface="+mj-lt"/>
              </a:rPr>
              <a:t> </a:t>
            </a:r>
            <a:r>
              <a:rPr lang="en-US" err="1">
                <a:solidFill>
                  <a:srgbClr val="FF0000"/>
                </a:solidFill>
                <a:latin typeface="+mj-lt"/>
              </a:rPr>
              <a:t>d’activation</a:t>
            </a:r>
            <a:r>
              <a:rPr lang="en-US">
                <a:solidFill>
                  <a:srgbClr val="FF0000"/>
                </a:solidFill>
                <a:latin typeface="+mj-lt"/>
              </a:rPr>
              <a:t>?</a:t>
            </a:r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66343" y="4564296"/>
            <a:ext cx="3376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solidFill>
                  <a:srgbClr val="FF0000"/>
                </a:solidFill>
                <a:latin typeface="+mj-lt"/>
              </a:rPr>
              <a:t>Réponse</a:t>
            </a:r>
            <a:r>
              <a:rPr lang="en-US">
                <a:solidFill>
                  <a:srgbClr val="FF0000"/>
                </a:solidFill>
                <a:latin typeface="+mj-lt"/>
              </a:rPr>
              <a:t>: (55-3)/2+1 = 27</a:t>
            </a:r>
            <a:endParaRPr lang="en-CA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9125" y="1704215"/>
            <a:ext cx="65055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>
                <a:solidFill>
                  <a:srgbClr val="000000"/>
                </a:solidFill>
                <a:latin typeface="+mj-lt"/>
              </a:rPr>
              <a:t> : 227x227x3 </a:t>
            </a:r>
          </a:p>
          <a:p>
            <a:r>
              <a:rPr lang="en-US" b="1">
                <a:solidFill>
                  <a:srgbClr val="000000"/>
                </a:solidFill>
                <a:latin typeface="+mj-lt"/>
              </a:rPr>
              <a:t>CONV1</a:t>
            </a:r>
            <a:r>
              <a:rPr lang="en-US">
                <a:solidFill>
                  <a:srgbClr val="000000"/>
                </a:solidFill>
                <a:latin typeface="+mj-lt"/>
              </a:rPr>
              <a:t>: 96 x 55 x 55</a:t>
            </a:r>
            <a:br>
              <a:rPr lang="en-US">
                <a:solidFill>
                  <a:srgbClr val="000000"/>
                </a:solidFill>
                <a:latin typeface="+mj-lt"/>
              </a:rPr>
            </a:br>
            <a:endParaRPr lang="en-US" b="1">
              <a:solidFill>
                <a:srgbClr val="000000"/>
              </a:solidFill>
              <a:latin typeface="+mj-lt"/>
            </a:endParaRPr>
          </a:p>
          <a:p>
            <a:endParaRPr lang="en-CA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52625" y="3054231"/>
            <a:ext cx="6505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000000"/>
                </a:solidFill>
                <a:latin typeface="+mj-lt"/>
              </a:rPr>
              <a:t>Couche 2 </a:t>
            </a:r>
            <a:r>
              <a:rPr lang="en-CA" err="1">
                <a:solidFill>
                  <a:srgbClr val="000000"/>
                </a:solidFill>
                <a:latin typeface="+mj-lt"/>
              </a:rPr>
              <a:t>MaxPool</a:t>
            </a:r>
            <a:r>
              <a:rPr lang="en-CA">
                <a:solidFill>
                  <a:srgbClr val="000000"/>
                </a:solidFill>
                <a:latin typeface="+mj-lt"/>
              </a:rPr>
              <a:t> : 3x3 stride </a:t>
            </a:r>
            <a:r>
              <a:rPr lang="en-CA" err="1">
                <a:solidFill>
                  <a:srgbClr val="000000"/>
                </a:solidFill>
                <a:latin typeface="+mj-lt"/>
              </a:rPr>
              <a:t>stride</a:t>
            </a:r>
            <a:r>
              <a:rPr lang="en-CA">
                <a:solidFill>
                  <a:srgbClr val="000000"/>
                </a:solidFill>
                <a:latin typeface="+mj-lt"/>
              </a:rPr>
              <a:t> 2</a:t>
            </a:r>
          </a:p>
          <a:p>
            <a:r>
              <a:rPr lang="fr-CA">
                <a:solidFill>
                  <a:srgbClr val="000000"/>
                </a:solidFill>
                <a:latin typeface="+mj-lt"/>
              </a:rPr>
              <a:t>27 x 27 x 96</a:t>
            </a:r>
            <a:endParaRPr lang="en-CA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52625" y="4162226"/>
            <a:ext cx="4144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solidFill>
                  <a:srgbClr val="FF0000"/>
                </a:solidFill>
                <a:latin typeface="+mj-lt"/>
              </a:rPr>
              <a:t>Combien</a:t>
            </a:r>
            <a:r>
              <a:rPr lang="en-US">
                <a:solidFill>
                  <a:srgbClr val="FF0000"/>
                </a:solidFill>
                <a:latin typeface="+mj-lt"/>
              </a:rPr>
              <a:t> y a-t-il de </a:t>
            </a:r>
            <a:r>
              <a:rPr lang="en-US" err="1">
                <a:solidFill>
                  <a:srgbClr val="FF0000"/>
                </a:solidFill>
                <a:latin typeface="+mj-lt"/>
              </a:rPr>
              <a:t>paramètres</a:t>
            </a:r>
            <a:r>
              <a:rPr lang="en-US">
                <a:solidFill>
                  <a:srgbClr val="FF0000"/>
                </a:solidFill>
                <a:latin typeface="+mj-lt"/>
              </a:rPr>
              <a:t>?</a:t>
            </a:r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25" y="4739533"/>
            <a:ext cx="166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solidFill>
                  <a:srgbClr val="FF0000"/>
                </a:solidFill>
                <a:latin typeface="+mj-lt"/>
              </a:rPr>
              <a:t>Réponse</a:t>
            </a:r>
            <a:r>
              <a:rPr lang="en-US">
                <a:solidFill>
                  <a:srgbClr val="FF0000"/>
                </a:solidFill>
                <a:latin typeface="+mj-lt"/>
              </a:rPr>
              <a:t>: 0!</a:t>
            </a:r>
            <a:endParaRPr lang="en-CA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9125" y="1704215"/>
            <a:ext cx="6505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>
                <a:solidFill>
                  <a:srgbClr val="000000"/>
                </a:solidFill>
                <a:latin typeface="+mj-lt"/>
              </a:rPr>
              <a:t> : 227x227x3 </a:t>
            </a:r>
          </a:p>
          <a:p>
            <a:r>
              <a:rPr lang="en-US" b="1">
                <a:solidFill>
                  <a:srgbClr val="000000"/>
                </a:solidFill>
                <a:latin typeface="+mj-lt"/>
              </a:rPr>
              <a:t>CONV1</a:t>
            </a:r>
            <a:r>
              <a:rPr lang="en-US">
                <a:solidFill>
                  <a:srgbClr val="000000"/>
                </a:solidFill>
                <a:latin typeface="+mj-lt"/>
              </a:rPr>
              <a:t>: 55 x 55 x 96</a:t>
            </a:r>
          </a:p>
          <a:p>
            <a:r>
              <a:rPr lang="en-US" b="1">
                <a:solidFill>
                  <a:srgbClr val="000000"/>
                </a:solidFill>
                <a:latin typeface="+mj-lt"/>
              </a:rPr>
              <a:t>MAX POOL1</a:t>
            </a:r>
            <a:r>
              <a:rPr lang="en-US">
                <a:solidFill>
                  <a:srgbClr val="000000"/>
                </a:solidFill>
                <a:latin typeface="+mj-lt"/>
              </a:rPr>
              <a:t>: 27 x 27 x 96</a:t>
            </a:r>
            <a:br>
              <a:rPr lang="en-US">
                <a:solidFill>
                  <a:srgbClr val="000000"/>
                </a:solidFill>
                <a:latin typeface="+mj-lt"/>
              </a:rPr>
            </a:br>
            <a:r>
              <a:rPr lang="en-US">
                <a:solidFill>
                  <a:srgbClr val="000000"/>
                </a:solidFill>
                <a:latin typeface="+mj-lt"/>
              </a:rPr>
              <a:t>…</a:t>
            </a:r>
            <a:endParaRPr lang="en-US" b="1">
              <a:solidFill>
                <a:srgbClr val="000000"/>
              </a:solidFill>
              <a:latin typeface="+mj-lt"/>
            </a:endParaRPr>
          </a:p>
          <a:p>
            <a:endParaRPr lang="en-CA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092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762124" y="1778536"/>
            <a:ext cx="65055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>
                <a:solidFill>
                  <a:srgbClr val="000000"/>
                </a:solidFill>
                <a:latin typeface="+mj-lt"/>
              </a:rPr>
              <a:t>96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filtres</a:t>
            </a:r>
            <a:r>
              <a:rPr lang="en-US" sz="2000">
                <a:solidFill>
                  <a:srgbClr val="000000"/>
                </a:solidFill>
                <a:latin typeface="+mj-lt"/>
              </a:rPr>
              <a:t> 11x11, stride 4, pad 0,</a:t>
            </a:r>
            <a:r>
              <a:rPr lang="en-US" sz="2000" b="1">
                <a:solidFill>
                  <a:srgbClr val="000000"/>
                </a:solidFill>
              </a:rPr>
              <a:t> CONV1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CA" sz="2000" err="1">
                <a:latin typeface="+mj-lt"/>
              </a:rPr>
              <a:t>filtre</a:t>
            </a:r>
            <a:r>
              <a:rPr lang="en-CA" sz="2000">
                <a:latin typeface="+mj-lt"/>
              </a:rPr>
              <a:t> 3x3, stride 2, </a:t>
            </a:r>
            <a:r>
              <a:rPr lang="en-US" sz="2000" b="1">
                <a:solidFill>
                  <a:srgbClr val="000000"/>
                </a:solidFill>
              </a:rPr>
              <a:t>MAX POOL1</a:t>
            </a:r>
            <a:endParaRPr lang="en-CA" sz="2000">
              <a:latin typeface="+mj-lt"/>
            </a:endParaRPr>
          </a:p>
          <a:p>
            <a:pPr algn="r"/>
            <a:r>
              <a:rPr lang="en-CA" sz="2000">
                <a:latin typeface="+mj-lt"/>
              </a:rPr>
              <a:t>normalisation par </a:t>
            </a:r>
            <a:r>
              <a:rPr lang="en-CA" sz="2000" err="1">
                <a:latin typeface="+mj-lt"/>
              </a:rPr>
              <a:t>couche</a:t>
            </a:r>
            <a:r>
              <a:rPr lang="en-CA" sz="2000">
                <a:latin typeface="+mj-lt"/>
              </a:rPr>
              <a:t>, </a:t>
            </a:r>
            <a:r>
              <a:rPr lang="en-CA" sz="2000" b="1"/>
              <a:t>NORM1</a:t>
            </a:r>
            <a:endParaRPr lang="en-CA" sz="2000" b="1">
              <a:latin typeface="+mj-lt"/>
            </a:endParaRPr>
          </a:p>
          <a:p>
            <a:pPr algn="r"/>
            <a:r>
              <a:rPr lang="en-CA" sz="2000">
                <a:latin typeface="+mj-lt"/>
              </a:rPr>
              <a:t>256 </a:t>
            </a:r>
            <a:r>
              <a:rPr lang="en-CA" sz="2000" err="1">
                <a:latin typeface="+mj-lt"/>
              </a:rPr>
              <a:t>filtres</a:t>
            </a:r>
            <a:r>
              <a:rPr lang="en-CA" sz="2000">
                <a:latin typeface="+mj-lt"/>
              </a:rPr>
              <a:t> 5x5, stride 1, pad 2, </a:t>
            </a:r>
            <a:r>
              <a:rPr lang="en-US" sz="2000" b="1">
                <a:solidFill>
                  <a:srgbClr val="000000"/>
                </a:solidFill>
              </a:rPr>
              <a:t>CONV2</a:t>
            </a:r>
            <a:endParaRPr lang="en-CA" sz="2000">
              <a:latin typeface="+mj-lt"/>
            </a:endParaRPr>
          </a:p>
          <a:p>
            <a:pPr algn="r"/>
            <a:r>
              <a:rPr lang="en-CA" sz="2000" err="1">
                <a:latin typeface="+mj-lt"/>
              </a:rPr>
              <a:t>filtre</a:t>
            </a:r>
            <a:r>
              <a:rPr lang="en-CA" sz="2000">
                <a:latin typeface="+mj-lt"/>
              </a:rPr>
              <a:t> </a:t>
            </a:r>
            <a:r>
              <a:rPr lang="en-CA" sz="2000"/>
              <a:t>3x3, </a:t>
            </a:r>
            <a:r>
              <a:rPr lang="en-CA" sz="2000">
                <a:latin typeface="+mj-lt"/>
              </a:rPr>
              <a:t>stride 2, </a:t>
            </a:r>
            <a:r>
              <a:rPr lang="en-CA" sz="2000" b="1">
                <a:latin typeface="+mj-lt"/>
              </a:rPr>
              <a:t>MAX POOL2</a:t>
            </a:r>
          </a:p>
          <a:p>
            <a:pPr algn="r"/>
            <a:r>
              <a:rPr lang="en-CA" sz="2000">
                <a:latin typeface="+mj-lt"/>
              </a:rPr>
              <a:t>normalisation par </a:t>
            </a:r>
            <a:r>
              <a:rPr lang="en-CA" sz="2000" err="1">
                <a:latin typeface="+mj-lt"/>
              </a:rPr>
              <a:t>couche</a:t>
            </a:r>
            <a:r>
              <a:rPr lang="en-CA" sz="2000">
                <a:latin typeface="+mj-lt"/>
              </a:rPr>
              <a:t>, </a:t>
            </a:r>
            <a:r>
              <a:rPr lang="en-CA" sz="2000" b="1">
                <a:latin typeface="+mj-lt"/>
              </a:rPr>
              <a:t>NORM2</a:t>
            </a:r>
          </a:p>
          <a:p>
            <a:pPr algn="r"/>
            <a:r>
              <a:rPr lang="en-CA" sz="2000">
                <a:latin typeface="+mj-lt"/>
              </a:rPr>
              <a:t>384 </a:t>
            </a:r>
            <a:r>
              <a:rPr lang="en-CA" sz="2000" err="1">
                <a:latin typeface="+mj-lt"/>
              </a:rPr>
              <a:t>filtres</a:t>
            </a:r>
            <a:r>
              <a:rPr lang="en-CA" sz="2000">
                <a:latin typeface="+mj-lt"/>
              </a:rPr>
              <a:t> 3x3, stride 1, pad 1, </a:t>
            </a:r>
            <a:r>
              <a:rPr lang="en-CA" sz="2000" b="1">
                <a:latin typeface="+mj-lt"/>
              </a:rPr>
              <a:t>CONV3</a:t>
            </a:r>
          </a:p>
          <a:p>
            <a:pPr algn="r"/>
            <a:r>
              <a:rPr lang="en-CA" sz="2000">
                <a:latin typeface="+mj-lt"/>
              </a:rPr>
              <a:t>384 </a:t>
            </a:r>
            <a:r>
              <a:rPr lang="en-CA" sz="2000" err="1">
                <a:latin typeface="+mj-lt"/>
              </a:rPr>
              <a:t>filtres</a:t>
            </a:r>
            <a:r>
              <a:rPr lang="en-CA" sz="2000">
                <a:latin typeface="+mj-lt"/>
              </a:rPr>
              <a:t> 3x3, stride 1, pad 1, </a:t>
            </a:r>
            <a:r>
              <a:rPr lang="en-CA" sz="2000" b="1"/>
              <a:t>CONV4</a:t>
            </a:r>
            <a:endParaRPr lang="en-CA" sz="2000">
              <a:latin typeface="+mj-lt"/>
            </a:endParaRPr>
          </a:p>
          <a:p>
            <a:pPr algn="r"/>
            <a:r>
              <a:rPr lang="en-CA" sz="2000">
                <a:latin typeface="+mj-lt"/>
              </a:rPr>
              <a:t>256 </a:t>
            </a:r>
            <a:r>
              <a:rPr lang="en-CA" sz="2000" err="1">
                <a:latin typeface="+mj-lt"/>
              </a:rPr>
              <a:t>filtres</a:t>
            </a:r>
            <a:r>
              <a:rPr lang="en-CA" sz="2000">
                <a:latin typeface="+mj-lt"/>
              </a:rPr>
              <a:t> 3x3, stride 1, pad 1,</a:t>
            </a:r>
            <a:r>
              <a:rPr lang="en-CA" sz="2000" b="1"/>
              <a:t> CONV5</a:t>
            </a:r>
            <a:endParaRPr lang="en-CA" sz="2000">
              <a:latin typeface="+mj-lt"/>
            </a:endParaRPr>
          </a:p>
          <a:p>
            <a:pPr algn="r"/>
            <a:r>
              <a:rPr lang="en-CA" sz="2000" err="1">
                <a:latin typeface="+mj-lt"/>
              </a:rPr>
              <a:t>filtre</a:t>
            </a:r>
            <a:r>
              <a:rPr lang="en-CA" sz="2000">
                <a:latin typeface="+mj-lt"/>
              </a:rPr>
              <a:t> 3x3, stride 2,</a:t>
            </a:r>
            <a:r>
              <a:rPr lang="en-CA" sz="2000" b="1"/>
              <a:t> MAX POOL3</a:t>
            </a:r>
            <a:r>
              <a:rPr lang="en-CA" sz="2000">
                <a:latin typeface="+mj-lt"/>
              </a:rPr>
              <a:t> </a:t>
            </a:r>
          </a:p>
          <a:p>
            <a:pPr algn="r"/>
            <a:r>
              <a:rPr lang="en-CA" sz="2000" b="1">
                <a:latin typeface="+mj-lt"/>
              </a:rPr>
              <a:t>FC6</a:t>
            </a:r>
          </a:p>
          <a:p>
            <a:pPr algn="r"/>
            <a:r>
              <a:rPr lang="en-CA" sz="2000" b="1">
                <a:latin typeface="+mj-lt"/>
              </a:rPr>
              <a:t>FC7</a:t>
            </a:r>
          </a:p>
          <a:p>
            <a:pPr algn="r"/>
            <a:r>
              <a:rPr lang="en-CA" sz="2000" b="1">
                <a:latin typeface="+mj-lt"/>
              </a:rPr>
              <a:t>FC8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451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>
              <a:latin typeface="+mj-lt"/>
            </a:endParaRPr>
          </a:p>
          <a:p>
            <a:r>
              <a:rPr lang="en-CA" sz="2000">
                <a:latin typeface="+mj-lt"/>
              </a:rPr>
              <a:t>27 x 27 x 96</a:t>
            </a:r>
          </a:p>
          <a:p>
            <a:r>
              <a:rPr lang="en-CA" sz="2000">
                <a:latin typeface="+mj-lt"/>
              </a:rPr>
              <a:t>27 x 27 x 256 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6 x 6 x 256 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1000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159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778536"/>
            <a:ext cx="21431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CONV1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MAX POOL1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NORM1</a:t>
            </a:r>
            <a:endParaRPr lang="en-CA" sz="2000" b="1"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CONV2</a:t>
            </a:r>
            <a:endParaRPr lang="en-CA" sz="2000">
              <a:latin typeface="+mj-lt"/>
            </a:endParaRPr>
          </a:p>
          <a:p>
            <a:pPr algn="r"/>
            <a:r>
              <a:rPr lang="en-CA" sz="2000" b="1">
                <a:latin typeface="+mj-lt"/>
              </a:rPr>
              <a:t>MAX POOL2</a:t>
            </a:r>
          </a:p>
          <a:p>
            <a:pPr algn="r"/>
            <a:r>
              <a:rPr lang="en-CA" sz="2000" b="1">
                <a:latin typeface="+mj-lt"/>
              </a:rPr>
              <a:t>NORM2</a:t>
            </a:r>
          </a:p>
          <a:p>
            <a:pPr algn="r"/>
            <a:r>
              <a:rPr lang="en-CA" sz="2000" b="1">
                <a:latin typeface="+mj-lt"/>
              </a:rPr>
              <a:t>CONV3</a:t>
            </a:r>
          </a:p>
          <a:p>
            <a:pPr algn="r"/>
            <a:r>
              <a:rPr lang="en-CA" sz="2000" b="1"/>
              <a:t>CONV4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CONV5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MAX POOL3</a:t>
            </a:r>
            <a:r>
              <a:rPr lang="en-CA" sz="2000">
                <a:latin typeface="+mj-lt"/>
              </a:rPr>
              <a:t> </a:t>
            </a:r>
          </a:p>
          <a:p>
            <a:pPr algn="r"/>
            <a:r>
              <a:rPr lang="en-CA" sz="2000" b="1">
                <a:latin typeface="+mj-lt"/>
              </a:rPr>
              <a:t>FC6</a:t>
            </a:r>
          </a:p>
          <a:p>
            <a:pPr algn="r"/>
            <a:r>
              <a:rPr lang="en-CA" sz="2000" b="1">
                <a:latin typeface="+mj-lt"/>
              </a:rPr>
              <a:t>FC7</a:t>
            </a:r>
          </a:p>
          <a:p>
            <a:pPr algn="r"/>
            <a:r>
              <a:rPr lang="en-CA" sz="2000" b="1">
                <a:latin typeface="+mj-lt"/>
              </a:rPr>
              <a:t>FC8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26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>
              <a:latin typeface="+mj-lt"/>
            </a:endParaRPr>
          </a:p>
          <a:p>
            <a:r>
              <a:rPr lang="en-CA" sz="2000">
                <a:latin typeface="+mj-lt"/>
              </a:rPr>
              <a:t>27 x 27 x 96</a:t>
            </a:r>
          </a:p>
          <a:p>
            <a:r>
              <a:rPr lang="en-CA" sz="2000">
                <a:latin typeface="+mj-lt"/>
              </a:rPr>
              <a:t>27 x 27 x 256 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6 x 6 x 256 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1000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1778536"/>
            <a:ext cx="4389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Notes additionnelles: </a:t>
            </a:r>
          </a:p>
          <a:p>
            <a:endParaRPr lang="fr-CA"/>
          </a:p>
          <a:p>
            <a:r>
              <a:rPr lang="fr-CA" sz="2000" dirty="0"/>
              <a:t>Fonction d’activation </a:t>
            </a:r>
            <a:r>
              <a:rPr lang="fr-CA" sz="2000" b="1" dirty="0" err="1">
                <a:solidFill>
                  <a:srgbClr val="FF0000"/>
                </a:solidFill>
              </a:rPr>
              <a:t>ReLU</a:t>
            </a:r>
            <a:endParaRPr lang="fr-CA" sz="2000" b="1" dirty="0">
              <a:solidFill>
                <a:srgbClr val="FF0000"/>
              </a:solidFill>
            </a:endParaRPr>
          </a:p>
          <a:p>
            <a:r>
              <a:rPr lang="en-CA" sz="2000" b="1" dirty="0">
                <a:solidFill>
                  <a:srgbClr val="FF0000"/>
                </a:solidFill>
              </a:rPr>
              <a:t>Augmentation de </a:t>
            </a:r>
            <a:r>
              <a:rPr lang="en-CA" sz="2000" b="1" dirty="0" err="1">
                <a:solidFill>
                  <a:srgbClr val="FF0000"/>
                </a:solidFill>
              </a:rPr>
              <a:t>donn</a:t>
            </a:r>
            <a:r>
              <a:rPr lang="fr-CA" sz="2000" b="1" dirty="0" err="1">
                <a:solidFill>
                  <a:srgbClr val="FF0000"/>
                </a:solidFill>
              </a:rPr>
              <a:t>ées</a:t>
            </a:r>
            <a:endParaRPr lang="fr-CA" sz="2000" b="1" dirty="0">
              <a:solidFill>
                <a:srgbClr val="FF0000"/>
              </a:solidFill>
            </a:endParaRPr>
          </a:p>
          <a:p>
            <a:r>
              <a:rPr lang="fr-CA" sz="2000" b="1" dirty="0" err="1">
                <a:solidFill>
                  <a:srgbClr val="FF0000"/>
                </a:solidFill>
              </a:rPr>
              <a:t>LayerNorm</a:t>
            </a:r>
            <a:r>
              <a:rPr lang="fr-CA" sz="2000" b="1" dirty="0">
                <a:solidFill>
                  <a:srgbClr val="FF0000"/>
                </a:solidFill>
              </a:rPr>
              <a:t> : </a:t>
            </a:r>
            <a:r>
              <a:rPr lang="fr-CA" sz="2000" dirty="0"/>
              <a:t>plus utilisée aujourd’hui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Dropout </a:t>
            </a:r>
            <a:r>
              <a:rPr lang="fr-CA" sz="2000" dirty="0"/>
              <a:t>0.5</a:t>
            </a:r>
          </a:p>
          <a:p>
            <a:r>
              <a:rPr lang="fr-CA" sz="2000" b="1" dirty="0" err="1">
                <a:solidFill>
                  <a:srgbClr val="FF0000"/>
                </a:solidFill>
              </a:rPr>
              <a:t>Batch_size</a:t>
            </a:r>
            <a:r>
              <a:rPr lang="fr-CA" sz="2000" b="1" dirty="0">
                <a:solidFill>
                  <a:srgbClr val="FF0000"/>
                </a:solidFill>
              </a:rPr>
              <a:t> </a:t>
            </a:r>
            <a:r>
              <a:rPr lang="fr-CA" sz="2000" dirty="0"/>
              <a:t>128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SGD </a:t>
            </a:r>
            <a:r>
              <a:rPr lang="fr-CA" sz="2000" dirty="0">
                <a:solidFill>
                  <a:srgbClr val="FF0000"/>
                </a:solidFill>
              </a:rPr>
              <a:t>+</a:t>
            </a:r>
            <a:r>
              <a:rPr lang="fr-CA" sz="2000" b="1" dirty="0">
                <a:solidFill>
                  <a:srgbClr val="FF0000"/>
                </a:solidFill>
              </a:rPr>
              <a:t> </a:t>
            </a:r>
            <a:r>
              <a:rPr lang="fr-CA" sz="2000" b="1" dirty="0" err="1">
                <a:solidFill>
                  <a:srgbClr val="FF0000"/>
                </a:solidFill>
              </a:rPr>
              <a:t>momentum</a:t>
            </a:r>
            <a:endParaRPr lang="fr-CA" sz="2000" b="1" dirty="0">
              <a:solidFill>
                <a:srgbClr val="FF0000"/>
              </a:solidFill>
            </a:endParaRPr>
          </a:p>
          <a:p>
            <a:r>
              <a:rPr lang="fr-CA" sz="2000" b="1" dirty="0">
                <a:solidFill>
                  <a:srgbClr val="FF0000"/>
                </a:solidFill>
              </a:rPr>
              <a:t>Taux d’apprentissage </a:t>
            </a:r>
            <a:r>
              <a:rPr lang="fr-CA" sz="2000" dirty="0"/>
              <a:t>0.01 avec réduction par plateau d’un facteur 10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~68 millions</a:t>
            </a:r>
            <a:r>
              <a:rPr lang="en-CA" sz="2000" dirty="0"/>
              <a:t> de param</a:t>
            </a:r>
            <a:r>
              <a:rPr lang="fr-CA" sz="2000" dirty="0" err="1"/>
              <a:t>ètres</a:t>
            </a:r>
            <a:endParaRPr lang="fr-CA" sz="2000" dirty="0"/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4656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778536"/>
            <a:ext cx="21431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CONV1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MAX POOL1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NORM1</a:t>
            </a:r>
            <a:endParaRPr lang="en-CA" sz="2000" b="1"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CONV2</a:t>
            </a:r>
            <a:endParaRPr lang="en-CA" sz="2000">
              <a:latin typeface="+mj-lt"/>
            </a:endParaRPr>
          </a:p>
          <a:p>
            <a:pPr algn="r"/>
            <a:r>
              <a:rPr lang="en-CA" sz="2000" b="1">
                <a:latin typeface="+mj-lt"/>
              </a:rPr>
              <a:t>MAX POOL2</a:t>
            </a:r>
          </a:p>
          <a:p>
            <a:pPr algn="r"/>
            <a:r>
              <a:rPr lang="en-CA" sz="2000" b="1">
                <a:latin typeface="+mj-lt"/>
              </a:rPr>
              <a:t>NORM2</a:t>
            </a:r>
          </a:p>
          <a:p>
            <a:pPr algn="r"/>
            <a:r>
              <a:rPr lang="en-CA" sz="2000" b="1">
                <a:latin typeface="+mj-lt"/>
              </a:rPr>
              <a:t>CONV3</a:t>
            </a:r>
          </a:p>
          <a:p>
            <a:pPr algn="r"/>
            <a:r>
              <a:rPr lang="en-CA" sz="2000" b="1"/>
              <a:t>CONV4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CONV5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MAX POOL3</a:t>
            </a:r>
            <a:r>
              <a:rPr lang="en-CA" sz="2000">
                <a:latin typeface="+mj-lt"/>
              </a:rPr>
              <a:t> </a:t>
            </a:r>
          </a:p>
          <a:p>
            <a:pPr algn="r"/>
            <a:r>
              <a:rPr lang="en-CA" sz="2000" b="1">
                <a:latin typeface="+mj-lt"/>
              </a:rPr>
              <a:t>FC6</a:t>
            </a:r>
          </a:p>
          <a:p>
            <a:pPr algn="r"/>
            <a:r>
              <a:rPr lang="en-CA" sz="2000" b="1">
                <a:latin typeface="+mj-lt"/>
              </a:rPr>
              <a:t>FC7</a:t>
            </a:r>
          </a:p>
          <a:p>
            <a:pPr algn="r"/>
            <a:r>
              <a:rPr lang="en-CA" sz="2000" b="1">
                <a:latin typeface="+mj-lt"/>
              </a:rPr>
              <a:t>FC8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26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>
              <a:latin typeface="+mj-lt"/>
            </a:endParaRPr>
          </a:p>
          <a:p>
            <a:r>
              <a:rPr lang="en-CA" sz="2000">
                <a:latin typeface="+mj-lt"/>
              </a:rPr>
              <a:t>27 x 27 x 96</a:t>
            </a:r>
          </a:p>
          <a:p>
            <a:r>
              <a:rPr lang="en-CA" sz="2000">
                <a:latin typeface="+mj-lt"/>
              </a:rPr>
              <a:t>27 x 27 x 256 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6 x 6 x 256 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1000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1778536"/>
            <a:ext cx="4389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Notes additionnelles: </a:t>
            </a:r>
          </a:p>
          <a:p>
            <a:endParaRPr lang="fr-CA"/>
          </a:p>
          <a:p>
            <a:r>
              <a:rPr lang="fr-CA" sz="2000" dirty="0"/>
              <a:t>Fonction d’activation </a:t>
            </a:r>
            <a:r>
              <a:rPr lang="fr-CA" sz="2000" b="1" dirty="0" err="1">
                <a:solidFill>
                  <a:srgbClr val="FF0000"/>
                </a:solidFill>
              </a:rPr>
              <a:t>ReLU</a:t>
            </a:r>
            <a:endParaRPr lang="fr-CA" sz="2000" b="1" dirty="0">
              <a:solidFill>
                <a:srgbClr val="FF0000"/>
              </a:solidFill>
            </a:endParaRPr>
          </a:p>
          <a:p>
            <a:r>
              <a:rPr lang="en-CA" sz="2000" b="1" dirty="0">
                <a:solidFill>
                  <a:srgbClr val="FF0000"/>
                </a:solidFill>
              </a:rPr>
              <a:t>Augmentation de </a:t>
            </a:r>
            <a:r>
              <a:rPr lang="en-CA" sz="2000" b="1" dirty="0" err="1">
                <a:solidFill>
                  <a:srgbClr val="FF0000"/>
                </a:solidFill>
              </a:rPr>
              <a:t>donn</a:t>
            </a:r>
            <a:r>
              <a:rPr lang="fr-CA" sz="2000" b="1" dirty="0" err="1">
                <a:solidFill>
                  <a:srgbClr val="FF0000"/>
                </a:solidFill>
              </a:rPr>
              <a:t>ées</a:t>
            </a:r>
            <a:endParaRPr lang="fr-CA" sz="2000" b="1" dirty="0">
              <a:solidFill>
                <a:srgbClr val="FF0000"/>
              </a:solidFill>
            </a:endParaRPr>
          </a:p>
          <a:p>
            <a:r>
              <a:rPr lang="fr-CA" sz="2000" b="1" dirty="0" err="1">
                <a:solidFill>
                  <a:srgbClr val="FF0000"/>
                </a:solidFill>
              </a:rPr>
              <a:t>LayerNorm</a:t>
            </a:r>
            <a:r>
              <a:rPr lang="fr-CA" sz="2000" b="1" dirty="0">
                <a:solidFill>
                  <a:srgbClr val="FF0000"/>
                </a:solidFill>
              </a:rPr>
              <a:t> : </a:t>
            </a:r>
            <a:r>
              <a:rPr lang="fr-CA" sz="2000" dirty="0"/>
              <a:t>plus utilisée aujourd’hui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Dropout </a:t>
            </a:r>
            <a:r>
              <a:rPr lang="fr-CA" sz="2000" dirty="0"/>
              <a:t>0.5</a:t>
            </a:r>
          </a:p>
          <a:p>
            <a:r>
              <a:rPr lang="fr-CA" sz="2000" b="1" dirty="0" err="1">
                <a:solidFill>
                  <a:srgbClr val="FF0000"/>
                </a:solidFill>
              </a:rPr>
              <a:t>Batch_size</a:t>
            </a:r>
            <a:r>
              <a:rPr lang="fr-CA" sz="2000" b="1" dirty="0">
                <a:solidFill>
                  <a:srgbClr val="FF0000"/>
                </a:solidFill>
              </a:rPr>
              <a:t> </a:t>
            </a:r>
            <a:r>
              <a:rPr lang="fr-CA" sz="2000" dirty="0"/>
              <a:t>128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SGD </a:t>
            </a:r>
            <a:r>
              <a:rPr lang="fr-CA" sz="2000" dirty="0">
                <a:solidFill>
                  <a:srgbClr val="FF0000"/>
                </a:solidFill>
              </a:rPr>
              <a:t>+</a:t>
            </a:r>
            <a:r>
              <a:rPr lang="fr-CA" sz="2000" b="1" dirty="0">
                <a:solidFill>
                  <a:srgbClr val="FF0000"/>
                </a:solidFill>
              </a:rPr>
              <a:t> </a:t>
            </a:r>
            <a:r>
              <a:rPr lang="fr-CA" sz="2000" b="1" dirty="0" err="1">
                <a:solidFill>
                  <a:srgbClr val="FF0000"/>
                </a:solidFill>
              </a:rPr>
              <a:t>momentum</a:t>
            </a:r>
            <a:endParaRPr lang="fr-CA" sz="2000" b="1" dirty="0">
              <a:solidFill>
                <a:srgbClr val="FF0000"/>
              </a:solidFill>
            </a:endParaRPr>
          </a:p>
          <a:p>
            <a:r>
              <a:rPr lang="fr-CA" sz="2000" b="1" dirty="0">
                <a:solidFill>
                  <a:srgbClr val="FF0000"/>
                </a:solidFill>
              </a:rPr>
              <a:t>Taux d’apprentissage </a:t>
            </a:r>
            <a:r>
              <a:rPr lang="fr-CA" sz="2000" dirty="0"/>
              <a:t>0.01 avec réduction par plateau d’un facteur 10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~68 millions</a:t>
            </a:r>
            <a:r>
              <a:rPr lang="en-CA" sz="2000" dirty="0"/>
              <a:t> de param</a:t>
            </a:r>
            <a:r>
              <a:rPr lang="fr-CA" sz="2000" dirty="0" err="1"/>
              <a:t>ètres</a:t>
            </a:r>
            <a:endParaRPr lang="fr-CA" sz="2000" dirty="0"/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5A1CC-83FB-41D8-8B5E-1B591728B225}"/>
              </a:ext>
            </a:extLst>
          </p:cNvPr>
          <p:cNvSpPr/>
          <p:nvPr/>
        </p:nvSpPr>
        <p:spPr>
          <a:xfrm>
            <a:off x="4260521" y="2270517"/>
            <a:ext cx="4353417" cy="2122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ea typeface="+mn-lt"/>
                <a:cs typeface="+mn-lt"/>
              </a:rPr>
              <a:t>Dimensions d'entrée </a:t>
            </a:r>
            <a:r>
              <a:rPr lang="fr-FR" dirty="0">
                <a:solidFill>
                  <a:srgbClr val="FF0000"/>
                </a:solidFill>
                <a:ea typeface="+mn-lt"/>
                <a:cs typeface="+mn-lt"/>
              </a:rPr>
              <a:t>"incorrecte"</a:t>
            </a:r>
            <a:r>
              <a:rPr lang="fr-FR" dirty="0">
                <a:ea typeface="+mn-lt"/>
                <a:cs typeface="+mn-lt"/>
              </a:rPr>
              <a:t>: 224 vs 227 </a:t>
            </a:r>
            <a:br>
              <a:rPr lang="fr-FR" dirty="0">
                <a:ea typeface="+mn-lt"/>
                <a:cs typeface="+mn-lt"/>
              </a:rPr>
            </a:b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(D-F+2P)/S+1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2F5B408-A3B7-495B-8164-74943BA399C3}"/>
              </a:ext>
            </a:extLst>
          </p:cNvPr>
          <p:cNvCxnSpPr/>
          <p:nvPr/>
        </p:nvCxnSpPr>
        <p:spPr>
          <a:xfrm>
            <a:off x="3823358" y="2106581"/>
            <a:ext cx="641173" cy="313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67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778536"/>
            <a:ext cx="21431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CONV1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MAX POOL1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NORM1</a:t>
            </a:r>
            <a:endParaRPr lang="en-CA" sz="2000" b="1"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CONV2</a:t>
            </a:r>
            <a:endParaRPr lang="en-CA" sz="2000">
              <a:latin typeface="+mj-lt"/>
            </a:endParaRPr>
          </a:p>
          <a:p>
            <a:pPr algn="r"/>
            <a:r>
              <a:rPr lang="en-CA" sz="2000" b="1">
                <a:latin typeface="+mj-lt"/>
              </a:rPr>
              <a:t>MAX POOL2</a:t>
            </a:r>
          </a:p>
          <a:p>
            <a:pPr algn="r"/>
            <a:r>
              <a:rPr lang="en-CA" sz="2000" b="1">
                <a:latin typeface="+mj-lt"/>
              </a:rPr>
              <a:t>NORM2</a:t>
            </a:r>
          </a:p>
          <a:p>
            <a:pPr algn="r"/>
            <a:r>
              <a:rPr lang="en-CA" sz="2000" b="1">
                <a:latin typeface="+mj-lt"/>
              </a:rPr>
              <a:t>CONV3</a:t>
            </a:r>
          </a:p>
          <a:p>
            <a:pPr algn="r"/>
            <a:r>
              <a:rPr lang="en-CA" sz="2000" b="1"/>
              <a:t>CONV4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CONV5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MAX POOL3</a:t>
            </a:r>
            <a:r>
              <a:rPr lang="en-CA" sz="2000">
                <a:latin typeface="+mj-lt"/>
              </a:rPr>
              <a:t> </a:t>
            </a:r>
          </a:p>
          <a:p>
            <a:pPr algn="r"/>
            <a:r>
              <a:rPr lang="en-CA" sz="2000" b="1">
                <a:latin typeface="+mj-lt"/>
              </a:rPr>
              <a:t>FC6</a:t>
            </a:r>
          </a:p>
          <a:p>
            <a:pPr algn="r"/>
            <a:r>
              <a:rPr lang="en-CA" sz="2000" b="1">
                <a:latin typeface="+mj-lt"/>
              </a:rPr>
              <a:t>FC7</a:t>
            </a:r>
          </a:p>
          <a:p>
            <a:pPr algn="r"/>
            <a:r>
              <a:rPr lang="en-CA" sz="2000" b="1">
                <a:latin typeface="+mj-lt"/>
              </a:rPr>
              <a:t>FC8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26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>
              <a:latin typeface="+mj-lt"/>
            </a:endParaRPr>
          </a:p>
          <a:p>
            <a:r>
              <a:rPr lang="en-CA" sz="2000">
                <a:latin typeface="+mj-lt"/>
              </a:rPr>
              <a:t>27 x 27 x 96</a:t>
            </a:r>
          </a:p>
          <a:p>
            <a:r>
              <a:rPr lang="en-CA" sz="2000">
                <a:latin typeface="+mj-lt"/>
              </a:rPr>
              <a:t>27 x 27 x 256 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6 x 6 x 256 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1000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1778536"/>
            <a:ext cx="4389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Notes additionnelles: </a:t>
            </a:r>
          </a:p>
          <a:p>
            <a:endParaRPr lang="fr-CA"/>
          </a:p>
          <a:p>
            <a:r>
              <a:rPr lang="fr-CA" sz="2000" dirty="0"/>
              <a:t>Fonction d’activation </a:t>
            </a:r>
            <a:r>
              <a:rPr lang="fr-CA" sz="2000" b="1" dirty="0" err="1">
                <a:solidFill>
                  <a:srgbClr val="FF0000"/>
                </a:solidFill>
              </a:rPr>
              <a:t>ReLU</a:t>
            </a:r>
            <a:endParaRPr lang="fr-CA" sz="2000" b="1" dirty="0">
              <a:solidFill>
                <a:srgbClr val="FF0000"/>
              </a:solidFill>
            </a:endParaRPr>
          </a:p>
          <a:p>
            <a:r>
              <a:rPr lang="en-CA" sz="2000" b="1" dirty="0">
                <a:solidFill>
                  <a:srgbClr val="FF0000"/>
                </a:solidFill>
              </a:rPr>
              <a:t>Augmentation de </a:t>
            </a:r>
            <a:r>
              <a:rPr lang="en-CA" sz="2000" b="1" dirty="0" err="1">
                <a:solidFill>
                  <a:srgbClr val="FF0000"/>
                </a:solidFill>
              </a:rPr>
              <a:t>donn</a:t>
            </a:r>
            <a:r>
              <a:rPr lang="fr-CA" sz="2000" b="1" dirty="0" err="1">
                <a:solidFill>
                  <a:srgbClr val="FF0000"/>
                </a:solidFill>
              </a:rPr>
              <a:t>ées</a:t>
            </a:r>
            <a:endParaRPr lang="fr-CA" sz="2000" b="1" dirty="0">
              <a:solidFill>
                <a:srgbClr val="FF0000"/>
              </a:solidFill>
            </a:endParaRPr>
          </a:p>
          <a:p>
            <a:r>
              <a:rPr lang="fr-CA" sz="2000" b="1" dirty="0" err="1">
                <a:solidFill>
                  <a:srgbClr val="FF0000"/>
                </a:solidFill>
              </a:rPr>
              <a:t>LayerNorm</a:t>
            </a:r>
            <a:r>
              <a:rPr lang="fr-CA" sz="2000" b="1" dirty="0">
                <a:solidFill>
                  <a:srgbClr val="FF0000"/>
                </a:solidFill>
              </a:rPr>
              <a:t> : </a:t>
            </a:r>
            <a:r>
              <a:rPr lang="fr-CA" sz="2000" dirty="0"/>
              <a:t>plus utilisée aujourd’hui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Dropout </a:t>
            </a:r>
            <a:r>
              <a:rPr lang="fr-CA" sz="2000" dirty="0"/>
              <a:t>0.5</a:t>
            </a:r>
          </a:p>
          <a:p>
            <a:r>
              <a:rPr lang="fr-CA" sz="2000" b="1" dirty="0" err="1">
                <a:solidFill>
                  <a:srgbClr val="FF0000"/>
                </a:solidFill>
              </a:rPr>
              <a:t>Batch_size</a:t>
            </a:r>
            <a:r>
              <a:rPr lang="fr-CA" sz="2000" b="1" dirty="0">
                <a:solidFill>
                  <a:srgbClr val="FF0000"/>
                </a:solidFill>
              </a:rPr>
              <a:t> </a:t>
            </a:r>
            <a:r>
              <a:rPr lang="fr-CA" sz="2000" dirty="0"/>
              <a:t>128</a:t>
            </a:r>
          </a:p>
          <a:p>
            <a:r>
              <a:rPr lang="fr-CA" sz="2000" b="1" dirty="0">
                <a:solidFill>
                  <a:srgbClr val="FF0000"/>
                </a:solidFill>
              </a:rPr>
              <a:t>SGD </a:t>
            </a:r>
            <a:r>
              <a:rPr lang="fr-CA" sz="2000" dirty="0">
                <a:solidFill>
                  <a:srgbClr val="FF0000"/>
                </a:solidFill>
              </a:rPr>
              <a:t>+</a:t>
            </a:r>
            <a:r>
              <a:rPr lang="fr-CA" sz="2000" b="1" dirty="0">
                <a:solidFill>
                  <a:srgbClr val="FF0000"/>
                </a:solidFill>
              </a:rPr>
              <a:t> </a:t>
            </a:r>
            <a:r>
              <a:rPr lang="fr-CA" sz="2000" b="1" dirty="0" err="1">
                <a:solidFill>
                  <a:srgbClr val="FF0000"/>
                </a:solidFill>
              </a:rPr>
              <a:t>momentum</a:t>
            </a:r>
            <a:endParaRPr lang="fr-CA" sz="2000" b="1" dirty="0">
              <a:solidFill>
                <a:srgbClr val="FF0000"/>
              </a:solidFill>
            </a:endParaRPr>
          </a:p>
          <a:p>
            <a:r>
              <a:rPr lang="fr-CA" sz="2000" b="1" dirty="0">
                <a:solidFill>
                  <a:srgbClr val="FF0000"/>
                </a:solidFill>
              </a:rPr>
              <a:t>Taux d’apprentissage </a:t>
            </a:r>
            <a:r>
              <a:rPr lang="fr-CA" sz="2000" dirty="0"/>
              <a:t>0.01 avec réduction par plateau d’un facteur 10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~68 millions</a:t>
            </a:r>
            <a:r>
              <a:rPr lang="en-CA" sz="2000" dirty="0"/>
              <a:t> de param</a:t>
            </a:r>
            <a:r>
              <a:rPr lang="fr-CA" sz="2000" dirty="0" err="1"/>
              <a:t>ètres</a:t>
            </a:r>
            <a:endParaRPr lang="fr-CA" sz="2000" dirty="0"/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/>
              <a:t>227</a:t>
            </a:r>
            <a:endParaRPr lang="en-CA" sz="1600"/>
          </a:p>
        </p:txBody>
      </p:sp>
      <p:sp>
        <p:nvSpPr>
          <p:cNvPr id="10" name="TextBox 9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/>
              <a:t>227</a:t>
            </a:r>
            <a:endParaRPr lang="en-CA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0F6331-297E-4584-A9E8-54997EA256D9}"/>
              </a:ext>
            </a:extLst>
          </p:cNvPr>
          <p:cNvSpPr/>
          <p:nvPr/>
        </p:nvSpPr>
        <p:spPr>
          <a:xfrm>
            <a:off x="374072" y="2064956"/>
            <a:ext cx="3957991" cy="161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cs typeface="Times New Roman"/>
              </a:rPr>
              <a:t>Random</a:t>
            </a:r>
            <a:r>
              <a:rPr lang="fr-FR" dirty="0">
                <a:cs typeface="Times New Roman"/>
              </a:rPr>
              <a:t> </a:t>
            </a:r>
            <a:r>
              <a:rPr lang="fr-FR" dirty="0" err="1">
                <a:cs typeface="Times New Roman"/>
              </a:rPr>
              <a:t>crops</a:t>
            </a:r>
            <a:r>
              <a:rPr lang="fr-FR" dirty="0">
                <a:cs typeface="Times New Roman"/>
              </a:rPr>
              <a:t> + flips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428BA72-7C2D-49D6-97FC-3A8756DF56C6}"/>
              </a:ext>
            </a:extLst>
          </p:cNvPr>
          <p:cNvCxnSpPr/>
          <p:nvPr/>
        </p:nvCxnSpPr>
        <p:spPr>
          <a:xfrm flipH="1">
            <a:off x="4085752" y="2991874"/>
            <a:ext cx="502543" cy="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741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778536"/>
            <a:ext cx="21431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CONV1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MAX POOL1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NORM1</a:t>
            </a:r>
            <a:endParaRPr lang="en-CA" sz="2000" b="1"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CONV2</a:t>
            </a:r>
            <a:endParaRPr lang="en-CA" sz="2000">
              <a:latin typeface="+mj-lt"/>
            </a:endParaRPr>
          </a:p>
          <a:p>
            <a:pPr algn="r"/>
            <a:r>
              <a:rPr lang="en-CA" sz="2000" b="1">
                <a:latin typeface="+mj-lt"/>
              </a:rPr>
              <a:t>MAX POOL2</a:t>
            </a:r>
          </a:p>
          <a:p>
            <a:pPr algn="r"/>
            <a:r>
              <a:rPr lang="en-CA" sz="2000" b="1">
                <a:latin typeface="+mj-lt"/>
              </a:rPr>
              <a:t>NORM2</a:t>
            </a:r>
          </a:p>
          <a:p>
            <a:pPr algn="r"/>
            <a:r>
              <a:rPr lang="en-CA" sz="2000" b="1">
                <a:latin typeface="+mj-lt"/>
              </a:rPr>
              <a:t>CONV3</a:t>
            </a:r>
          </a:p>
          <a:p>
            <a:pPr algn="r"/>
            <a:r>
              <a:rPr lang="en-CA" sz="2000" b="1"/>
              <a:t>CONV4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CONV5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MAX POOL3</a:t>
            </a:r>
            <a:r>
              <a:rPr lang="en-CA" sz="2000">
                <a:latin typeface="+mj-lt"/>
              </a:rPr>
              <a:t> </a:t>
            </a:r>
          </a:p>
          <a:p>
            <a:pPr algn="r"/>
            <a:r>
              <a:rPr lang="en-CA" sz="2000" b="1">
                <a:latin typeface="+mj-lt"/>
              </a:rPr>
              <a:t>FC6</a:t>
            </a:r>
          </a:p>
          <a:p>
            <a:pPr algn="r"/>
            <a:r>
              <a:rPr lang="en-CA" sz="2000" b="1">
                <a:latin typeface="+mj-lt"/>
              </a:rPr>
              <a:t>FC7</a:t>
            </a:r>
          </a:p>
          <a:p>
            <a:pPr algn="r"/>
            <a:r>
              <a:rPr lang="en-CA" sz="2000" b="1">
                <a:latin typeface="+mj-lt"/>
              </a:rPr>
              <a:t>FC8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26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>
              <a:latin typeface="+mj-lt"/>
            </a:endParaRPr>
          </a:p>
          <a:p>
            <a:r>
              <a:rPr lang="en-CA" sz="2000">
                <a:latin typeface="+mj-lt"/>
              </a:rPr>
              <a:t>27 x 27 x 96</a:t>
            </a:r>
          </a:p>
          <a:p>
            <a:r>
              <a:rPr lang="en-CA" sz="2000">
                <a:latin typeface="+mj-lt"/>
              </a:rPr>
              <a:t>27 x 27 x 256 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6 x 6 x 256 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1000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1778536"/>
            <a:ext cx="4389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Notes additionnelles: </a:t>
            </a:r>
          </a:p>
          <a:p>
            <a:endParaRPr lang="fr-CA"/>
          </a:p>
          <a:p>
            <a:r>
              <a:rPr lang="fr-CA" sz="2000"/>
              <a:t>Fonction d’activation </a:t>
            </a:r>
            <a:r>
              <a:rPr lang="fr-CA" sz="2000" b="1" err="1">
                <a:solidFill>
                  <a:srgbClr val="FF0000"/>
                </a:solidFill>
              </a:rPr>
              <a:t>ReLU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en-CA" sz="2000" b="1">
                <a:solidFill>
                  <a:srgbClr val="FF0000"/>
                </a:solidFill>
              </a:rPr>
              <a:t>Augmentation de </a:t>
            </a:r>
            <a:r>
              <a:rPr lang="en-CA" sz="2000" b="1" err="1">
                <a:solidFill>
                  <a:srgbClr val="FF0000"/>
                </a:solidFill>
              </a:rPr>
              <a:t>donn</a:t>
            </a:r>
            <a:r>
              <a:rPr lang="fr-CA" sz="2000" b="1" err="1">
                <a:solidFill>
                  <a:srgbClr val="FF0000"/>
                </a:solidFill>
              </a:rPr>
              <a:t>ées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fr-CA" sz="2000" b="1" err="1">
                <a:solidFill>
                  <a:srgbClr val="FF0000"/>
                </a:solidFill>
              </a:rPr>
              <a:t>LayerNorm</a:t>
            </a:r>
            <a:r>
              <a:rPr lang="fr-CA" sz="2000" b="1">
                <a:solidFill>
                  <a:srgbClr val="FF0000"/>
                </a:solidFill>
              </a:rPr>
              <a:t> : </a:t>
            </a:r>
            <a:r>
              <a:rPr lang="fr-CA" sz="2000"/>
              <a:t>plus utilisée aujourd’hui</a:t>
            </a:r>
          </a:p>
          <a:p>
            <a:r>
              <a:rPr lang="fr-CA" sz="2000" b="1">
                <a:solidFill>
                  <a:srgbClr val="FF0000"/>
                </a:solidFill>
              </a:rPr>
              <a:t>Dropout </a:t>
            </a:r>
            <a:r>
              <a:rPr lang="fr-CA" sz="2000"/>
              <a:t>0.5</a:t>
            </a:r>
          </a:p>
          <a:p>
            <a:r>
              <a:rPr lang="fr-CA" sz="2000" b="1" err="1">
                <a:solidFill>
                  <a:srgbClr val="FF0000"/>
                </a:solidFill>
              </a:rPr>
              <a:t>Batch_size</a:t>
            </a:r>
            <a:r>
              <a:rPr lang="fr-CA" sz="2000" b="1">
                <a:solidFill>
                  <a:srgbClr val="FF0000"/>
                </a:solidFill>
              </a:rPr>
              <a:t> </a:t>
            </a:r>
            <a:r>
              <a:rPr lang="fr-CA" sz="2000"/>
              <a:t>128</a:t>
            </a:r>
          </a:p>
          <a:p>
            <a:r>
              <a:rPr lang="fr-CA" sz="2000" b="1">
                <a:solidFill>
                  <a:srgbClr val="FF0000"/>
                </a:solidFill>
              </a:rPr>
              <a:t>SGD </a:t>
            </a:r>
            <a:r>
              <a:rPr lang="fr-CA" sz="2000">
                <a:solidFill>
                  <a:srgbClr val="FF0000"/>
                </a:solidFill>
              </a:rPr>
              <a:t>+</a:t>
            </a:r>
            <a:r>
              <a:rPr lang="fr-CA" sz="2000" b="1">
                <a:solidFill>
                  <a:srgbClr val="FF0000"/>
                </a:solidFill>
              </a:rPr>
              <a:t> </a:t>
            </a:r>
            <a:r>
              <a:rPr lang="fr-CA" sz="2000" b="1" err="1">
                <a:solidFill>
                  <a:srgbClr val="FF0000"/>
                </a:solidFill>
              </a:rPr>
              <a:t>momentum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fr-CA" sz="2000" b="1">
                <a:solidFill>
                  <a:srgbClr val="FF0000"/>
                </a:solidFill>
              </a:rPr>
              <a:t>Taux d’apprentissage </a:t>
            </a:r>
            <a:r>
              <a:rPr lang="fr-CA" sz="2000"/>
              <a:t>0.01 avec réduction par plateau d’un facteur 10</a:t>
            </a:r>
          </a:p>
          <a:p>
            <a:r>
              <a:rPr lang="en-CA" sz="2000" b="1">
                <a:solidFill>
                  <a:srgbClr val="FF0000"/>
                </a:solidFill>
              </a:rPr>
              <a:t>~68 millions</a:t>
            </a:r>
            <a:r>
              <a:rPr lang="en-CA" sz="2000"/>
              <a:t> de </a:t>
            </a:r>
            <a:r>
              <a:rPr lang="en-CA" sz="2000" err="1"/>
              <a:t>param</a:t>
            </a:r>
            <a:r>
              <a:rPr lang="fr-CA" sz="2000" err="1"/>
              <a:t>ètres</a:t>
            </a:r>
            <a:endParaRPr lang="fr-CA" sz="2000"/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/>
              <a:t>227</a:t>
            </a:r>
            <a:endParaRPr lang="en-CA" sz="1600"/>
          </a:p>
        </p:txBody>
      </p:sp>
      <p:sp>
        <p:nvSpPr>
          <p:cNvPr id="10" name="TextBox 9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/>
              <a:t>227</a:t>
            </a:r>
            <a:endParaRPr lang="en-CA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0F6331-297E-4584-A9E8-54997EA256D9}"/>
              </a:ext>
            </a:extLst>
          </p:cNvPr>
          <p:cNvSpPr/>
          <p:nvPr/>
        </p:nvSpPr>
        <p:spPr>
          <a:xfrm>
            <a:off x="374072" y="2064956"/>
            <a:ext cx="3957991" cy="161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cs typeface="Times New Roman"/>
              </a:rPr>
              <a:t>Random</a:t>
            </a:r>
            <a:r>
              <a:rPr lang="fr-FR" dirty="0">
                <a:cs typeface="Times New Roman"/>
              </a:rPr>
              <a:t> </a:t>
            </a:r>
            <a:r>
              <a:rPr lang="fr-FR" dirty="0" err="1">
                <a:cs typeface="Times New Roman"/>
              </a:rPr>
              <a:t>crops</a:t>
            </a:r>
            <a:r>
              <a:rPr lang="fr-FR" dirty="0">
                <a:cs typeface="Times New Roman"/>
              </a:rPr>
              <a:t> + flips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428BA72-7C2D-49D6-97FC-3A8756DF56C6}"/>
              </a:ext>
            </a:extLst>
          </p:cNvPr>
          <p:cNvCxnSpPr/>
          <p:nvPr/>
        </p:nvCxnSpPr>
        <p:spPr>
          <a:xfrm flipH="1">
            <a:off x="4085752" y="2991874"/>
            <a:ext cx="502543" cy="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B36F1-E5EC-4260-A98B-9E9DD49ADE8F}"/>
              </a:ext>
            </a:extLst>
          </p:cNvPr>
          <p:cNvSpPr/>
          <p:nvPr/>
        </p:nvSpPr>
        <p:spPr>
          <a:xfrm>
            <a:off x="374072" y="3935319"/>
            <a:ext cx="3957991" cy="161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cs typeface="Times New Roman"/>
              </a:rPr>
              <a:t>"</a:t>
            </a:r>
            <a:r>
              <a:rPr lang="fr-FR" dirty="0" err="1">
                <a:cs typeface="Times New Roman"/>
              </a:rPr>
              <a:t>fancy</a:t>
            </a:r>
            <a:r>
              <a:rPr lang="fr-FR" dirty="0">
                <a:cs typeface="Times New Roman"/>
              </a:rPr>
              <a:t> PCA"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AF6B570-2410-40FA-9F97-79FC4417CA6E}"/>
              </a:ext>
            </a:extLst>
          </p:cNvPr>
          <p:cNvCxnSpPr>
            <a:cxnSpLocks/>
          </p:cNvCxnSpPr>
          <p:nvPr/>
        </p:nvCxnSpPr>
        <p:spPr>
          <a:xfrm flipH="1">
            <a:off x="4029074" y="3105230"/>
            <a:ext cx="644238" cy="1556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13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F86F5D76-D302-40B0-B0D0-B1BFFA7AA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831134"/>
              </p:ext>
            </p:extLst>
          </p:nvPr>
        </p:nvGraphicFramePr>
        <p:xfrm>
          <a:off x="1466850" y="2505075"/>
          <a:ext cx="548128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37">
                  <a:extLst>
                    <a:ext uri="{9D8B030D-6E8A-4147-A177-3AD203B41FA5}">
                      <a16:colId xmlns:a16="http://schemas.microsoft.com/office/drawing/2014/main" val="61488450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665603350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322285413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71880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60D822-C9F8-4551-8CE3-AB5AFF2BF1ED}"/>
              </a:ext>
            </a:extLst>
          </p:cNvPr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80794371-4CE0-4675-A00E-84B31FB28866}"/>
              </a:ext>
            </a:extLst>
          </p:cNvPr>
          <p:cNvSpPr txBox="1"/>
          <p:nvPr/>
        </p:nvSpPr>
        <p:spPr>
          <a:xfrm>
            <a:off x="3991642" y="1215306"/>
            <a:ext cx="73449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D=9</a:t>
            </a:r>
            <a:br>
              <a:rPr lang="fr-CA">
                <a:latin typeface="Times New Roman"/>
                <a:cs typeface="Times New Roman"/>
              </a:rPr>
            </a:br>
            <a:r>
              <a:rPr lang="fr-CA">
                <a:latin typeface="Times New Roman"/>
                <a:cs typeface="Times New Roman"/>
              </a:rPr>
              <a:t>P=2</a:t>
            </a:r>
            <a:endParaRPr lang="en-CA"/>
          </a:p>
        </p:txBody>
      </p:sp>
      <p:graphicFrame>
        <p:nvGraphicFramePr>
          <p:cNvPr id="10" name="Table 144">
            <a:extLst>
              <a:ext uri="{FF2B5EF4-FFF2-40B4-BE49-F238E27FC236}">
                <a16:creationId xmlns:a16="http://schemas.microsoft.com/office/drawing/2014/main" id="{CF257ADA-D09D-4EDF-8726-72CCF0216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865097"/>
              </p:ext>
            </p:extLst>
          </p:nvPr>
        </p:nvGraphicFramePr>
        <p:xfrm>
          <a:off x="1482079" y="3267694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6" name="Table 147">
            <a:extLst>
              <a:ext uri="{FF2B5EF4-FFF2-40B4-BE49-F238E27FC236}">
                <a16:creationId xmlns:a16="http://schemas.microsoft.com/office/drawing/2014/main" id="{ABFC0533-8AA3-4DF7-85FC-41377105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54268"/>
              </p:ext>
            </p:extLst>
          </p:nvPr>
        </p:nvGraphicFramePr>
        <p:xfrm>
          <a:off x="2290147" y="430859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8797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Parenthèse</a:t>
            </a:r>
            <a:r>
              <a:rPr lang="en-US" dirty="0"/>
              <a:t>: "fancy PCA"</a:t>
            </a:r>
          </a:p>
        </p:txBody>
      </p:sp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4B15D93-9E9F-41AD-A230-E5C9FD45594E}"/>
              </a:ext>
            </a:extLst>
          </p:cNvPr>
          <p:cNvSpPr txBox="1"/>
          <p:nvPr/>
        </p:nvSpPr>
        <p:spPr>
          <a:xfrm>
            <a:off x="4572000" y="1778536"/>
            <a:ext cx="43891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dirty="0">
              <a:cs typeface="Times New Roman"/>
            </a:endParaRPr>
          </a:p>
        </p:txBody>
      </p:sp>
      <p:pic>
        <p:nvPicPr>
          <p:cNvPr id="4" name="Image 4" descr="Une image contenant boutique&#10;&#10;Description générée automatiquement">
            <a:extLst>
              <a:ext uri="{FF2B5EF4-FFF2-40B4-BE49-F238E27FC236}">
                <a16:creationId xmlns:a16="http://schemas.microsoft.com/office/drawing/2014/main" id="{01AD6512-55FE-47D1-B2EE-23062367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4" y="1301697"/>
            <a:ext cx="4141249" cy="4141249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AEBFE0DF-F9ED-42B0-8DAF-242B2660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177" y="3308993"/>
            <a:ext cx="2743200" cy="466725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1BC751E8-5745-4DBD-B40F-17B2AA345EA4}"/>
              </a:ext>
            </a:extLst>
          </p:cNvPr>
          <p:cNvSpPr txBox="1"/>
          <p:nvPr/>
        </p:nvSpPr>
        <p:spPr>
          <a:xfrm>
            <a:off x="5611090" y="4773006"/>
            <a:ext cx="296273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1,2,3: canaux RGB</a:t>
            </a:r>
          </a:p>
          <a:p>
            <a:r>
              <a:rPr lang="fr-CA" dirty="0">
                <a:latin typeface="Times New Roman"/>
                <a:cs typeface="Times New Roman"/>
              </a:rPr>
              <a:t>p: valeurs propres</a:t>
            </a:r>
            <a:endParaRPr lang="fr-CA" dirty="0"/>
          </a:p>
          <a:p>
            <a:r>
              <a:rPr lang="fr-CA" dirty="0">
                <a:latin typeface="Times New Roman"/>
                <a:cs typeface="Times New Roman"/>
              </a:rPr>
              <a:t>λ: vecteurs propres</a:t>
            </a:r>
          </a:p>
          <a:p>
            <a:r>
              <a:rPr lang="fr-CA" dirty="0">
                <a:latin typeface="Times New Roman"/>
                <a:cs typeface="Times New Roman"/>
              </a:rPr>
              <a:t>α: coefficient aléatoire</a:t>
            </a:r>
            <a:endParaRPr lang="fr-CA" dirty="0"/>
          </a:p>
        </p:txBody>
      </p:sp>
      <p:pic>
        <p:nvPicPr>
          <p:cNvPr id="13" name="Image 3">
            <a:extLst>
              <a:ext uri="{FF2B5EF4-FFF2-40B4-BE49-F238E27FC236}">
                <a16:creationId xmlns:a16="http://schemas.microsoft.com/office/drawing/2014/main" id="{76D2F7C6-7039-4D7A-845E-ABA307A0F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24" t="11628" r="10631" b="13289"/>
          <a:stretch/>
        </p:blipFill>
        <p:spPr>
          <a:xfrm>
            <a:off x="3193625" y="2396035"/>
            <a:ext cx="2105250" cy="2059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83D9EB4-96C0-46D3-8C44-8F1FE2866399}"/>
              </a:ext>
            </a:extLst>
          </p:cNvPr>
          <p:cNvCxnSpPr/>
          <p:nvPr/>
        </p:nvCxnSpPr>
        <p:spPr>
          <a:xfrm flipV="1">
            <a:off x="5037084" y="3589319"/>
            <a:ext cx="903750" cy="1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A2B291F-4C4F-4E45-A5BD-8F7CAEC9E1DA}"/>
              </a:ext>
            </a:extLst>
          </p:cNvPr>
          <p:cNvCxnSpPr>
            <a:cxnSpLocks/>
          </p:cNvCxnSpPr>
          <p:nvPr/>
        </p:nvCxnSpPr>
        <p:spPr>
          <a:xfrm flipV="1">
            <a:off x="1703714" y="3589318"/>
            <a:ext cx="1887367" cy="1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6995E56-81ED-44AA-846E-AA1B36DE88CF}"/>
              </a:ext>
            </a:extLst>
          </p:cNvPr>
          <p:cNvSpPr/>
          <p:nvPr/>
        </p:nvSpPr>
        <p:spPr>
          <a:xfrm>
            <a:off x="2427053" y="3879711"/>
            <a:ext cx="3898037" cy="47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cs typeface="Times New Roman"/>
              </a:rPr>
              <a:t>PCA sur les canaux RGB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7172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Parenthèse</a:t>
            </a:r>
            <a:r>
              <a:rPr lang="en-US" dirty="0"/>
              <a:t>: "fancy PCA"</a:t>
            </a:r>
          </a:p>
        </p:txBody>
      </p:sp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4B15D93-9E9F-41AD-A230-E5C9FD45594E}"/>
              </a:ext>
            </a:extLst>
          </p:cNvPr>
          <p:cNvSpPr txBox="1"/>
          <p:nvPr/>
        </p:nvSpPr>
        <p:spPr>
          <a:xfrm>
            <a:off x="4572000" y="1778536"/>
            <a:ext cx="43891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dirty="0">
              <a:cs typeface="Times New Roman"/>
            </a:endParaRPr>
          </a:p>
        </p:txBody>
      </p:sp>
      <p:pic>
        <p:nvPicPr>
          <p:cNvPr id="10" name="Image 10" descr="Une image contenant différent, plusieurs&#10;&#10;Description générée automatiquement">
            <a:extLst>
              <a:ext uri="{FF2B5EF4-FFF2-40B4-BE49-F238E27FC236}">
                <a16:creationId xmlns:a16="http://schemas.microsoft.com/office/drawing/2014/main" id="{65B5AE64-875F-435E-89BE-BB58D655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28" y="795377"/>
            <a:ext cx="2917347" cy="5730114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E2B1F67C-AEFA-4827-A9A3-15999AE4D117}"/>
              </a:ext>
            </a:extLst>
          </p:cNvPr>
          <p:cNvSpPr txBox="1"/>
          <p:nvPr/>
        </p:nvSpPr>
        <p:spPr>
          <a:xfrm>
            <a:off x="5119883" y="2647593"/>
            <a:ext cx="296273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Donne des résultats plus "naturels"</a:t>
            </a:r>
          </a:p>
          <a:p>
            <a:endParaRPr lang="fr-CA" dirty="0">
              <a:cs typeface="Times New Roman"/>
            </a:endParaRPr>
          </a:p>
          <a:p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Pas vraiment fait en général</a:t>
            </a:r>
            <a:endParaRPr lang="fr-CA" dirty="0">
              <a:solidFill>
                <a:srgbClr val="FF0000"/>
              </a:solidFill>
              <a:cs typeface="Times New Roman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DF6D98C5-596A-4ED4-BFFC-F87E9060E47C}"/>
              </a:ext>
            </a:extLst>
          </p:cNvPr>
          <p:cNvSpPr txBox="1"/>
          <p:nvPr/>
        </p:nvSpPr>
        <p:spPr>
          <a:xfrm>
            <a:off x="4997081" y="6246626"/>
            <a:ext cx="35484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latin typeface="Times New Roman"/>
                <a:cs typeface="Times New Roman"/>
              </a:rPr>
              <a:t>https://pixelatedbrian.github.io/2018-04-29-fancy_pca/</a:t>
            </a:r>
            <a:endParaRPr lang="fr-FR" sz="12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25147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778536"/>
            <a:ext cx="21431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CONV1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MAX POOL1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NORM1</a:t>
            </a:r>
            <a:endParaRPr lang="en-CA" sz="2000" b="1"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CONV2</a:t>
            </a:r>
            <a:endParaRPr lang="en-CA" sz="2000">
              <a:latin typeface="+mj-lt"/>
            </a:endParaRPr>
          </a:p>
          <a:p>
            <a:pPr algn="r"/>
            <a:r>
              <a:rPr lang="en-CA" sz="2000" b="1">
                <a:latin typeface="+mj-lt"/>
              </a:rPr>
              <a:t>MAX POOL2</a:t>
            </a:r>
          </a:p>
          <a:p>
            <a:pPr algn="r"/>
            <a:r>
              <a:rPr lang="en-CA" sz="2000" b="1">
                <a:latin typeface="+mj-lt"/>
              </a:rPr>
              <a:t>NORM2</a:t>
            </a:r>
          </a:p>
          <a:p>
            <a:pPr algn="r"/>
            <a:r>
              <a:rPr lang="en-CA" sz="2000" b="1">
                <a:latin typeface="+mj-lt"/>
              </a:rPr>
              <a:t>CONV3</a:t>
            </a:r>
          </a:p>
          <a:p>
            <a:pPr algn="r"/>
            <a:r>
              <a:rPr lang="en-CA" sz="2000" b="1"/>
              <a:t>CONV4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CONV5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MAX POOL3</a:t>
            </a:r>
            <a:r>
              <a:rPr lang="en-CA" sz="2000">
                <a:latin typeface="+mj-lt"/>
              </a:rPr>
              <a:t> </a:t>
            </a:r>
          </a:p>
          <a:p>
            <a:pPr algn="r"/>
            <a:r>
              <a:rPr lang="en-CA" sz="2000" b="1">
                <a:latin typeface="+mj-lt"/>
              </a:rPr>
              <a:t>FC6</a:t>
            </a:r>
          </a:p>
          <a:p>
            <a:pPr algn="r"/>
            <a:r>
              <a:rPr lang="en-CA" sz="2000" b="1">
                <a:latin typeface="+mj-lt"/>
              </a:rPr>
              <a:t>FC7</a:t>
            </a:r>
          </a:p>
          <a:p>
            <a:pPr algn="r"/>
            <a:r>
              <a:rPr lang="en-CA" sz="2000" b="1">
                <a:latin typeface="+mj-lt"/>
              </a:rPr>
              <a:t>FC8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26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>
              <a:latin typeface="+mj-lt"/>
            </a:endParaRPr>
          </a:p>
          <a:p>
            <a:r>
              <a:rPr lang="en-CA" sz="2000">
                <a:latin typeface="+mj-lt"/>
              </a:rPr>
              <a:t>27 x 27 x 96</a:t>
            </a:r>
          </a:p>
          <a:p>
            <a:r>
              <a:rPr lang="en-CA" sz="2000">
                <a:latin typeface="+mj-lt"/>
              </a:rPr>
              <a:t>27 x 27 x 256 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6 x 6 x 256 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1000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1778536"/>
            <a:ext cx="4389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Notes additionnelles: </a:t>
            </a:r>
          </a:p>
          <a:p>
            <a:endParaRPr lang="fr-CA"/>
          </a:p>
          <a:p>
            <a:r>
              <a:rPr lang="fr-CA" sz="2000"/>
              <a:t>Fonction d’activation </a:t>
            </a:r>
            <a:r>
              <a:rPr lang="fr-CA" sz="2000" b="1" err="1">
                <a:solidFill>
                  <a:srgbClr val="FF0000"/>
                </a:solidFill>
              </a:rPr>
              <a:t>ReLU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en-CA" sz="2000" b="1">
                <a:solidFill>
                  <a:srgbClr val="FF0000"/>
                </a:solidFill>
              </a:rPr>
              <a:t>Augmentation de </a:t>
            </a:r>
            <a:r>
              <a:rPr lang="en-CA" sz="2000" b="1" err="1">
                <a:solidFill>
                  <a:srgbClr val="FF0000"/>
                </a:solidFill>
              </a:rPr>
              <a:t>donn</a:t>
            </a:r>
            <a:r>
              <a:rPr lang="fr-CA" sz="2000" b="1" err="1">
                <a:solidFill>
                  <a:srgbClr val="FF0000"/>
                </a:solidFill>
              </a:rPr>
              <a:t>ées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fr-CA" sz="2000" b="1" err="1">
                <a:solidFill>
                  <a:srgbClr val="FF0000"/>
                </a:solidFill>
              </a:rPr>
              <a:t>LayerNorm</a:t>
            </a:r>
            <a:r>
              <a:rPr lang="fr-CA" sz="2000" b="1">
                <a:solidFill>
                  <a:srgbClr val="FF0000"/>
                </a:solidFill>
              </a:rPr>
              <a:t> : </a:t>
            </a:r>
            <a:r>
              <a:rPr lang="fr-CA" sz="2000"/>
              <a:t>plus utilisée aujourd’hui</a:t>
            </a:r>
          </a:p>
          <a:p>
            <a:r>
              <a:rPr lang="fr-CA" sz="2000" b="1">
                <a:solidFill>
                  <a:srgbClr val="FF0000"/>
                </a:solidFill>
              </a:rPr>
              <a:t>Dropout </a:t>
            </a:r>
            <a:r>
              <a:rPr lang="fr-CA" sz="2000"/>
              <a:t>0.5</a:t>
            </a:r>
          </a:p>
          <a:p>
            <a:r>
              <a:rPr lang="fr-CA" sz="2000" b="1" err="1">
                <a:solidFill>
                  <a:srgbClr val="FF0000"/>
                </a:solidFill>
              </a:rPr>
              <a:t>Batch_size</a:t>
            </a:r>
            <a:r>
              <a:rPr lang="fr-CA" sz="2000" b="1">
                <a:solidFill>
                  <a:srgbClr val="FF0000"/>
                </a:solidFill>
              </a:rPr>
              <a:t> </a:t>
            </a:r>
            <a:r>
              <a:rPr lang="fr-CA" sz="2000"/>
              <a:t>128</a:t>
            </a:r>
          </a:p>
          <a:p>
            <a:r>
              <a:rPr lang="fr-CA" sz="2000" b="1">
                <a:solidFill>
                  <a:srgbClr val="FF0000"/>
                </a:solidFill>
              </a:rPr>
              <a:t>SGD </a:t>
            </a:r>
            <a:r>
              <a:rPr lang="fr-CA" sz="2000">
                <a:solidFill>
                  <a:srgbClr val="FF0000"/>
                </a:solidFill>
              </a:rPr>
              <a:t>+</a:t>
            </a:r>
            <a:r>
              <a:rPr lang="fr-CA" sz="2000" b="1">
                <a:solidFill>
                  <a:srgbClr val="FF0000"/>
                </a:solidFill>
              </a:rPr>
              <a:t> </a:t>
            </a:r>
            <a:r>
              <a:rPr lang="fr-CA" sz="2000" b="1" err="1">
                <a:solidFill>
                  <a:srgbClr val="FF0000"/>
                </a:solidFill>
              </a:rPr>
              <a:t>momentum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fr-CA" sz="2000" b="1">
                <a:solidFill>
                  <a:srgbClr val="FF0000"/>
                </a:solidFill>
              </a:rPr>
              <a:t>Taux d’apprentissage </a:t>
            </a:r>
            <a:r>
              <a:rPr lang="fr-CA" sz="2000"/>
              <a:t>0.01 avec réduction par plateau d’un facteur 10</a:t>
            </a:r>
          </a:p>
          <a:p>
            <a:r>
              <a:rPr lang="en-CA" sz="2000" b="1">
                <a:solidFill>
                  <a:srgbClr val="FF0000"/>
                </a:solidFill>
              </a:rPr>
              <a:t>~68 millions</a:t>
            </a:r>
            <a:r>
              <a:rPr lang="en-CA" sz="2000"/>
              <a:t> de </a:t>
            </a:r>
            <a:r>
              <a:rPr lang="en-CA" sz="2000" err="1"/>
              <a:t>param</a:t>
            </a:r>
            <a:r>
              <a:rPr lang="fr-CA" sz="2000" err="1"/>
              <a:t>ètres</a:t>
            </a:r>
            <a:endParaRPr lang="fr-CA" sz="2000"/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/>
              <a:t>227</a:t>
            </a:r>
            <a:endParaRPr lang="en-CA" sz="1600"/>
          </a:p>
        </p:txBody>
      </p:sp>
      <p:sp>
        <p:nvSpPr>
          <p:cNvPr id="10" name="TextBox 9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/>
              <a:t>227</a:t>
            </a:r>
            <a:endParaRPr lang="en-CA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D8846-9192-43E3-A335-D0CD4227934F}"/>
              </a:ext>
            </a:extLst>
          </p:cNvPr>
          <p:cNvSpPr/>
          <p:nvPr/>
        </p:nvSpPr>
        <p:spPr>
          <a:xfrm>
            <a:off x="525213" y="2414469"/>
            <a:ext cx="3627031" cy="2017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2286AC6A-4DEB-41EF-9AC0-0F10514C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140" y="3270106"/>
            <a:ext cx="2438400" cy="7334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C5193A0-E30A-4CD4-BB0B-DB58F77E5804}"/>
              </a:ext>
            </a:extLst>
          </p:cNvPr>
          <p:cNvSpPr txBox="1"/>
          <p:nvPr/>
        </p:nvSpPr>
        <p:spPr>
          <a:xfrm>
            <a:off x="906135" y="268203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"Layer </a:t>
            </a:r>
            <a:r>
              <a:rPr lang="fr-FR" dirty="0" err="1">
                <a:latin typeface="Times New Roman"/>
                <a:cs typeface="Times New Roman"/>
              </a:rPr>
              <a:t>norm</a:t>
            </a:r>
            <a:r>
              <a:rPr lang="fr-FR" dirty="0">
                <a:latin typeface="Times New Roman"/>
                <a:cs typeface="Times New Roman"/>
              </a:rPr>
              <a:t>"</a:t>
            </a:r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FB7C8BA-9261-4ABF-9301-309BDC6B9AB0}"/>
              </a:ext>
            </a:extLst>
          </p:cNvPr>
          <p:cNvCxnSpPr/>
          <p:nvPr/>
        </p:nvCxnSpPr>
        <p:spPr>
          <a:xfrm flipH="1">
            <a:off x="3380730" y="3345210"/>
            <a:ext cx="1134802" cy="367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7357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778536"/>
            <a:ext cx="21431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CONV1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MAX POOL1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NORM1</a:t>
            </a:r>
            <a:endParaRPr lang="en-CA" sz="2000" b="1"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CONV2</a:t>
            </a:r>
            <a:endParaRPr lang="en-CA" sz="2000">
              <a:latin typeface="+mj-lt"/>
            </a:endParaRPr>
          </a:p>
          <a:p>
            <a:pPr algn="r"/>
            <a:r>
              <a:rPr lang="en-CA" sz="2000" b="1">
                <a:latin typeface="+mj-lt"/>
              </a:rPr>
              <a:t>MAX POOL2</a:t>
            </a:r>
          </a:p>
          <a:p>
            <a:pPr algn="r"/>
            <a:r>
              <a:rPr lang="en-CA" sz="2000" b="1">
                <a:latin typeface="+mj-lt"/>
              </a:rPr>
              <a:t>NORM2</a:t>
            </a:r>
          </a:p>
          <a:p>
            <a:pPr algn="r"/>
            <a:r>
              <a:rPr lang="en-CA" sz="2000" b="1">
                <a:latin typeface="+mj-lt"/>
              </a:rPr>
              <a:t>CONV3</a:t>
            </a:r>
          </a:p>
          <a:p>
            <a:pPr algn="r"/>
            <a:r>
              <a:rPr lang="en-CA" sz="2000" b="1"/>
              <a:t>CONV4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CONV5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MAX POOL3</a:t>
            </a:r>
            <a:r>
              <a:rPr lang="en-CA" sz="2000">
                <a:latin typeface="+mj-lt"/>
              </a:rPr>
              <a:t> </a:t>
            </a:r>
          </a:p>
          <a:p>
            <a:pPr algn="r"/>
            <a:r>
              <a:rPr lang="en-CA" sz="2000" b="1">
                <a:latin typeface="+mj-lt"/>
              </a:rPr>
              <a:t>FC6</a:t>
            </a:r>
          </a:p>
          <a:p>
            <a:pPr algn="r"/>
            <a:r>
              <a:rPr lang="en-CA" sz="2000" b="1">
                <a:latin typeface="+mj-lt"/>
              </a:rPr>
              <a:t>FC7</a:t>
            </a:r>
          </a:p>
          <a:p>
            <a:pPr algn="r"/>
            <a:r>
              <a:rPr lang="en-CA" sz="2000" b="1">
                <a:latin typeface="+mj-lt"/>
              </a:rPr>
              <a:t>FC8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26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>
              <a:latin typeface="+mj-lt"/>
            </a:endParaRPr>
          </a:p>
          <a:p>
            <a:r>
              <a:rPr lang="en-CA" sz="2000">
                <a:latin typeface="+mj-lt"/>
              </a:rPr>
              <a:t>27 x 27 x 96</a:t>
            </a:r>
          </a:p>
          <a:p>
            <a:r>
              <a:rPr lang="en-CA" sz="2000">
                <a:latin typeface="+mj-lt"/>
              </a:rPr>
              <a:t>27 x 27 x 256 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6 x 6 x 256 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1000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1778536"/>
            <a:ext cx="4389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Notes additionnelles: </a:t>
            </a:r>
          </a:p>
          <a:p>
            <a:endParaRPr lang="fr-CA"/>
          </a:p>
          <a:p>
            <a:r>
              <a:rPr lang="fr-CA" sz="2000"/>
              <a:t>Fonction d’activation </a:t>
            </a:r>
            <a:r>
              <a:rPr lang="fr-CA" sz="2000" b="1" err="1">
                <a:solidFill>
                  <a:srgbClr val="FF0000"/>
                </a:solidFill>
              </a:rPr>
              <a:t>ReLU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en-CA" sz="2000" b="1">
                <a:solidFill>
                  <a:srgbClr val="FF0000"/>
                </a:solidFill>
              </a:rPr>
              <a:t>Augmentation de </a:t>
            </a:r>
            <a:r>
              <a:rPr lang="en-CA" sz="2000" b="1" err="1">
                <a:solidFill>
                  <a:srgbClr val="FF0000"/>
                </a:solidFill>
              </a:rPr>
              <a:t>donn</a:t>
            </a:r>
            <a:r>
              <a:rPr lang="fr-CA" sz="2000" b="1" err="1">
                <a:solidFill>
                  <a:srgbClr val="FF0000"/>
                </a:solidFill>
              </a:rPr>
              <a:t>ées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fr-CA" sz="2000" b="1" err="1">
                <a:solidFill>
                  <a:srgbClr val="FF0000"/>
                </a:solidFill>
              </a:rPr>
              <a:t>LayerNorm</a:t>
            </a:r>
            <a:r>
              <a:rPr lang="fr-CA" sz="2000" b="1">
                <a:solidFill>
                  <a:srgbClr val="FF0000"/>
                </a:solidFill>
              </a:rPr>
              <a:t> : </a:t>
            </a:r>
            <a:r>
              <a:rPr lang="fr-CA" sz="2000"/>
              <a:t>plus utilisée aujourd’hui</a:t>
            </a:r>
          </a:p>
          <a:p>
            <a:r>
              <a:rPr lang="fr-CA" sz="2000" b="1">
                <a:solidFill>
                  <a:srgbClr val="FF0000"/>
                </a:solidFill>
              </a:rPr>
              <a:t>Dropout </a:t>
            </a:r>
            <a:r>
              <a:rPr lang="fr-CA" sz="2000"/>
              <a:t>0.5</a:t>
            </a:r>
          </a:p>
          <a:p>
            <a:r>
              <a:rPr lang="fr-CA" sz="2000" b="1" err="1">
                <a:solidFill>
                  <a:srgbClr val="FF0000"/>
                </a:solidFill>
              </a:rPr>
              <a:t>Batch_size</a:t>
            </a:r>
            <a:r>
              <a:rPr lang="fr-CA" sz="2000" b="1">
                <a:solidFill>
                  <a:srgbClr val="FF0000"/>
                </a:solidFill>
              </a:rPr>
              <a:t> </a:t>
            </a:r>
            <a:r>
              <a:rPr lang="fr-CA" sz="2000"/>
              <a:t>128</a:t>
            </a:r>
          </a:p>
          <a:p>
            <a:r>
              <a:rPr lang="fr-CA" sz="2000" b="1">
                <a:solidFill>
                  <a:srgbClr val="FF0000"/>
                </a:solidFill>
              </a:rPr>
              <a:t>SGD </a:t>
            </a:r>
            <a:r>
              <a:rPr lang="fr-CA" sz="2000">
                <a:solidFill>
                  <a:srgbClr val="FF0000"/>
                </a:solidFill>
              </a:rPr>
              <a:t>+</a:t>
            </a:r>
            <a:r>
              <a:rPr lang="fr-CA" sz="2000" b="1">
                <a:solidFill>
                  <a:srgbClr val="FF0000"/>
                </a:solidFill>
              </a:rPr>
              <a:t> </a:t>
            </a:r>
            <a:r>
              <a:rPr lang="fr-CA" sz="2000" b="1" err="1">
                <a:solidFill>
                  <a:srgbClr val="FF0000"/>
                </a:solidFill>
              </a:rPr>
              <a:t>momentum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fr-CA" sz="2000" b="1">
                <a:solidFill>
                  <a:srgbClr val="FF0000"/>
                </a:solidFill>
              </a:rPr>
              <a:t>Taux d’apprentissage </a:t>
            </a:r>
            <a:r>
              <a:rPr lang="fr-CA" sz="2000"/>
              <a:t>0.01 avec réduction par plateau d’un facteur 10</a:t>
            </a:r>
          </a:p>
          <a:p>
            <a:r>
              <a:rPr lang="en-CA" sz="2000" b="1">
                <a:solidFill>
                  <a:srgbClr val="FF0000"/>
                </a:solidFill>
              </a:rPr>
              <a:t>~68 millions</a:t>
            </a:r>
            <a:r>
              <a:rPr lang="en-CA" sz="2000"/>
              <a:t> de </a:t>
            </a:r>
            <a:r>
              <a:rPr lang="en-CA" sz="2000" err="1"/>
              <a:t>param</a:t>
            </a:r>
            <a:r>
              <a:rPr lang="fr-CA" sz="2000" err="1"/>
              <a:t>ètres</a:t>
            </a:r>
            <a:endParaRPr lang="fr-CA" sz="2000"/>
          </a:p>
        </p:txBody>
      </p:sp>
      <p:pic>
        <p:nvPicPr>
          <p:cNvPr id="7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/>
              <a:t>227</a:t>
            </a:r>
            <a:endParaRPr lang="en-CA" sz="1600"/>
          </a:p>
        </p:txBody>
      </p:sp>
      <p:sp>
        <p:nvSpPr>
          <p:cNvPr id="10" name="TextBox 9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/>
              <a:t>227</a:t>
            </a:r>
            <a:endParaRPr lang="en-CA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D8846-9192-43E3-A335-D0CD4227934F}"/>
              </a:ext>
            </a:extLst>
          </p:cNvPr>
          <p:cNvSpPr/>
          <p:nvPr/>
        </p:nvSpPr>
        <p:spPr>
          <a:xfrm>
            <a:off x="525213" y="2204995"/>
            <a:ext cx="3627031" cy="4367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726C811E-4CEC-433A-8F33-BE2551A3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11" y="2910342"/>
            <a:ext cx="3353407" cy="195718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FB7C8BA-9261-4ABF-9301-309BDC6B9AB0}"/>
              </a:ext>
            </a:extLst>
          </p:cNvPr>
          <p:cNvCxnSpPr/>
          <p:nvPr/>
        </p:nvCxnSpPr>
        <p:spPr>
          <a:xfrm flipH="1">
            <a:off x="3380730" y="3345210"/>
            <a:ext cx="1134802" cy="367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CECD047-FDE3-4E04-88D4-955787D17A69}"/>
              </a:ext>
            </a:extLst>
          </p:cNvPr>
          <p:cNvSpPr txBox="1"/>
          <p:nvPr/>
        </p:nvSpPr>
        <p:spPr>
          <a:xfrm>
            <a:off x="915406" y="4861167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Comme </a:t>
            </a:r>
            <a:r>
              <a:rPr lang="fr-FR" dirty="0" err="1">
                <a:latin typeface="Times New Roman"/>
                <a:cs typeface="Times New Roman"/>
              </a:rPr>
              <a:t>batchnorm</a:t>
            </a:r>
            <a:r>
              <a:rPr lang="fr-FR" dirty="0">
                <a:latin typeface="Times New Roman"/>
                <a:cs typeface="Times New Roman"/>
              </a:rPr>
              <a:t>, mais "</a:t>
            </a:r>
            <a:r>
              <a:rPr lang="fr-FR" dirty="0" err="1">
                <a:latin typeface="Times New Roman"/>
                <a:cs typeface="Times New Roman"/>
              </a:rPr>
              <a:t>channel-wise</a:t>
            </a:r>
            <a:r>
              <a:rPr lang="fr-FR" dirty="0">
                <a:latin typeface="Times New Roman"/>
                <a:cs typeface="Times New Roman"/>
              </a:rPr>
              <a:t>" au lieu de "</a:t>
            </a:r>
            <a:r>
              <a:rPr lang="fr-FR" dirty="0" err="1">
                <a:latin typeface="Times New Roman"/>
                <a:cs typeface="Times New Roman"/>
              </a:rPr>
              <a:t>neuron-wise</a:t>
            </a:r>
            <a:r>
              <a:rPr lang="fr-FR" dirty="0">
                <a:latin typeface="Times New Roman"/>
                <a:cs typeface="Times New Roman"/>
              </a:rPr>
              <a:t>"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DA67E9-D628-4594-AF1E-42CF189E478E}"/>
              </a:ext>
            </a:extLst>
          </p:cNvPr>
          <p:cNvSpPr txBox="1"/>
          <p:nvPr/>
        </p:nvSpPr>
        <p:spPr>
          <a:xfrm>
            <a:off x="787737" y="233594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"Layer </a:t>
            </a:r>
            <a:r>
              <a:rPr lang="fr-FR" dirty="0" err="1">
                <a:latin typeface="Times New Roman"/>
                <a:cs typeface="Times New Roman"/>
              </a:rPr>
              <a:t>norm</a:t>
            </a:r>
            <a:r>
              <a:rPr lang="fr-FR" dirty="0">
                <a:latin typeface="Times New Roman"/>
                <a:cs typeface="Times New Roman"/>
              </a:rPr>
              <a:t>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4831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625;p97">
            <a:extLst>
              <a:ext uri="{FF2B5EF4-FFF2-40B4-BE49-F238E27FC236}">
                <a16:creationId xmlns:a16="http://schemas.microsoft.com/office/drawing/2014/main" id="{BF59E0CC-5EDF-044B-B351-F0AE2A4C8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95" y="0"/>
            <a:ext cx="5819105" cy="1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4116" y="1091278"/>
            <a:ext cx="31931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700"/>
              <a:t>227</a:t>
            </a:r>
            <a:endParaRPr lang="en-CA" sz="1600"/>
          </a:p>
        </p:txBody>
      </p:sp>
      <p:sp>
        <p:nvSpPr>
          <p:cNvPr id="14" name="TextBox 13"/>
          <p:cNvSpPr txBox="1"/>
          <p:nvPr/>
        </p:nvSpPr>
        <p:spPr>
          <a:xfrm>
            <a:off x="3195521" y="500794"/>
            <a:ext cx="31920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700"/>
              <a:t>227</a:t>
            </a:r>
            <a:endParaRPr lang="en-CA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AlexNet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778536"/>
            <a:ext cx="21431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000" b="1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CONV1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MAX POOL1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NORM1</a:t>
            </a:r>
            <a:endParaRPr lang="en-CA" sz="2000" b="1">
              <a:latin typeface="+mj-lt"/>
            </a:endParaRPr>
          </a:p>
          <a:p>
            <a:pPr algn="r"/>
            <a:r>
              <a:rPr lang="en-US" sz="2000" b="1">
                <a:solidFill>
                  <a:srgbClr val="000000"/>
                </a:solidFill>
              </a:rPr>
              <a:t>CONV2</a:t>
            </a:r>
            <a:endParaRPr lang="en-CA" sz="2000">
              <a:latin typeface="+mj-lt"/>
            </a:endParaRPr>
          </a:p>
          <a:p>
            <a:pPr algn="r"/>
            <a:r>
              <a:rPr lang="en-CA" sz="2000" b="1">
                <a:latin typeface="+mj-lt"/>
              </a:rPr>
              <a:t>MAX POOL2</a:t>
            </a:r>
          </a:p>
          <a:p>
            <a:pPr algn="r"/>
            <a:r>
              <a:rPr lang="en-CA" sz="2000" b="1">
                <a:latin typeface="+mj-lt"/>
              </a:rPr>
              <a:t>NORM2</a:t>
            </a:r>
          </a:p>
          <a:p>
            <a:pPr algn="r"/>
            <a:r>
              <a:rPr lang="en-CA" sz="2000" b="1">
                <a:latin typeface="+mj-lt"/>
              </a:rPr>
              <a:t>CONV3</a:t>
            </a:r>
          </a:p>
          <a:p>
            <a:pPr algn="r"/>
            <a:r>
              <a:rPr lang="en-CA" sz="2000" b="1"/>
              <a:t>CONV4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CONV5</a:t>
            </a:r>
            <a:endParaRPr lang="en-CA" sz="2000">
              <a:latin typeface="+mj-lt"/>
            </a:endParaRPr>
          </a:p>
          <a:p>
            <a:pPr algn="r"/>
            <a:r>
              <a:rPr lang="en-CA" sz="2000" b="1"/>
              <a:t>MAX POOL3</a:t>
            </a:r>
            <a:r>
              <a:rPr lang="en-CA" sz="2000">
                <a:latin typeface="+mj-lt"/>
              </a:rPr>
              <a:t> </a:t>
            </a:r>
          </a:p>
          <a:p>
            <a:pPr algn="r"/>
            <a:r>
              <a:rPr lang="en-CA" sz="2000" b="1">
                <a:latin typeface="+mj-lt"/>
              </a:rPr>
              <a:t>FC6</a:t>
            </a:r>
          </a:p>
          <a:p>
            <a:pPr algn="r"/>
            <a:r>
              <a:rPr lang="en-CA" sz="2000" b="1">
                <a:latin typeface="+mj-lt"/>
              </a:rPr>
              <a:t>FC7</a:t>
            </a:r>
          </a:p>
          <a:p>
            <a:pPr algn="r"/>
            <a:r>
              <a:rPr lang="en-CA" sz="2000" b="1">
                <a:latin typeface="+mj-lt"/>
              </a:rPr>
              <a:t>FC8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26" y="1778536"/>
            <a:ext cx="2000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>
                <a:solidFill>
                  <a:srgbClr val="000000"/>
                </a:solidFill>
                <a:latin typeface="+mj-lt"/>
              </a:rPr>
              <a:t>227 x 227 x 3 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55 x 55 x 96</a:t>
            </a: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27 x 27 x 96</a:t>
            </a:r>
            <a:endParaRPr lang="en-CA" sz="2000">
              <a:latin typeface="+mj-lt"/>
            </a:endParaRPr>
          </a:p>
          <a:p>
            <a:r>
              <a:rPr lang="en-CA" sz="2000">
                <a:latin typeface="+mj-lt"/>
              </a:rPr>
              <a:t>27 x 27 x 96</a:t>
            </a:r>
          </a:p>
          <a:p>
            <a:r>
              <a:rPr lang="en-CA" sz="2000">
                <a:latin typeface="+mj-lt"/>
              </a:rPr>
              <a:t>27 x 27 x 256 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384</a:t>
            </a:r>
          </a:p>
          <a:p>
            <a:r>
              <a:rPr lang="en-CA" sz="2000">
                <a:latin typeface="+mj-lt"/>
              </a:rPr>
              <a:t>13 x 13 x 256</a:t>
            </a:r>
          </a:p>
          <a:p>
            <a:r>
              <a:rPr lang="en-CA" sz="2000">
                <a:latin typeface="+mj-lt"/>
              </a:rPr>
              <a:t>6 x 6 x 256 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4096</a:t>
            </a:r>
          </a:p>
          <a:p>
            <a:r>
              <a:rPr lang="en-CA" sz="2000">
                <a:latin typeface="+mj-lt"/>
              </a:rPr>
              <a:t>1000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1778536"/>
            <a:ext cx="4389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Notes additionnelles: </a:t>
            </a:r>
          </a:p>
          <a:p>
            <a:endParaRPr lang="fr-CA"/>
          </a:p>
          <a:p>
            <a:r>
              <a:rPr lang="fr-CA" sz="2000"/>
              <a:t>Utilisation de </a:t>
            </a:r>
            <a:r>
              <a:rPr lang="fr-CA" sz="2000" b="1">
                <a:solidFill>
                  <a:srgbClr val="FF0000"/>
                </a:solidFill>
              </a:rPr>
              <a:t>2 </a:t>
            </a:r>
            <a:r>
              <a:rPr lang="fr-CA" sz="2000" b="1" err="1">
                <a:solidFill>
                  <a:srgbClr val="FF0000"/>
                </a:solidFill>
              </a:rPr>
              <a:t>GPUs</a:t>
            </a:r>
            <a:endParaRPr lang="fr-CA" sz="2000" b="1">
              <a:solidFill>
                <a:srgbClr val="FF0000"/>
              </a:solidFill>
            </a:endParaRPr>
          </a:p>
          <a:p>
            <a:r>
              <a:rPr lang="fr-CA" sz="2000" b="1">
                <a:solidFill>
                  <a:srgbClr val="FF0000"/>
                </a:solidFill>
              </a:rPr>
              <a:t>Ensemble de 7 CNN</a:t>
            </a:r>
            <a:r>
              <a:rPr lang="fr-CA" sz="2000"/>
              <a:t>: 18.2% </a:t>
            </a:r>
            <a:r>
              <a:rPr lang="en-CA" sz="2000"/>
              <a:t>-&gt; 15.4</a:t>
            </a:r>
          </a:p>
        </p:txBody>
      </p:sp>
      <p:sp>
        <p:nvSpPr>
          <p:cNvPr id="8" name="Freeform 7"/>
          <p:cNvSpPr/>
          <p:nvPr/>
        </p:nvSpPr>
        <p:spPr>
          <a:xfrm rot="541945">
            <a:off x="6981825" y="438150"/>
            <a:ext cx="756547" cy="2276475"/>
          </a:xfrm>
          <a:custGeom>
            <a:avLst/>
            <a:gdLst>
              <a:gd name="connsiteX0" fmla="*/ 409575 w 756547"/>
              <a:gd name="connsiteY0" fmla="*/ 2276475 h 2276475"/>
              <a:gd name="connsiteX1" fmla="*/ 742950 w 756547"/>
              <a:gd name="connsiteY1" fmla="*/ 1533525 h 2276475"/>
              <a:gd name="connsiteX2" fmla="*/ 0 w 756547"/>
              <a:gd name="connsiteY2" fmla="*/ 0 h 227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547" h="2276475">
                <a:moveTo>
                  <a:pt x="409575" y="2276475"/>
                </a:moveTo>
                <a:cubicBezTo>
                  <a:pt x="610394" y="2094706"/>
                  <a:pt x="811213" y="1912938"/>
                  <a:pt x="742950" y="1533525"/>
                </a:cubicBezTo>
                <a:cubicBezTo>
                  <a:pt x="674687" y="1154112"/>
                  <a:pt x="337343" y="57705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rot="1121988">
            <a:off x="6677025" y="1028700"/>
            <a:ext cx="772639" cy="1666875"/>
          </a:xfrm>
          <a:custGeom>
            <a:avLst/>
            <a:gdLst>
              <a:gd name="connsiteX0" fmla="*/ 647700 w 772639"/>
              <a:gd name="connsiteY0" fmla="*/ 1666875 h 1666875"/>
              <a:gd name="connsiteX1" fmla="*/ 723900 w 772639"/>
              <a:gd name="connsiteY1" fmla="*/ 638175 h 1666875"/>
              <a:gd name="connsiteX2" fmla="*/ 0 w 772639"/>
              <a:gd name="connsiteY2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639" h="1666875">
                <a:moveTo>
                  <a:pt x="647700" y="1666875"/>
                </a:moveTo>
                <a:cubicBezTo>
                  <a:pt x="739775" y="1291431"/>
                  <a:pt x="831850" y="915987"/>
                  <a:pt x="723900" y="638175"/>
                </a:cubicBezTo>
                <a:cubicBezTo>
                  <a:pt x="615950" y="360363"/>
                  <a:pt x="307975" y="180181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9677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145</a:t>
            </a:fld>
            <a:endParaRPr lang="fr-C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E621C2-0F88-9343-A833-856EB93E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3087901" y="2817342"/>
            <a:ext cx="912011" cy="2801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/>
              <a:t>Classification </a:t>
            </a:r>
            <a:r>
              <a:rPr lang="en-US" err="1"/>
              <a:t>d’images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109900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</a:t>
            </a:r>
            <a:r>
              <a:rPr lang="en-US" sz="12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Zeiler</a:t>
            </a:r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Fergus. "Visualizing and understanding convolutional networks." ECCV, 2014.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18976" y="11087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>
                <a:latin typeface="+mj-lt"/>
              </a:rPr>
              <a:t>ZF Net  </a:t>
            </a:r>
            <a:r>
              <a:rPr lang="en-US" sz="1600" b="1">
                <a:latin typeface="+mj-lt"/>
              </a:rPr>
              <a:t>[</a:t>
            </a:r>
            <a:r>
              <a:rPr lang="en-US" sz="1600" b="1" err="1">
                <a:latin typeface="+mj-lt"/>
              </a:rPr>
              <a:t>Zeiler</a:t>
            </a:r>
            <a:r>
              <a:rPr lang="en-US" sz="1600" b="1">
                <a:latin typeface="+mj-lt"/>
              </a:rPr>
              <a:t> and Fergus, 2014]</a:t>
            </a:r>
          </a:p>
        </p:txBody>
      </p:sp>
    </p:spTree>
    <p:extLst>
      <p:ext uri="{BB962C8B-B14F-4D97-AF65-F5344CB8AC3E}">
        <p14:creationId xmlns:p14="http://schemas.microsoft.com/office/powerpoint/2010/main" val="13278409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146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</a:t>
            </a:r>
            <a:r>
              <a:rPr lang="en-US" sz="12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Zeiler</a:t>
            </a:r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Fergus. "Visualizing and understanding convolutional networks." ECCV, 2014.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38793" y="785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>
                <a:latin typeface="Helvetica" pitchFamily="2" charset="0"/>
              </a:rPr>
              <a:t>ZF Net  </a:t>
            </a:r>
            <a:r>
              <a:rPr lang="en-US" sz="1600" b="1">
                <a:latin typeface="Helvetica" pitchFamily="2" charset="0"/>
              </a:rPr>
              <a:t>[</a:t>
            </a:r>
            <a:r>
              <a:rPr lang="en-US" sz="1600" b="1" err="1">
                <a:latin typeface="Helvetica" pitchFamily="2" charset="0"/>
              </a:rPr>
              <a:t>Zeiler</a:t>
            </a:r>
            <a:r>
              <a:rPr lang="en-US" sz="1600" b="1">
                <a:latin typeface="Helvetica" pitchFamily="2" charset="0"/>
              </a:rPr>
              <a:t> and Fergus, 2014]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95476"/>
            <a:ext cx="7810501" cy="20782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3911" y="4753911"/>
            <a:ext cx="2805777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>
                <a:latin typeface="+mj-lt"/>
              </a:rPr>
              <a:t>Très </a:t>
            </a:r>
            <a:r>
              <a:rPr lang="en-CA" sz="2000" dirty="0" err="1">
                <a:latin typeface="+mj-lt"/>
              </a:rPr>
              <a:t>similaire</a:t>
            </a:r>
            <a:r>
              <a:rPr lang="en-CA" sz="2000" dirty="0">
                <a:latin typeface="+mj-lt"/>
              </a:rPr>
              <a:t> à </a:t>
            </a:r>
            <a:r>
              <a:rPr lang="en-CA" sz="2000" dirty="0" err="1">
                <a:latin typeface="+mj-lt"/>
              </a:rPr>
              <a:t>AlexNet</a:t>
            </a:r>
            <a:r>
              <a:rPr lang="en-CA" sz="2000" dirty="0">
                <a:latin typeface="+mj-lt"/>
              </a:rPr>
              <a:t>, avec </a:t>
            </a:r>
            <a:r>
              <a:rPr lang="en-CA" sz="2000" dirty="0" err="1">
                <a:latin typeface="+mj-lt"/>
              </a:rPr>
              <a:t>quelques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 err="1">
                <a:latin typeface="+mj-lt"/>
              </a:rPr>
              <a:t>différences</a:t>
            </a:r>
            <a:endParaRPr lang="en-CA" sz="2000" dirty="0" err="1">
              <a:latin typeface="+mj-lt"/>
              <a:cs typeface="Times New Roman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/>
              <a:t>Classification </a:t>
            </a:r>
            <a:r>
              <a:rPr lang="en-US" err="1"/>
              <a:t>d’images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32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ZFNet</a:t>
            </a:r>
          </a:p>
        </p:txBody>
      </p:sp>
      <p:sp>
        <p:nvSpPr>
          <p:cNvPr id="5" name="Rectangle 4"/>
          <p:cNvSpPr/>
          <p:nvPr/>
        </p:nvSpPr>
        <p:spPr>
          <a:xfrm>
            <a:off x="-1762124" y="1778536"/>
            <a:ext cx="6505575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CA" sz="2000" b="1" dirty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 dirty="0">
                <a:solidFill>
                  <a:srgbClr val="000000"/>
                </a:solidFill>
                <a:latin typeface="+mj-lt"/>
              </a:rPr>
              <a:t> </a:t>
            </a:r>
            <a:endParaRPr lang="en-CA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dirty="0">
                <a:solidFill>
                  <a:srgbClr val="000000"/>
                </a:solidFill>
                <a:latin typeface="+mj-lt"/>
              </a:rPr>
              <a:t>96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filtres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 7x7, stride 2, pad ?,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 CONV1</a:t>
            </a: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r"/>
            <a:r>
              <a:rPr lang="en-CA" sz="2000" dirty="0" err="1">
                <a:latin typeface="+mj-lt"/>
              </a:rPr>
              <a:t>filtre</a:t>
            </a:r>
            <a:r>
              <a:rPr lang="en-CA" sz="2000" dirty="0">
                <a:latin typeface="+mj-lt"/>
              </a:rPr>
              <a:t> 3x3, stride 2,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MAX POOL1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normalisation par </a:t>
            </a:r>
            <a:r>
              <a:rPr lang="en-CA" sz="2000" dirty="0" err="1">
                <a:latin typeface="+mj-lt"/>
              </a:rPr>
              <a:t>couche</a:t>
            </a:r>
            <a:r>
              <a:rPr lang="en-CA" sz="2000" dirty="0">
                <a:latin typeface="+mj-lt"/>
              </a:rPr>
              <a:t>, </a:t>
            </a:r>
            <a:r>
              <a:rPr lang="en-CA" sz="2000" b="1" dirty="0">
                <a:latin typeface="Times New Roman"/>
                <a:cs typeface="Times New Roman"/>
              </a:rPr>
              <a:t>NORM1</a:t>
            </a:r>
          </a:p>
          <a:p>
            <a:pPr algn="r"/>
            <a:r>
              <a:rPr lang="en-CA" sz="2000" dirty="0">
                <a:latin typeface="+mj-lt"/>
              </a:rPr>
              <a:t>256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5x5, stride 2, pad ?,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CONV2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 err="1">
                <a:latin typeface="+mj-lt"/>
              </a:rPr>
              <a:t>filtre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>
                <a:latin typeface="Times New Roman"/>
                <a:cs typeface="Times New Roman"/>
              </a:rPr>
              <a:t>3x3, </a:t>
            </a:r>
            <a:r>
              <a:rPr lang="en-CA" sz="2000" dirty="0">
                <a:latin typeface="+mj-lt"/>
              </a:rPr>
              <a:t>stride 2, </a:t>
            </a:r>
            <a:r>
              <a:rPr lang="en-CA" sz="2000" b="1" dirty="0">
                <a:latin typeface="+mj-lt"/>
              </a:rPr>
              <a:t>MAX POOL2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normalisation par </a:t>
            </a:r>
            <a:r>
              <a:rPr lang="en-CA" sz="2000" dirty="0" err="1">
                <a:latin typeface="+mj-lt"/>
              </a:rPr>
              <a:t>couche</a:t>
            </a:r>
            <a:r>
              <a:rPr lang="en-CA" sz="2000" dirty="0">
                <a:latin typeface="+mj-lt"/>
              </a:rPr>
              <a:t>, </a:t>
            </a:r>
            <a:r>
              <a:rPr lang="en-CA" sz="2000" b="1" dirty="0">
                <a:latin typeface="+mj-lt"/>
              </a:rPr>
              <a:t>NORM2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384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3x3, stride 1, pad 1, </a:t>
            </a:r>
            <a:r>
              <a:rPr lang="en-CA" sz="2000" b="1" dirty="0">
                <a:latin typeface="+mj-lt"/>
              </a:rPr>
              <a:t>CONV3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384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3x3, stride 1, pad 1, </a:t>
            </a:r>
            <a:r>
              <a:rPr lang="en-CA" sz="2000" b="1" dirty="0">
                <a:latin typeface="Times New Roman"/>
                <a:cs typeface="Times New Roman"/>
              </a:rPr>
              <a:t>CONV4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256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3x3, stride 1, pad 1,</a:t>
            </a:r>
            <a:r>
              <a:rPr lang="en-CA" sz="2000" b="1" dirty="0">
                <a:latin typeface="Times New Roman"/>
                <a:cs typeface="Times New Roman"/>
              </a:rPr>
              <a:t> CONV5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 err="1">
                <a:latin typeface="+mj-lt"/>
              </a:rPr>
              <a:t>filtre</a:t>
            </a:r>
            <a:r>
              <a:rPr lang="en-CA" sz="2000" dirty="0">
                <a:latin typeface="+mj-lt"/>
              </a:rPr>
              <a:t> 3x3, stride 2,</a:t>
            </a:r>
            <a:r>
              <a:rPr lang="en-CA" sz="2000" b="1" dirty="0">
                <a:latin typeface="Times New Roman"/>
                <a:cs typeface="Times New Roman"/>
              </a:rPr>
              <a:t> MAX POOL3</a:t>
            </a:r>
            <a:r>
              <a:rPr lang="en-CA" sz="2000" dirty="0">
                <a:latin typeface="+mj-lt"/>
              </a:rPr>
              <a:t> </a:t>
            </a:r>
            <a:endParaRPr lang="en-CA" sz="2000" dirty="0">
              <a:latin typeface="+mj-lt"/>
              <a:cs typeface="Times New Roman"/>
            </a:endParaRPr>
          </a:p>
          <a:p>
            <a:pPr algn="r"/>
            <a:r>
              <a:rPr lang="en-CA" sz="2000" b="1" dirty="0">
                <a:latin typeface="+mj-lt"/>
              </a:rPr>
              <a:t>FC6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b="1" dirty="0">
                <a:latin typeface="+mj-lt"/>
              </a:rPr>
              <a:t>FC7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b="1" dirty="0">
                <a:latin typeface="+mj-lt"/>
              </a:rPr>
              <a:t>FC8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451" y="1778536"/>
            <a:ext cx="2000250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>
                <a:solidFill>
                  <a:srgbClr val="000000"/>
                </a:solidFill>
                <a:latin typeface="+mj-lt"/>
              </a:rPr>
              <a:t>224 x 224 x 3 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110 x 100 x 96</a:t>
            </a:r>
            <a:endParaRPr lang="en-US" sz="2000" dirty="0">
              <a:solidFill>
                <a:srgbClr val="000000"/>
              </a:solidFill>
              <a:latin typeface="+mj-lt"/>
              <a:cs typeface="Times New Roman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55 x 55 x 96</a:t>
            </a:r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55 x 55 x 96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26 x 26 x 256 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256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256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384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384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256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6 x 6 x 256 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4096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4096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1000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D13D9-5762-4499-ADD8-FF4981D2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91" y="237532"/>
            <a:ext cx="5551824" cy="14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4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ZFNet</a:t>
            </a:r>
          </a:p>
        </p:txBody>
      </p:sp>
      <p:sp>
        <p:nvSpPr>
          <p:cNvPr id="5" name="Rectangle 4"/>
          <p:cNvSpPr/>
          <p:nvPr/>
        </p:nvSpPr>
        <p:spPr>
          <a:xfrm>
            <a:off x="-2053566" y="2315883"/>
            <a:ext cx="6505575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CA" sz="2000" b="1" dirty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 dirty="0">
                <a:solidFill>
                  <a:srgbClr val="000000"/>
                </a:solidFill>
                <a:latin typeface="+mj-lt"/>
              </a:rPr>
              <a:t> </a:t>
            </a:r>
            <a:endParaRPr lang="en-CA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dirty="0">
                <a:solidFill>
                  <a:srgbClr val="000000"/>
                </a:solidFill>
                <a:latin typeface="+mj-lt"/>
              </a:rPr>
              <a:t>96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filtres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 7x7, stride 2, pad ?,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 CONV1</a:t>
            </a: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r"/>
            <a:r>
              <a:rPr lang="en-CA" sz="2000" dirty="0" err="1">
                <a:latin typeface="+mj-lt"/>
              </a:rPr>
              <a:t>filtre</a:t>
            </a:r>
            <a:r>
              <a:rPr lang="en-CA" sz="2000" dirty="0">
                <a:latin typeface="+mj-lt"/>
              </a:rPr>
              <a:t> 3x3, stride 2,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MAX POOL1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normalisation par </a:t>
            </a:r>
            <a:r>
              <a:rPr lang="en-CA" sz="2000" dirty="0" err="1">
                <a:latin typeface="+mj-lt"/>
              </a:rPr>
              <a:t>couche</a:t>
            </a:r>
            <a:r>
              <a:rPr lang="en-CA" sz="2000" dirty="0">
                <a:latin typeface="+mj-lt"/>
              </a:rPr>
              <a:t>, </a:t>
            </a:r>
            <a:r>
              <a:rPr lang="en-CA" sz="2000" b="1" dirty="0">
                <a:latin typeface="Times New Roman"/>
                <a:cs typeface="Times New Roman"/>
              </a:rPr>
              <a:t>NORM1</a:t>
            </a:r>
          </a:p>
          <a:p>
            <a:pPr algn="r"/>
            <a:r>
              <a:rPr lang="en-CA" sz="2000" dirty="0">
                <a:latin typeface="+mj-lt"/>
              </a:rPr>
              <a:t>256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5x5, stride 2, pad ?,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CONV2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 err="1">
                <a:latin typeface="+mj-lt"/>
              </a:rPr>
              <a:t>filtre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>
                <a:latin typeface="Times New Roman"/>
                <a:cs typeface="Times New Roman"/>
              </a:rPr>
              <a:t>3x3, </a:t>
            </a:r>
            <a:r>
              <a:rPr lang="en-CA" sz="2000" dirty="0">
                <a:latin typeface="+mj-lt"/>
              </a:rPr>
              <a:t>stride 2, </a:t>
            </a:r>
            <a:r>
              <a:rPr lang="en-CA" sz="2000" b="1" dirty="0">
                <a:latin typeface="+mj-lt"/>
              </a:rPr>
              <a:t>MAX POOL2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normalisation par </a:t>
            </a:r>
            <a:r>
              <a:rPr lang="en-CA" sz="2000" dirty="0" err="1">
                <a:latin typeface="+mj-lt"/>
              </a:rPr>
              <a:t>couche</a:t>
            </a:r>
            <a:r>
              <a:rPr lang="en-CA" sz="2000" dirty="0">
                <a:latin typeface="+mj-lt"/>
              </a:rPr>
              <a:t>, </a:t>
            </a:r>
            <a:r>
              <a:rPr lang="en-CA" sz="2000" b="1" dirty="0">
                <a:latin typeface="+mj-lt"/>
              </a:rPr>
              <a:t>NORM2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384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3x3, stride 1, pad 1, </a:t>
            </a:r>
            <a:r>
              <a:rPr lang="en-CA" sz="2000" b="1" dirty="0">
                <a:latin typeface="+mj-lt"/>
              </a:rPr>
              <a:t>CONV3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384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3x3, stride 1, pad 1, </a:t>
            </a:r>
            <a:r>
              <a:rPr lang="en-CA" sz="2000" b="1" dirty="0">
                <a:latin typeface="Times New Roman"/>
                <a:cs typeface="Times New Roman"/>
              </a:rPr>
              <a:t>CONV4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256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3x3, stride 1, pad 1,</a:t>
            </a:r>
            <a:r>
              <a:rPr lang="en-CA" sz="2000" b="1" dirty="0">
                <a:latin typeface="Times New Roman"/>
                <a:cs typeface="Times New Roman"/>
              </a:rPr>
              <a:t> CONV5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 err="1">
                <a:latin typeface="+mj-lt"/>
              </a:rPr>
              <a:t>filtre</a:t>
            </a:r>
            <a:r>
              <a:rPr lang="en-CA" sz="2000" dirty="0">
                <a:latin typeface="+mj-lt"/>
              </a:rPr>
              <a:t> 3x3, stride 2,</a:t>
            </a:r>
            <a:r>
              <a:rPr lang="en-CA" sz="2000" b="1" dirty="0">
                <a:latin typeface="Times New Roman"/>
                <a:cs typeface="Times New Roman"/>
              </a:rPr>
              <a:t> MAX POOL3</a:t>
            </a:r>
            <a:r>
              <a:rPr lang="en-CA" sz="2000" dirty="0">
                <a:latin typeface="+mj-lt"/>
              </a:rPr>
              <a:t> </a:t>
            </a:r>
            <a:endParaRPr lang="en-CA" sz="2000" dirty="0">
              <a:latin typeface="+mj-lt"/>
              <a:cs typeface="Times New Roman"/>
            </a:endParaRPr>
          </a:p>
          <a:p>
            <a:pPr algn="r"/>
            <a:r>
              <a:rPr lang="en-CA" sz="2000" b="1" dirty="0">
                <a:latin typeface="+mj-lt"/>
              </a:rPr>
              <a:t>FC6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b="1" dirty="0">
                <a:latin typeface="+mj-lt"/>
              </a:rPr>
              <a:t>FC7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b="1" dirty="0">
                <a:latin typeface="+mj-lt"/>
              </a:rPr>
              <a:t>FC8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52009" y="2315883"/>
            <a:ext cx="2000250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>
                <a:solidFill>
                  <a:srgbClr val="000000"/>
                </a:solidFill>
                <a:latin typeface="+mj-lt"/>
              </a:rPr>
              <a:t>224 x 224 x 3 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110 x 100 x 96</a:t>
            </a:r>
            <a:endParaRPr lang="en-US" sz="2000" dirty="0">
              <a:solidFill>
                <a:srgbClr val="000000"/>
              </a:solidFill>
              <a:latin typeface="+mj-lt"/>
              <a:cs typeface="Times New Roman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55 x 55 x 96</a:t>
            </a:r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55 x 55 x 96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26 x 26 x 256 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256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256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384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384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256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6 x 6 x 256 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4096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4096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1000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D13D9-5762-4499-ADD8-FF4981D2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91" y="237532"/>
            <a:ext cx="5551824" cy="14771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D85D6C-08D0-413F-BDC5-A60FFC6785E7}"/>
              </a:ext>
            </a:extLst>
          </p:cNvPr>
          <p:cNvSpPr/>
          <p:nvPr/>
        </p:nvSpPr>
        <p:spPr>
          <a:xfrm>
            <a:off x="6151840" y="1903242"/>
            <a:ext cx="3079004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>
                <a:latin typeface="+mj-lt"/>
              </a:rPr>
              <a:t>Très </a:t>
            </a:r>
            <a:r>
              <a:rPr lang="en-CA" sz="2000" dirty="0" err="1">
                <a:latin typeface="+mj-lt"/>
              </a:rPr>
              <a:t>similaire</a:t>
            </a:r>
            <a:r>
              <a:rPr lang="en-CA" sz="2000" dirty="0">
                <a:latin typeface="+mj-lt"/>
              </a:rPr>
              <a:t> à </a:t>
            </a:r>
            <a:r>
              <a:rPr lang="en-CA" sz="2000" dirty="0" err="1">
                <a:latin typeface="+mj-lt"/>
              </a:rPr>
              <a:t>AlexNet</a:t>
            </a:r>
            <a:r>
              <a:rPr lang="en-CA" sz="2000" dirty="0">
                <a:latin typeface="+mj-lt"/>
              </a:rPr>
              <a:t>, avec </a:t>
            </a:r>
            <a:r>
              <a:rPr lang="en-CA" sz="2000" dirty="0" err="1">
                <a:latin typeface="+mj-lt"/>
              </a:rPr>
              <a:t>quelques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 err="1">
                <a:latin typeface="+mj-lt"/>
              </a:rPr>
              <a:t>différences</a:t>
            </a:r>
            <a:r>
              <a:rPr lang="en-CA" sz="2000" dirty="0">
                <a:latin typeface="+mj-lt"/>
              </a:rPr>
              <a:t>:</a:t>
            </a:r>
            <a:endParaRPr lang="en-CA" sz="2000" dirty="0" err="1">
              <a:latin typeface="+mj-lt"/>
            </a:endParaRPr>
          </a:p>
          <a:p>
            <a:endParaRPr lang="en-CA" sz="2000" dirty="0">
              <a:latin typeface="+mj-lt"/>
            </a:endParaRPr>
          </a:p>
          <a:p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- Un </a:t>
            </a:r>
            <a:r>
              <a:rPr lang="en-CA" sz="2000" b="1" dirty="0" err="1">
                <a:solidFill>
                  <a:srgbClr val="FF0000"/>
                </a:solidFill>
                <a:latin typeface="+mj-lt"/>
                <a:cs typeface="Times New Roman"/>
              </a:rPr>
              <a:t>seul</a:t>
            </a:r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 GPU</a:t>
            </a:r>
          </a:p>
          <a:p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- Ensemble de 6 </a:t>
            </a:r>
            <a:r>
              <a:rPr lang="en-CA" sz="2000" b="1" dirty="0" err="1">
                <a:solidFill>
                  <a:srgbClr val="FF0000"/>
                </a:solidFill>
                <a:latin typeface="+mj-lt"/>
                <a:cs typeface="Times New Roman"/>
              </a:rPr>
              <a:t>réseaux</a:t>
            </a:r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,</a:t>
            </a:r>
          </a:p>
          <a:p>
            <a:r>
              <a:rPr lang="en-CA" sz="2000" b="1" dirty="0" err="1">
                <a:solidFill>
                  <a:srgbClr val="FF0000"/>
                </a:solidFill>
                <a:latin typeface="+mj-lt"/>
                <a:cs typeface="Times New Roman"/>
              </a:rPr>
              <a:t>dont</a:t>
            </a:r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 1 avec plus de </a:t>
            </a:r>
            <a:r>
              <a:rPr lang="en-CA" sz="2000" b="1" dirty="0" err="1">
                <a:solidFill>
                  <a:srgbClr val="FF0000"/>
                </a:solidFill>
                <a:latin typeface="+mj-lt"/>
                <a:cs typeface="Times New Roman"/>
              </a:rPr>
              <a:t>filtres</a:t>
            </a:r>
            <a:endParaRPr lang="en-CA" sz="2000" b="1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657A2B63-88A2-4941-97E2-1F82C515752F}"/>
              </a:ext>
            </a:extLst>
          </p:cNvPr>
          <p:cNvSpPr/>
          <p:nvPr/>
        </p:nvSpPr>
        <p:spPr>
          <a:xfrm>
            <a:off x="5860411" y="3864342"/>
            <a:ext cx="446270" cy="2622978"/>
          </a:xfrm>
          <a:prstGeom prst="rightBrac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27CBB4-5F75-43D1-9675-277DF55BAD8B}"/>
              </a:ext>
            </a:extLst>
          </p:cNvPr>
          <p:cNvSpPr/>
          <p:nvPr/>
        </p:nvSpPr>
        <p:spPr>
          <a:xfrm>
            <a:off x="6452389" y="4936062"/>
            <a:ext cx="221378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 err="1">
                <a:latin typeface="+mj-lt"/>
              </a:rPr>
              <a:t>Pareil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 err="1">
                <a:latin typeface="+mj-lt"/>
              </a:rPr>
              <a:t>qu'AlexNet</a:t>
            </a:r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28438110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ZFNet</a:t>
            </a:r>
          </a:p>
        </p:txBody>
      </p:sp>
      <p:sp>
        <p:nvSpPr>
          <p:cNvPr id="5" name="Rectangle 4"/>
          <p:cNvSpPr/>
          <p:nvPr/>
        </p:nvSpPr>
        <p:spPr>
          <a:xfrm>
            <a:off x="-2053566" y="2315883"/>
            <a:ext cx="6505575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CA" sz="2000" b="1" dirty="0">
                <a:solidFill>
                  <a:srgbClr val="000000"/>
                </a:solidFill>
                <a:latin typeface="+mj-lt"/>
              </a:rPr>
              <a:t>ENTRÉE</a:t>
            </a:r>
            <a:r>
              <a:rPr lang="en-CA" sz="2000" dirty="0">
                <a:solidFill>
                  <a:srgbClr val="000000"/>
                </a:solidFill>
                <a:latin typeface="+mj-lt"/>
              </a:rPr>
              <a:t> </a:t>
            </a:r>
            <a:endParaRPr lang="en-CA" sz="2000">
              <a:solidFill>
                <a:srgbClr val="000000"/>
              </a:solidFill>
              <a:latin typeface="+mj-lt"/>
            </a:endParaRPr>
          </a:p>
          <a:p>
            <a:pPr algn="r"/>
            <a:r>
              <a:rPr lang="en-US" sz="2000" dirty="0">
                <a:solidFill>
                  <a:srgbClr val="000000"/>
                </a:solidFill>
                <a:latin typeface="+mj-lt"/>
              </a:rPr>
              <a:t>96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filtres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 7x7, stride 2, pad ?,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 CONV1</a:t>
            </a: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r"/>
            <a:r>
              <a:rPr lang="en-CA" sz="2000" dirty="0" err="1">
                <a:latin typeface="+mj-lt"/>
              </a:rPr>
              <a:t>filtre</a:t>
            </a:r>
            <a:r>
              <a:rPr lang="en-CA" sz="2000" dirty="0">
                <a:latin typeface="+mj-lt"/>
              </a:rPr>
              <a:t> 3x3, stride 2,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MAX POOL1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normalisation par </a:t>
            </a:r>
            <a:r>
              <a:rPr lang="en-CA" sz="2000" dirty="0" err="1">
                <a:latin typeface="+mj-lt"/>
              </a:rPr>
              <a:t>couche</a:t>
            </a:r>
            <a:r>
              <a:rPr lang="en-CA" sz="2000" dirty="0">
                <a:latin typeface="+mj-lt"/>
              </a:rPr>
              <a:t>, </a:t>
            </a:r>
            <a:r>
              <a:rPr lang="en-CA" sz="2000" b="1" dirty="0">
                <a:latin typeface="Times New Roman"/>
                <a:cs typeface="Times New Roman"/>
              </a:rPr>
              <a:t>NORM1</a:t>
            </a:r>
          </a:p>
          <a:p>
            <a:pPr algn="r"/>
            <a:r>
              <a:rPr lang="en-CA" sz="2000" dirty="0">
                <a:latin typeface="+mj-lt"/>
              </a:rPr>
              <a:t>256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5x5, stride 2, pad ?,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CONV2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 err="1">
                <a:latin typeface="+mj-lt"/>
              </a:rPr>
              <a:t>filtre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>
                <a:latin typeface="Times New Roman"/>
                <a:cs typeface="Times New Roman"/>
              </a:rPr>
              <a:t>3x3, </a:t>
            </a:r>
            <a:r>
              <a:rPr lang="en-CA" sz="2000" dirty="0">
                <a:latin typeface="+mj-lt"/>
              </a:rPr>
              <a:t>stride 2, </a:t>
            </a:r>
            <a:r>
              <a:rPr lang="en-CA" sz="2000" b="1" dirty="0">
                <a:latin typeface="+mj-lt"/>
              </a:rPr>
              <a:t>MAX POOL2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normalisation par </a:t>
            </a:r>
            <a:r>
              <a:rPr lang="en-CA" sz="2000" dirty="0" err="1">
                <a:latin typeface="+mj-lt"/>
              </a:rPr>
              <a:t>couche</a:t>
            </a:r>
            <a:r>
              <a:rPr lang="en-CA" sz="2000" dirty="0">
                <a:latin typeface="+mj-lt"/>
              </a:rPr>
              <a:t>, </a:t>
            </a:r>
            <a:r>
              <a:rPr lang="en-CA" sz="2000" b="1" dirty="0">
                <a:latin typeface="+mj-lt"/>
              </a:rPr>
              <a:t>NORM2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384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3x3, stride 1, pad 1, </a:t>
            </a:r>
            <a:r>
              <a:rPr lang="en-CA" sz="2000" b="1" dirty="0">
                <a:latin typeface="+mj-lt"/>
              </a:rPr>
              <a:t>CONV3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384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3x3, stride 1, pad 1, </a:t>
            </a:r>
            <a:r>
              <a:rPr lang="en-CA" sz="2000" b="1" dirty="0">
                <a:latin typeface="Times New Roman"/>
                <a:cs typeface="Times New Roman"/>
              </a:rPr>
              <a:t>CONV4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>
                <a:latin typeface="+mj-lt"/>
              </a:rPr>
              <a:t>256 </a:t>
            </a:r>
            <a:r>
              <a:rPr lang="en-CA" sz="2000" dirty="0" err="1">
                <a:latin typeface="+mj-lt"/>
              </a:rPr>
              <a:t>filtres</a:t>
            </a:r>
            <a:r>
              <a:rPr lang="en-CA" sz="2000" dirty="0">
                <a:latin typeface="+mj-lt"/>
              </a:rPr>
              <a:t> 3x3, stride 1, pad 1,</a:t>
            </a:r>
            <a:r>
              <a:rPr lang="en-CA" sz="2000" b="1" dirty="0">
                <a:latin typeface="Times New Roman"/>
                <a:cs typeface="Times New Roman"/>
              </a:rPr>
              <a:t> CONV5</a:t>
            </a:r>
            <a:endParaRPr lang="en-CA" sz="2000" dirty="0">
              <a:latin typeface="Times New Roman"/>
              <a:cs typeface="Times New Roman"/>
            </a:endParaRPr>
          </a:p>
          <a:p>
            <a:pPr algn="r"/>
            <a:r>
              <a:rPr lang="en-CA" sz="2000" dirty="0" err="1">
                <a:latin typeface="+mj-lt"/>
              </a:rPr>
              <a:t>filtre</a:t>
            </a:r>
            <a:r>
              <a:rPr lang="en-CA" sz="2000" dirty="0">
                <a:latin typeface="+mj-lt"/>
              </a:rPr>
              <a:t> 3x3, stride 2,</a:t>
            </a:r>
            <a:r>
              <a:rPr lang="en-CA" sz="2000" b="1" dirty="0">
                <a:latin typeface="Times New Roman"/>
                <a:cs typeface="Times New Roman"/>
              </a:rPr>
              <a:t> MAX POOL3</a:t>
            </a:r>
            <a:r>
              <a:rPr lang="en-CA" sz="2000" dirty="0">
                <a:latin typeface="+mj-lt"/>
              </a:rPr>
              <a:t> </a:t>
            </a:r>
            <a:endParaRPr lang="en-CA" sz="2000" dirty="0">
              <a:latin typeface="+mj-lt"/>
              <a:cs typeface="Times New Roman"/>
            </a:endParaRPr>
          </a:p>
          <a:p>
            <a:pPr algn="r"/>
            <a:r>
              <a:rPr lang="en-CA" sz="2000" b="1" dirty="0">
                <a:latin typeface="+mj-lt"/>
              </a:rPr>
              <a:t>FC6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b="1" dirty="0">
                <a:latin typeface="+mj-lt"/>
              </a:rPr>
              <a:t>FC7</a:t>
            </a:r>
            <a:endParaRPr lang="en-CA" sz="2000" b="1" dirty="0">
              <a:latin typeface="+mj-lt"/>
              <a:cs typeface="Times New Roman"/>
            </a:endParaRPr>
          </a:p>
          <a:p>
            <a:pPr algn="r"/>
            <a:r>
              <a:rPr lang="en-CA" sz="2000" b="1" dirty="0">
                <a:latin typeface="+mj-lt"/>
              </a:rPr>
              <a:t>FC8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52009" y="2315883"/>
            <a:ext cx="2000250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>
                <a:solidFill>
                  <a:srgbClr val="000000"/>
                </a:solidFill>
                <a:latin typeface="+mj-lt"/>
              </a:rPr>
              <a:t>224 x 224 x 3 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110 x 100 x 96</a:t>
            </a:r>
            <a:endParaRPr lang="en-US" sz="2000" dirty="0">
              <a:solidFill>
                <a:srgbClr val="000000"/>
              </a:solidFill>
              <a:latin typeface="+mj-lt"/>
              <a:cs typeface="Times New Roman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55 x 55 x 96</a:t>
            </a:r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55 x 55 x 96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26 x 26 x 256 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256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256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384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384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13 x 13 x 256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6 x 6 x 256 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4096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4096</a:t>
            </a:r>
            <a:endParaRPr lang="en-CA" sz="2000" dirty="0">
              <a:latin typeface="+mj-lt"/>
              <a:cs typeface="Times New Roman"/>
            </a:endParaRPr>
          </a:p>
          <a:p>
            <a:r>
              <a:rPr lang="en-CA" sz="2000" dirty="0">
                <a:latin typeface="+mj-lt"/>
              </a:rPr>
              <a:t>1000</a:t>
            </a:r>
            <a:endParaRPr lang="en-US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3775" y="700849"/>
            <a:ext cx="215900" cy="12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D13D9-5762-4499-ADD8-FF4981D2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91" y="237532"/>
            <a:ext cx="5551824" cy="14771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D85D6C-08D0-413F-BDC5-A60FFC6785E7}"/>
              </a:ext>
            </a:extLst>
          </p:cNvPr>
          <p:cNvSpPr/>
          <p:nvPr/>
        </p:nvSpPr>
        <p:spPr>
          <a:xfrm>
            <a:off x="6151840" y="1903242"/>
            <a:ext cx="3079004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>
                <a:latin typeface="+mj-lt"/>
              </a:rPr>
              <a:t>Très </a:t>
            </a:r>
            <a:r>
              <a:rPr lang="en-CA" sz="2000" dirty="0" err="1">
                <a:latin typeface="+mj-lt"/>
              </a:rPr>
              <a:t>similaire</a:t>
            </a:r>
            <a:r>
              <a:rPr lang="en-CA" sz="2000" dirty="0">
                <a:latin typeface="+mj-lt"/>
              </a:rPr>
              <a:t> à </a:t>
            </a:r>
            <a:r>
              <a:rPr lang="en-CA" sz="2000" dirty="0" err="1">
                <a:latin typeface="+mj-lt"/>
              </a:rPr>
              <a:t>AlexNet</a:t>
            </a:r>
            <a:r>
              <a:rPr lang="en-CA" sz="2000" dirty="0">
                <a:latin typeface="+mj-lt"/>
              </a:rPr>
              <a:t>, avec </a:t>
            </a:r>
            <a:r>
              <a:rPr lang="en-CA" sz="2000" dirty="0" err="1">
                <a:latin typeface="+mj-lt"/>
              </a:rPr>
              <a:t>quelques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 err="1">
                <a:latin typeface="+mj-lt"/>
              </a:rPr>
              <a:t>différences</a:t>
            </a:r>
            <a:r>
              <a:rPr lang="en-CA" sz="2000" dirty="0">
                <a:latin typeface="+mj-lt"/>
              </a:rPr>
              <a:t>:</a:t>
            </a:r>
            <a:endParaRPr lang="en-CA" sz="2000" dirty="0" err="1">
              <a:latin typeface="+mj-lt"/>
            </a:endParaRPr>
          </a:p>
          <a:p>
            <a:endParaRPr lang="en-CA" sz="2000" dirty="0">
              <a:latin typeface="+mj-lt"/>
            </a:endParaRPr>
          </a:p>
          <a:p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- Un </a:t>
            </a:r>
            <a:r>
              <a:rPr lang="en-CA" sz="2000" b="1" dirty="0" err="1">
                <a:solidFill>
                  <a:srgbClr val="FF0000"/>
                </a:solidFill>
                <a:latin typeface="+mj-lt"/>
                <a:cs typeface="Times New Roman"/>
              </a:rPr>
              <a:t>seul</a:t>
            </a:r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 GPU</a:t>
            </a:r>
          </a:p>
          <a:p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- Ensemble de 6 </a:t>
            </a:r>
            <a:r>
              <a:rPr lang="en-CA" sz="2000" b="1" dirty="0" err="1">
                <a:solidFill>
                  <a:srgbClr val="FF0000"/>
                </a:solidFill>
                <a:latin typeface="+mj-lt"/>
                <a:cs typeface="Times New Roman"/>
              </a:rPr>
              <a:t>réseaux</a:t>
            </a:r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,</a:t>
            </a:r>
          </a:p>
          <a:p>
            <a:r>
              <a:rPr lang="en-CA" sz="2000" b="1" dirty="0" err="1">
                <a:solidFill>
                  <a:srgbClr val="FF0000"/>
                </a:solidFill>
                <a:latin typeface="+mj-lt"/>
                <a:cs typeface="Times New Roman"/>
              </a:rPr>
              <a:t>dont</a:t>
            </a:r>
            <a:r>
              <a:rPr lang="en-CA" sz="2000" b="1" dirty="0">
                <a:solidFill>
                  <a:srgbClr val="FF0000"/>
                </a:solidFill>
                <a:latin typeface="+mj-lt"/>
                <a:cs typeface="Times New Roman"/>
              </a:rPr>
              <a:t> 1 avec plus de </a:t>
            </a:r>
            <a:r>
              <a:rPr lang="en-CA" sz="2000" b="1" dirty="0" err="1">
                <a:solidFill>
                  <a:srgbClr val="FF0000"/>
                </a:solidFill>
                <a:latin typeface="+mj-lt"/>
                <a:cs typeface="Times New Roman"/>
              </a:rPr>
              <a:t>filtres</a:t>
            </a:r>
            <a:endParaRPr lang="en-CA" sz="2000" b="1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657A2B63-88A2-4941-97E2-1F82C515752F}"/>
              </a:ext>
            </a:extLst>
          </p:cNvPr>
          <p:cNvSpPr/>
          <p:nvPr/>
        </p:nvSpPr>
        <p:spPr>
          <a:xfrm>
            <a:off x="5860411" y="3864342"/>
            <a:ext cx="446270" cy="2622978"/>
          </a:xfrm>
          <a:prstGeom prst="rightBrac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27CBB4-5F75-43D1-9675-277DF55BAD8B}"/>
              </a:ext>
            </a:extLst>
          </p:cNvPr>
          <p:cNvSpPr/>
          <p:nvPr/>
        </p:nvSpPr>
        <p:spPr>
          <a:xfrm>
            <a:off x="6452389" y="4936062"/>
            <a:ext cx="221378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 err="1">
                <a:latin typeface="+mj-lt"/>
              </a:rPr>
              <a:t>Pareil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 err="1">
                <a:latin typeface="+mj-lt"/>
              </a:rPr>
              <a:t>qu'AlexNet</a:t>
            </a:r>
            <a:endParaRPr lang="fr-FR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5FE26-E657-403B-9412-75F5B4EED01A}"/>
              </a:ext>
            </a:extLst>
          </p:cNvPr>
          <p:cNvSpPr/>
          <p:nvPr/>
        </p:nvSpPr>
        <p:spPr>
          <a:xfrm>
            <a:off x="653924" y="2234087"/>
            <a:ext cx="4499138" cy="310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13" descr="Une image contenant table&#10;&#10;Description générée automatiquement">
            <a:extLst>
              <a:ext uri="{FF2B5EF4-FFF2-40B4-BE49-F238E27FC236}">
                <a16:creationId xmlns:a16="http://schemas.microsoft.com/office/drawing/2014/main" id="{FF329E13-A095-4399-B92D-ABDC4C05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81195"/>
            <a:ext cx="4054690" cy="2669754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93E40F2-4969-48FE-9B10-3ABC58B16EF6}"/>
              </a:ext>
            </a:extLst>
          </p:cNvPr>
          <p:cNvCxnSpPr/>
          <p:nvPr/>
        </p:nvCxnSpPr>
        <p:spPr>
          <a:xfrm flipH="1">
            <a:off x="4835095" y="3469870"/>
            <a:ext cx="1371600" cy="204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4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F86F5D76-D302-40B0-B0D0-B1BFFA7AA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954610"/>
              </p:ext>
            </p:extLst>
          </p:nvPr>
        </p:nvGraphicFramePr>
        <p:xfrm>
          <a:off x="1466850" y="2505075"/>
          <a:ext cx="548128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37">
                  <a:extLst>
                    <a:ext uri="{9D8B030D-6E8A-4147-A177-3AD203B41FA5}">
                      <a16:colId xmlns:a16="http://schemas.microsoft.com/office/drawing/2014/main" val="61488450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665603350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322285413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71880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60D822-C9F8-4551-8CE3-AB5AFF2BF1ED}"/>
              </a:ext>
            </a:extLst>
          </p:cNvPr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80794371-4CE0-4675-A00E-84B31FB28866}"/>
              </a:ext>
            </a:extLst>
          </p:cNvPr>
          <p:cNvSpPr txBox="1"/>
          <p:nvPr/>
        </p:nvSpPr>
        <p:spPr>
          <a:xfrm>
            <a:off x="3991642" y="1215306"/>
            <a:ext cx="73449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D=9</a:t>
            </a:r>
            <a:br>
              <a:rPr lang="fr-CA">
                <a:latin typeface="Times New Roman"/>
                <a:cs typeface="Times New Roman"/>
              </a:rPr>
            </a:br>
            <a:r>
              <a:rPr lang="fr-CA">
                <a:latin typeface="Times New Roman"/>
                <a:cs typeface="Times New Roman"/>
              </a:rPr>
              <a:t>P=2</a:t>
            </a:r>
            <a:endParaRPr lang="en-CA"/>
          </a:p>
        </p:txBody>
      </p:sp>
      <p:graphicFrame>
        <p:nvGraphicFramePr>
          <p:cNvPr id="10" name="Table 144">
            <a:extLst>
              <a:ext uri="{FF2B5EF4-FFF2-40B4-BE49-F238E27FC236}">
                <a16:creationId xmlns:a16="http://schemas.microsoft.com/office/drawing/2014/main" id="{CF257ADA-D09D-4EDF-8726-72CCF0216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20636"/>
              </p:ext>
            </p:extLst>
          </p:nvPr>
        </p:nvGraphicFramePr>
        <p:xfrm>
          <a:off x="1929754" y="3267694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6" name="Table 147">
            <a:extLst>
              <a:ext uri="{FF2B5EF4-FFF2-40B4-BE49-F238E27FC236}">
                <a16:creationId xmlns:a16="http://schemas.microsoft.com/office/drawing/2014/main" id="{ABFC0533-8AA3-4DF7-85FC-41377105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83340"/>
              </p:ext>
            </p:extLst>
          </p:nvPr>
        </p:nvGraphicFramePr>
        <p:xfrm>
          <a:off x="2290147" y="4308591"/>
          <a:ext cx="8999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79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9979">
                  <a:extLst>
                    <a:ext uri="{9D8B030D-6E8A-4147-A177-3AD203B41FA5}">
                      <a16:colId xmlns:a16="http://schemas.microsoft.com/office/drawing/2014/main" val="120791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5628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150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Zeiler and Fergus. "Visualizing and understanding convolutional networks." ECCV, 2014.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38793" y="785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>
                <a:latin typeface="Helvetica" pitchFamily="2" charset="0"/>
              </a:rPr>
              <a:t>ZF Net  </a:t>
            </a:r>
            <a:r>
              <a:rPr lang="en-US" sz="1600" b="1">
                <a:latin typeface="Helvetica" pitchFamily="2" charset="0"/>
              </a:rPr>
              <a:t>[Zeiler and Fergus, 2014]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28" y="1145432"/>
            <a:ext cx="74961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>
                <a:latin typeface="+mj-lt"/>
              </a:rPr>
              <a:t>Visualisation des "features" apprises:</a:t>
            </a:r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/>
              <a:t>Classification </a:t>
            </a:r>
            <a:r>
              <a:rPr lang="en-US" err="1"/>
              <a:t>d’images</a:t>
            </a:r>
            <a:endParaRPr lang="en-US"/>
          </a:p>
        </p:txBody>
      </p:sp>
      <p:pic>
        <p:nvPicPr>
          <p:cNvPr id="2" name="Image 4" descr="Une image contenant texte, mots croisés, différent, carrelé&#10;&#10;Description générée automatiquement">
            <a:extLst>
              <a:ext uri="{FF2B5EF4-FFF2-40B4-BE49-F238E27FC236}">
                <a16:creationId xmlns:a16="http://schemas.microsoft.com/office/drawing/2014/main" id="{A98CFBF8-6BB3-450C-9696-A8644337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54" y="1965259"/>
            <a:ext cx="7060150" cy="345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919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151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Zeiler and Fergus. "Visualizing and understanding convolutional networks." ECCV, 2014.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38793" y="785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>
                <a:latin typeface="Helvetica" pitchFamily="2" charset="0"/>
              </a:rPr>
              <a:t>ZF Net  </a:t>
            </a:r>
            <a:r>
              <a:rPr lang="en-US" sz="1600" b="1">
                <a:latin typeface="Helvetica" pitchFamily="2" charset="0"/>
              </a:rPr>
              <a:t>[Zeiler and Fergus, 2014]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28" y="1145432"/>
            <a:ext cx="74961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>
                <a:latin typeface="+mj-lt"/>
              </a:rPr>
              <a:t>Visualisation des "features" apprises:</a:t>
            </a:r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/>
              <a:t>Classification </a:t>
            </a:r>
            <a:r>
              <a:rPr lang="en-US" err="1"/>
              <a:t>d’images</a:t>
            </a:r>
            <a:endParaRPr lang="en-US"/>
          </a:p>
        </p:txBody>
      </p:sp>
      <p:pic>
        <p:nvPicPr>
          <p:cNvPr id="3" name="Image 4" descr="Une image contenant texte, différent, décoré, très coloré&#10;&#10;Description générée automatiquement">
            <a:extLst>
              <a:ext uri="{FF2B5EF4-FFF2-40B4-BE49-F238E27FC236}">
                <a16:creationId xmlns:a16="http://schemas.microsoft.com/office/drawing/2014/main" id="{1381485E-BB35-4FC7-8C7C-8E3FEEFF2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23" y="2072107"/>
            <a:ext cx="8448753" cy="31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902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152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Zeiler and Fergus. "Visualizing and understanding convolutional networks." ECCV, 2014.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38793" y="785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>
                <a:latin typeface="Helvetica" pitchFamily="2" charset="0"/>
              </a:rPr>
              <a:t>ZF Net  </a:t>
            </a:r>
            <a:r>
              <a:rPr lang="en-US" sz="1600" b="1">
                <a:latin typeface="Helvetica" pitchFamily="2" charset="0"/>
              </a:rPr>
              <a:t>[Zeiler and Fergus, 2014]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28" y="1145432"/>
            <a:ext cx="74961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>
                <a:latin typeface="+mj-lt"/>
              </a:rPr>
              <a:t>Visualisation des "features" apprises:</a:t>
            </a:r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/>
              <a:t>Classification </a:t>
            </a:r>
            <a:r>
              <a:rPr lang="en-US" err="1"/>
              <a:t>d’images</a:t>
            </a:r>
            <a:endParaRPr lang="en-US"/>
          </a:p>
        </p:txBody>
      </p:sp>
      <p:pic>
        <p:nvPicPr>
          <p:cNvPr id="2" name="Image 4" descr="Une image contenant texte, différent, très coloré, plusieurs&#10;&#10;Description générée automatiquement">
            <a:extLst>
              <a:ext uri="{FF2B5EF4-FFF2-40B4-BE49-F238E27FC236}">
                <a16:creationId xmlns:a16="http://schemas.microsoft.com/office/drawing/2014/main" id="{C00FB64D-02F6-437C-82F7-0AF1F5F2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1" y="2145630"/>
            <a:ext cx="8732141" cy="32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3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153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Zeiler and Fergus. "Visualizing and understanding convolutional networks." ECCV, 2014.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38793" y="785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ZF Net  </a:t>
            </a:r>
            <a:r>
              <a:rPr lang="en-US" sz="1600" b="1" dirty="0">
                <a:latin typeface="Helvetica" pitchFamily="2" charset="0"/>
              </a:rPr>
              <a:t>[Zeiler and Fergus, 2014]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28" y="1145432"/>
            <a:ext cx="74961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>
                <a:latin typeface="+mj-lt"/>
              </a:rPr>
              <a:t>Visualisation des "features" apprises:</a:t>
            </a:r>
            <a:endParaRPr lang="fr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pic>
        <p:nvPicPr>
          <p:cNvPr id="3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AF0C13-8EE6-46E2-9B38-A7E09404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2" y="1880139"/>
            <a:ext cx="8807711" cy="32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162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154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Zeiler and Fergus. "Visualizing and understanding convolutional networks." ECCV, 2014.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38793" y="785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>
                <a:latin typeface="Helvetica" pitchFamily="2" charset="0"/>
              </a:rPr>
              <a:t>ZF Net  </a:t>
            </a:r>
            <a:r>
              <a:rPr lang="en-US" sz="1600" b="1">
                <a:latin typeface="Helvetica" pitchFamily="2" charset="0"/>
              </a:rPr>
              <a:t>[Zeiler and Fergus, 2014]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28" y="1145432"/>
            <a:ext cx="74961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>
                <a:latin typeface="+mj-lt"/>
              </a:rPr>
              <a:t>Visualisation des "features" apprises:</a:t>
            </a:r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/>
              <a:t>Classification </a:t>
            </a:r>
            <a:r>
              <a:rPr lang="en-US" err="1"/>
              <a:t>d’images</a:t>
            </a:r>
            <a:endParaRPr lang="en-US"/>
          </a:p>
        </p:txBody>
      </p:sp>
      <p:pic>
        <p:nvPicPr>
          <p:cNvPr id="3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AF0C13-8EE6-46E2-9B38-A7E09404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2" y="1880139"/>
            <a:ext cx="8807711" cy="3277200"/>
          </a:xfrm>
          <a:prstGeom prst="rect">
            <a:avLst/>
          </a:prstGeom>
        </p:spPr>
      </p:pic>
      <p:sp>
        <p:nvSpPr>
          <p:cNvPr id="2" name="12-Point Star 9">
            <a:extLst>
              <a:ext uri="{FF2B5EF4-FFF2-40B4-BE49-F238E27FC236}">
                <a16:creationId xmlns:a16="http://schemas.microsoft.com/office/drawing/2014/main" id="{FFA9B1B5-FEE3-4DF2-ABD7-EDA3EC0EF6D7}"/>
              </a:ext>
            </a:extLst>
          </p:cNvPr>
          <p:cNvSpPr/>
          <p:nvPr/>
        </p:nvSpPr>
        <p:spPr>
          <a:xfrm>
            <a:off x="5859368" y="3565790"/>
            <a:ext cx="2930992" cy="2468722"/>
          </a:xfrm>
          <a:prstGeom prst="star12">
            <a:avLst>
              <a:gd name="adj" fmla="val 42122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>
                <a:solidFill>
                  <a:schemeClr val="tx1"/>
                </a:solidFill>
                <a:cs typeface="Times New Roman"/>
              </a:rPr>
              <a:t>Plus </a:t>
            </a:r>
            <a:r>
              <a:rPr lang="en-CA" sz="1800" dirty="0" err="1">
                <a:solidFill>
                  <a:schemeClr val="tx1"/>
                </a:solidFill>
                <a:cs typeface="Times New Roman"/>
              </a:rPr>
              <a:t>d'information</a:t>
            </a:r>
            <a:r>
              <a:rPr lang="en-CA" sz="1800" dirty="0">
                <a:solidFill>
                  <a:schemeClr val="tx1"/>
                </a:solidFill>
                <a:cs typeface="Times New Roman"/>
              </a:rPr>
              <a:t> </a:t>
            </a:r>
            <a:r>
              <a:rPr lang="en-CA" sz="1800" dirty="0" err="1">
                <a:solidFill>
                  <a:schemeClr val="tx1"/>
                </a:solidFill>
                <a:cs typeface="Times New Roman"/>
              </a:rPr>
              <a:t>en</a:t>
            </a:r>
            <a:r>
              <a:rPr lang="en-CA" sz="1800" dirty="0">
                <a:solidFill>
                  <a:schemeClr val="tx1"/>
                </a:solidFill>
                <a:cs typeface="Times New Roman"/>
              </a:rPr>
              <a:t> fin de session</a:t>
            </a:r>
            <a:endParaRPr lang="en-CA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863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155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Zeiler and Fergus. "Visualizing and understanding convolutional networks." ECCV, 2014.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38793" y="785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ZF Net  </a:t>
            </a:r>
            <a:r>
              <a:rPr lang="en-US" sz="1600" b="1" dirty="0">
                <a:latin typeface="Helvetica" pitchFamily="2" charset="0"/>
              </a:rPr>
              <a:t>[Zeiler and Fergus, 2014]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28" y="1145432"/>
            <a:ext cx="74961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dirty="0">
                <a:latin typeface="+mj-lt"/>
              </a:rPr>
              <a:t>Visualisation des "features" apprises:</a:t>
            </a:r>
            <a:endParaRPr lang="fr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pic>
        <p:nvPicPr>
          <p:cNvPr id="2" name="Image 4" descr="Une image contenant texte, mots croisés&#10;&#10;Description générée automatiquement">
            <a:extLst>
              <a:ext uri="{FF2B5EF4-FFF2-40B4-BE49-F238E27FC236}">
                <a16:creationId xmlns:a16="http://schemas.microsoft.com/office/drawing/2014/main" id="{828F9ED1-6919-4662-A601-B97ABE5A6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1" y="1798143"/>
            <a:ext cx="8599367" cy="37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07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156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438793" y="6398741"/>
            <a:ext cx="751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Zeiler and Fergus. "Visualizing and understanding convolutional networks." ECCV, 2014.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BD7B-5665-F748-A603-103919AAC39A}"/>
              </a:ext>
            </a:extLst>
          </p:cNvPr>
          <p:cNvSpPr/>
          <p:nvPr/>
        </p:nvSpPr>
        <p:spPr>
          <a:xfrm>
            <a:off x="438793" y="785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ZF Net  </a:t>
            </a:r>
            <a:r>
              <a:rPr lang="en-US" sz="1600" b="1" dirty="0">
                <a:latin typeface="Helvetica" pitchFamily="2" charset="0"/>
              </a:rPr>
              <a:t>[Zeiler and Fergus, 2014]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28" y="1145432"/>
            <a:ext cx="74961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i="1" dirty="0">
                <a:latin typeface="+mj-lt"/>
              </a:rPr>
              <a:t>Transfer learning</a:t>
            </a:r>
            <a:r>
              <a:rPr lang="en-CA" sz="2000" dirty="0">
                <a:latin typeface="+mj-lt"/>
              </a:rPr>
              <a:t>: </a:t>
            </a:r>
            <a:r>
              <a:rPr lang="en-CA" sz="2000" dirty="0" err="1">
                <a:latin typeface="+mj-lt"/>
              </a:rPr>
              <a:t>Entraînement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 err="1">
                <a:latin typeface="+mj-lt"/>
              </a:rPr>
              <a:t>partiel</a:t>
            </a:r>
            <a:r>
              <a:rPr lang="en-CA" sz="2000" dirty="0">
                <a:latin typeface="+mj-lt"/>
              </a:rPr>
              <a:t> sur Caltech-101 et Caltech-256</a:t>
            </a:r>
            <a:endParaRPr lang="en-CA" sz="2000" dirty="0">
              <a:cs typeface="Times New Roman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A63725C-A2EB-47EE-9EB0-11E224B8A303}"/>
              </a:ext>
            </a:extLst>
          </p:cNvPr>
          <p:cNvSpPr txBox="1"/>
          <p:nvPr/>
        </p:nvSpPr>
        <p:spPr>
          <a:xfrm>
            <a:off x="440807" y="5887133"/>
            <a:ext cx="8435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  <a:hlinkClick r:id="rId3"/>
              </a:rPr>
              <a:t>http://www.vision.caltech.edu/Image_Datasets/Caltech101/                   </a:t>
            </a:r>
            <a:r>
              <a:rPr lang="en-US" sz="1200" dirty="0">
                <a:latin typeface="Times New Roman"/>
                <a:cs typeface="Times New Roman"/>
                <a:hlinkClick r:id="rId4"/>
              </a:rPr>
              <a:t>http://www.vision.caltech.edu/Image_Datasets/Caltech256/</a:t>
            </a:r>
            <a:endParaRPr lang="en-US" sz="1200" dirty="0">
              <a:cs typeface="Times New Roman" pitchFamily="18" charset="0"/>
            </a:endParaRPr>
          </a:p>
          <a:p>
            <a:endParaRPr lang="en-US" sz="1200" dirty="0">
              <a:cs typeface="Times New Roman"/>
            </a:endParaRPr>
          </a:p>
        </p:txBody>
      </p:sp>
      <p:pic>
        <p:nvPicPr>
          <p:cNvPr id="2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2E47FA12-066E-4429-851F-B7F291DFE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30" y="4193837"/>
            <a:ext cx="3790571" cy="1475823"/>
          </a:xfrm>
          <a:prstGeom prst="rect">
            <a:avLst/>
          </a:prstGeom>
        </p:spPr>
      </p:pic>
      <p:pic>
        <p:nvPicPr>
          <p:cNvPr id="5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77DD70F8-A2D4-4266-A076-B28E99188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149" y="4256249"/>
            <a:ext cx="4282379" cy="135099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24D9EB6-B607-4A8C-B554-4E39E31D0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433" y="1585453"/>
            <a:ext cx="8183911" cy="2151128"/>
          </a:xfrm>
          <a:prstGeom prst="rect">
            <a:avLst/>
          </a:prstGeom>
        </p:spPr>
      </p:pic>
      <p:sp>
        <p:nvSpPr>
          <p:cNvPr id="12" name="Parenthèse fermante 11">
            <a:extLst>
              <a:ext uri="{FF2B5EF4-FFF2-40B4-BE49-F238E27FC236}">
                <a16:creationId xmlns:a16="http://schemas.microsoft.com/office/drawing/2014/main" id="{C1509549-8EEC-4B1B-A6EC-05AB345C83DA}"/>
              </a:ext>
            </a:extLst>
          </p:cNvPr>
          <p:cNvSpPr/>
          <p:nvPr/>
        </p:nvSpPr>
        <p:spPr>
          <a:xfrm rot="5400000">
            <a:off x="4089154" y="-288710"/>
            <a:ext cx="309657" cy="7413559"/>
          </a:xfrm>
          <a:prstGeom prst="rightBracke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B14FCC-D7FD-4E29-B4F1-00C267A0990F}"/>
              </a:ext>
            </a:extLst>
          </p:cNvPr>
          <p:cNvSpPr txBox="1"/>
          <p:nvPr/>
        </p:nvSpPr>
        <p:spPr>
          <a:xfrm>
            <a:off x="3589179" y="3570964"/>
            <a:ext cx="1914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poids "gelés"</a:t>
            </a:r>
            <a:endParaRPr lang="fr-FR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69989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157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4166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VGGNet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[Simonyan and Zisserman, 2014]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3929449" y="2817342"/>
            <a:ext cx="874938" cy="2801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0694" y="5834390"/>
            <a:ext cx="7958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+mj-lt"/>
              </a:rPr>
              <a:t>Karen Simonyan, Andrew Zisserman “</a:t>
            </a:r>
            <a:r>
              <a:rPr lang="en-US" sz="1400" dirty="0">
                <a:latin typeface="+mj-lt"/>
              </a:rPr>
              <a:t>Very Deep Convolutional Networks for Large-Scale Image Recognition”, ICLR 2015</a:t>
            </a:r>
            <a:endParaRPr lang="en-CA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07361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158</a:t>
            </a:fld>
            <a:endParaRPr lang="fr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VGGNet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67200" y="1656467"/>
            <a:ext cx="4808796" cy="31393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1800" dirty="0">
                <a:latin typeface="+mj-lt"/>
              </a:rPr>
              <a:t>Ce qui caractérise </a:t>
            </a:r>
            <a:r>
              <a:rPr lang="fr-CA" sz="1800" dirty="0" err="1">
                <a:latin typeface="+mj-lt"/>
              </a:rPr>
              <a:t>VGGNet</a:t>
            </a:r>
            <a:r>
              <a:rPr lang="fr-CA" sz="1800" dirty="0">
                <a:latin typeface="+mj-lt"/>
              </a:rPr>
              <a:t> par rapport à ses prédécesseurs:</a:t>
            </a:r>
          </a:p>
          <a:p>
            <a:endParaRPr lang="fr-CA" sz="18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800" dirty="0">
                <a:latin typeface="+mj-lt"/>
              </a:rPr>
              <a:t>Uniquement des </a:t>
            </a:r>
            <a:r>
              <a:rPr lang="fr-CA" sz="1800" b="1" dirty="0">
                <a:solidFill>
                  <a:srgbClr val="FF0000"/>
                </a:solidFill>
                <a:latin typeface="+mj-lt"/>
              </a:rPr>
              <a:t>filtres 3x3, stride 1, pad 1</a:t>
            </a:r>
            <a:r>
              <a:rPr lang="fr-CA" sz="1800" b="1" dirty="0">
                <a:latin typeface="+mj-lt"/>
              </a:rPr>
              <a:t> </a:t>
            </a:r>
            <a:r>
              <a:rPr lang="fr-CA" sz="1800" dirty="0"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800" dirty="0">
                <a:solidFill>
                  <a:srgbClr val="000000"/>
                </a:solidFill>
                <a:latin typeface="+mj-lt"/>
                <a:cs typeface="Times New Roman"/>
              </a:rPr>
              <a:t>Convolutions "</a:t>
            </a:r>
            <a:r>
              <a:rPr lang="fr-CA" sz="1800" dirty="0" err="1">
                <a:solidFill>
                  <a:srgbClr val="000000"/>
                </a:solidFill>
                <a:latin typeface="+mj-lt"/>
                <a:cs typeface="Times New Roman"/>
              </a:rPr>
              <a:t>same</a:t>
            </a:r>
            <a:r>
              <a:rPr lang="fr-CA" sz="1800" dirty="0">
                <a:solidFill>
                  <a:srgbClr val="000000"/>
                </a:solidFill>
                <a:latin typeface="+mj-lt"/>
                <a:cs typeface="Times New Roman"/>
              </a:rPr>
              <a:t>"</a:t>
            </a:r>
            <a:endParaRPr lang="fr-CA" sz="18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800" b="1" dirty="0">
                <a:solidFill>
                  <a:srgbClr val="FF0000"/>
                </a:solidFill>
                <a:latin typeface="+mj-lt"/>
              </a:rPr>
              <a:t>Plus profond</a:t>
            </a:r>
            <a:endParaRPr lang="en-CA" sz="1800" b="1">
              <a:solidFill>
                <a:srgbClr val="FF0000"/>
              </a:solidFill>
              <a:latin typeface="+mj-lt"/>
            </a:endParaRPr>
          </a:p>
          <a:p>
            <a:endParaRPr lang="en-CA" sz="1800">
              <a:latin typeface="+mj-lt"/>
            </a:endParaRPr>
          </a:p>
          <a:p>
            <a:r>
              <a:rPr lang="en-CA" sz="1800" dirty="0" err="1">
                <a:latin typeface="+mj-lt"/>
              </a:rPr>
              <a:t>AlexNet</a:t>
            </a:r>
            <a:r>
              <a:rPr lang="en-CA" sz="1800" dirty="0">
                <a:latin typeface="+mj-lt"/>
              </a:rPr>
              <a:t> : 8 couches</a:t>
            </a:r>
          </a:p>
          <a:p>
            <a:r>
              <a:rPr lang="en-CA" sz="1800" dirty="0" err="1">
                <a:latin typeface="+mj-lt"/>
              </a:rPr>
              <a:t>VGGNet</a:t>
            </a:r>
            <a:r>
              <a:rPr lang="en-CA" sz="1800" dirty="0">
                <a:latin typeface="+mj-lt"/>
              </a:rPr>
              <a:t> : 16 </a:t>
            </a:r>
            <a:r>
              <a:rPr lang="en-CA" sz="1800" dirty="0" err="1">
                <a:latin typeface="+mj-lt"/>
              </a:rPr>
              <a:t>ou</a:t>
            </a:r>
            <a:r>
              <a:rPr lang="en-CA" sz="1800" dirty="0">
                <a:latin typeface="+mj-lt"/>
              </a:rPr>
              <a:t> 19 couches</a:t>
            </a:r>
          </a:p>
          <a:p>
            <a:endParaRPr lang="en-CA" sz="1800">
              <a:latin typeface="+mj-lt"/>
            </a:endParaRPr>
          </a:p>
          <a:p>
            <a:r>
              <a:rPr lang="en-US" sz="1800" dirty="0">
                <a:latin typeface="+mj-lt"/>
              </a:rPr>
              <a:t>7.3% </a:t>
            </a:r>
            <a:r>
              <a:rPr lang="en-US" sz="1800" dirty="0" err="1">
                <a:latin typeface="+mj-lt"/>
              </a:rPr>
              <a:t>d’erreur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contre</a:t>
            </a:r>
            <a:r>
              <a:rPr lang="en-US" sz="1800" dirty="0">
                <a:latin typeface="+mj-lt"/>
              </a:rPr>
              <a:t> 11.7% pour </a:t>
            </a:r>
            <a:r>
              <a:rPr lang="en-US" sz="1800" dirty="0" err="1">
                <a:latin typeface="+mj-lt"/>
              </a:rPr>
              <a:t>ZFNet</a:t>
            </a:r>
            <a:endParaRPr lang="en-CA" sz="18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11x11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5x5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err="1"/>
              <a:t>AlexNet</a:t>
            </a:r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  <p:sp>
        <p:nvSpPr>
          <p:cNvPr id="75" name="TextBox 74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13366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159</a:t>
            </a:fld>
            <a:endParaRPr lang="fr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VGGNet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67200" y="1647360"/>
            <a:ext cx="4572000" cy="3139321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fr-CA" sz="1800" b="1" dirty="0">
                <a:solidFill>
                  <a:srgbClr val="FF0000"/>
                </a:solidFill>
                <a:latin typeface="+mj-lt"/>
              </a:rPr>
              <a:t>Pourquoi</a:t>
            </a:r>
            <a:r>
              <a:rPr lang="fr-CA" sz="1800" dirty="0">
                <a:latin typeface="+mj-lt"/>
              </a:rPr>
              <a:t> utiliser des filtres 3x3 au lieu de filtres 7x7 ?</a:t>
            </a:r>
          </a:p>
          <a:p>
            <a:endParaRPr lang="fr-CA" sz="1800">
              <a:latin typeface="+mj-lt"/>
            </a:endParaRPr>
          </a:p>
          <a:p>
            <a:endParaRPr lang="en-CA" sz="1800">
              <a:latin typeface="+mj-lt"/>
            </a:endParaRPr>
          </a:p>
          <a:p>
            <a:r>
              <a:rPr lang="fr-CA" sz="1800" b="1" dirty="0">
                <a:solidFill>
                  <a:srgbClr val="FF0000"/>
                </a:solidFill>
                <a:latin typeface="+mj-lt"/>
              </a:rPr>
              <a:t>Indice1</a:t>
            </a:r>
            <a:r>
              <a:rPr lang="fr-CA" sz="1800" dirty="0">
                <a:latin typeface="+mj-lt"/>
              </a:rPr>
              <a:t> : quel est le </a:t>
            </a:r>
            <a:r>
              <a:rPr lang="en-US" sz="1800" b="1" dirty="0"/>
              <a:t>c</a:t>
            </a:r>
            <a:r>
              <a:rPr lang="en-US" sz="1800" b="1" dirty="0">
                <a:ea typeface="Helvetica Neue" panose="02000503000000020004" pitchFamily="2" charset="0"/>
                <a:cs typeface="Helvetica Neue" panose="02000503000000020004" pitchFamily="2" charset="0"/>
              </a:rPr>
              <a:t>hamp </a:t>
            </a:r>
            <a:r>
              <a:rPr lang="en-US" sz="1800" b="1" dirty="0" err="1"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 b="1" dirty="0"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1800" b="1" i="1" dirty="0">
                <a:ea typeface="Helvetica Neue" panose="02000503000000020004" pitchFamily="2" charset="0"/>
                <a:cs typeface="Helvetica Neue" panose="02000503000000020004" pitchFamily="2" charset="0"/>
              </a:rPr>
              <a:t>receptive field</a:t>
            </a:r>
            <a:r>
              <a:rPr lang="en-US" sz="1800" b="1" dirty="0"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fr-CA" sz="1800" dirty="0">
                <a:latin typeface="+mj-lt"/>
              </a:rPr>
              <a:t>de d’une série de 3 couches 3x3?</a:t>
            </a:r>
          </a:p>
          <a:p>
            <a:endParaRPr lang="fr-CA" sz="1800">
              <a:latin typeface="+mj-lt"/>
            </a:endParaRPr>
          </a:p>
          <a:p>
            <a:r>
              <a:rPr lang="fr-CA" sz="1800" b="1" dirty="0">
                <a:solidFill>
                  <a:srgbClr val="FF0000"/>
                </a:solidFill>
              </a:rPr>
              <a:t>Indice2</a:t>
            </a:r>
            <a:r>
              <a:rPr lang="fr-CA" sz="1800" dirty="0"/>
              <a:t> : combien de paramètres pour ces 3 couches?</a:t>
            </a:r>
            <a:endParaRPr lang="en-CA" sz="1800" dirty="0"/>
          </a:p>
          <a:p>
            <a:endParaRPr lang="en-CA" sz="180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11x11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5x5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err="1"/>
              <a:t>AlexNet</a:t>
            </a:r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  <p:sp>
        <p:nvSpPr>
          <p:cNvPr id="121" name="TextBox 120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892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F86F5D76-D302-40B0-B0D0-B1BFFA7AA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73429"/>
              </p:ext>
            </p:extLst>
          </p:nvPr>
        </p:nvGraphicFramePr>
        <p:xfrm>
          <a:off x="1466850" y="2505075"/>
          <a:ext cx="548128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37">
                  <a:extLst>
                    <a:ext uri="{9D8B030D-6E8A-4147-A177-3AD203B41FA5}">
                      <a16:colId xmlns:a16="http://schemas.microsoft.com/office/drawing/2014/main" val="61488450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665603350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322285413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71880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60D822-C9F8-4551-8CE3-AB5AFF2BF1ED}"/>
              </a:ext>
            </a:extLst>
          </p:cNvPr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80794371-4CE0-4675-A00E-84B31FB28866}"/>
              </a:ext>
            </a:extLst>
          </p:cNvPr>
          <p:cNvSpPr txBox="1"/>
          <p:nvPr/>
        </p:nvSpPr>
        <p:spPr>
          <a:xfrm>
            <a:off x="3991642" y="1215306"/>
            <a:ext cx="73449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D=9</a:t>
            </a:r>
            <a:br>
              <a:rPr lang="fr-CA">
                <a:latin typeface="Times New Roman"/>
                <a:cs typeface="Times New Roman"/>
              </a:rPr>
            </a:br>
            <a:r>
              <a:rPr lang="fr-CA">
                <a:latin typeface="Times New Roman"/>
                <a:cs typeface="Times New Roman"/>
              </a:rPr>
              <a:t>P=2</a:t>
            </a:r>
            <a:endParaRPr lang="en-CA"/>
          </a:p>
        </p:txBody>
      </p:sp>
      <p:graphicFrame>
        <p:nvGraphicFramePr>
          <p:cNvPr id="10" name="Table 144">
            <a:extLst>
              <a:ext uri="{FF2B5EF4-FFF2-40B4-BE49-F238E27FC236}">
                <a16:creationId xmlns:a16="http://schemas.microsoft.com/office/drawing/2014/main" id="{CF257ADA-D09D-4EDF-8726-72CCF0216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9865"/>
              </p:ext>
            </p:extLst>
          </p:nvPr>
        </p:nvGraphicFramePr>
        <p:xfrm>
          <a:off x="2348854" y="3296269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 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6" name="Table 147">
            <a:extLst>
              <a:ext uri="{FF2B5EF4-FFF2-40B4-BE49-F238E27FC236}">
                <a16:creationId xmlns:a16="http://schemas.microsoft.com/office/drawing/2014/main" id="{ABFC0533-8AA3-4DF7-85FC-41377105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51916"/>
              </p:ext>
            </p:extLst>
          </p:nvPr>
        </p:nvGraphicFramePr>
        <p:xfrm>
          <a:off x="2290147" y="4308591"/>
          <a:ext cx="1414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490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71490">
                  <a:extLst>
                    <a:ext uri="{9D8B030D-6E8A-4147-A177-3AD203B41FA5}">
                      <a16:colId xmlns:a16="http://schemas.microsoft.com/office/drawing/2014/main" val="120791718"/>
                    </a:ext>
                  </a:extLst>
                </a:gridCol>
                <a:gridCol w="471490">
                  <a:extLst>
                    <a:ext uri="{9D8B030D-6E8A-4147-A177-3AD203B41FA5}">
                      <a16:colId xmlns:a16="http://schemas.microsoft.com/office/drawing/2014/main" val="15229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2555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160</a:t>
            </a:fld>
            <a:endParaRPr lang="fr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VGGNet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67200" y="1647360"/>
            <a:ext cx="4572000" cy="2585323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fr-CA" sz="1800" b="1" dirty="0">
                <a:solidFill>
                  <a:srgbClr val="FF0000"/>
                </a:solidFill>
                <a:latin typeface="+mj-lt"/>
              </a:rPr>
              <a:t>Pourquoi</a:t>
            </a:r>
            <a:r>
              <a:rPr lang="fr-CA" sz="1800" dirty="0">
                <a:latin typeface="+mj-lt"/>
              </a:rPr>
              <a:t> utiliser des filtres 3x3 au lieu de filtres 7x7 ?</a:t>
            </a:r>
          </a:p>
          <a:p>
            <a:endParaRPr lang="fr-CA" sz="1800">
              <a:latin typeface="+mj-lt"/>
            </a:endParaRPr>
          </a:p>
          <a:p>
            <a:endParaRPr lang="en-CA" sz="1800">
              <a:latin typeface="+mj-lt"/>
            </a:endParaRPr>
          </a:p>
          <a:p>
            <a:r>
              <a:rPr lang="fr-CA" sz="1800" dirty="0">
                <a:latin typeface="+mj-lt"/>
              </a:rPr>
              <a:t>Le champ récepteur de 3 filtres 3x3 est </a:t>
            </a:r>
            <a:r>
              <a:rPr lang="fr-CA" sz="1800" b="1" dirty="0">
                <a:solidFill>
                  <a:srgbClr val="FF0000"/>
                </a:solidFill>
                <a:latin typeface="+mj-lt"/>
              </a:rPr>
              <a:t>7x7</a:t>
            </a:r>
            <a:endParaRPr lang="en-CA" sz="1800"/>
          </a:p>
          <a:p>
            <a:endParaRPr lang="fr-CA" sz="1800">
              <a:latin typeface="+mj-lt"/>
            </a:endParaRPr>
          </a:p>
          <a:p>
            <a:r>
              <a:rPr lang="fr-CA" sz="1800" dirty="0" err="1">
                <a:latin typeface="+mj-lt"/>
              </a:rPr>
              <a:t>nb_params</a:t>
            </a:r>
            <a:r>
              <a:rPr lang="fr-CA" sz="1800" dirty="0">
                <a:latin typeface="+mj-lt"/>
              </a:rPr>
              <a:t> pour 3 couches </a:t>
            </a:r>
            <a:r>
              <a:rPr lang="fr-CA" sz="1800" b="1" dirty="0">
                <a:solidFill>
                  <a:srgbClr val="FF0000"/>
                </a:solidFill>
                <a:latin typeface="+mj-lt"/>
              </a:rPr>
              <a:t>3x3x3xNb_Canaux</a:t>
            </a:r>
          </a:p>
          <a:p>
            <a:r>
              <a:rPr lang="fr-CA" sz="1800" dirty="0">
                <a:latin typeface="+mj-lt"/>
              </a:rPr>
              <a:t>Vs</a:t>
            </a:r>
          </a:p>
          <a:p>
            <a:r>
              <a:rPr lang="fr-CA" sz="1800" dirty="0" err="1"/>
              <a:t>nb_params</a:t>
            </a:r>
            <a:r>
              <a:rPr lang="fr-CA" sz="1800" dirty="0"/>
              <a:t> pour 1 couche</a:t>
            </a:r>
            <a:r>
              <a:rPr lang="fr-CA" sz="1800" b="1" dirty="0">
                <a:solidFill>
                  <a:srgbClr val="FF0000"/>
                </a:solidFill>
              </a:rPr>
              <a:t>: </a:t>
            </a:r>
            <a:r>
              <a:rPr lang="fr-CA" sz="1800" b="1" dirty="0">
                <a:solidFill>
                  <a:srgbClr val="FF0000"/>
                </a:solidFill>
                <a:latin typeface="+mj-lt"/>
              </a:rPr>
              <a:t>7x7x</a:t>
            </a:r>
            <a:r>
              <a:rPr lang="fr-CA" sz="1800" b="1" dirty="0">
                <a:solidFill>
                  <a:srgbClr val="FF0000"/>
                </a:solidFill>
              </a:rPr>
              <a:t>Nb_Canaux</a:t>
            </a:r>
            <a:endParaRPr lang="en-CA" sz="1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11x11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5x5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err="1"/>
              <a:t>AlexNet</a:t>
            </a:r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  <p:sp>
        <p:nvSpPr>
          <p:cNvPr id="75" name="TextBox 74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7911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161</a:t>
            </a:fld>
            <a:endParaRPr lang="fr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VGGNet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67200" y="1647360"/>
            <a:ext cx="4572000" cy="2585323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fr-CA" sz="1800" b="1" dirty="0">
                <a:solidFill>
                  <a:srgbClr val="FF0000"/>
                </a:solidFill>
                <a:latin typeface="+mj-lt"/>
              </a:rPr>
              <a:t>Pourquoi</a:t>
            </a:r>
            <a:r>
              <a:rPr lang="fr-CA" sz="1800" dirty="0">
                <a:latin typeface="+mj-lt"/>
              </a:rPr>
              <a:t> utiliser des filtres 3x3 au lieu de filtres 7x7 ?</a:t>
            </a:r>
          </a:p>
          <a:p>
            <a:endParaRPr lang="fr-CA" sz="1800">
              <a:latin typeface="+mj-lt"/>
            </a:endParaRPr>
          </a:p>
          <a:p>
            <a:endParaRPr lang="en-CA" sz="1800">
              <a:latin typeface="+mj-lt"/>
            </a:endParaRPr>
          </a:p>
          <a:p>
            <a:r>
              <a:rPr lang="fr-CA" sz="1800" dirty="0">
                <a:latin typeface="+mj-lt"/>
              </a:rPr>
              <a:t>Le champ récepteur de 3 filtres 3x3 est </a:t>
            </a:r>
            <a:r>
              <a:rPr lang="fr-CA" sz="1800" b="1" dirty="0">
                <a:solidFill>
                  <a:srgbClr val="FF0000"/>
                </a:solidFill>
                <a:latin typeface="+mj-lt"/>
              </a:rPr>
              <a:t>7x7</a:t>
            </a:r>
            <a:endParaRPr lang="en-CA" sz="1800"/>
          </a:p>
          <a:p>
            <a:endParaRPr lang="fr-CA" sz="1800">
              <a:latin typeface="+mj-lt"/>
            </a:endParaRPr>
          </a:p>
          <a:p>
            <a:r>
              <a:rPr lang="fr-CA" sz="1800" dirty="0" err="1">
                <a:latin typeface="+mj-lt"/>
              </a:rPr>
              <a:t>nb_params</a:t>
            </a:r>
            <a:r>
              <a:rPr lang="fr-CA" sz="1800" dirty="0">
                <a:latin typeface="+mj-lt"/>
              </a:rPr>
              <a:t> pour 3 couches </a:t>
            </a:r>
            <a:r>
              <a:rPr lang="fr-CA" sz="1800" b="1" dirty="0">
                <a:solidFill>
                  <a:srgbClr val="FF0000"/>
                </a:solidFill>
                <a:latin typeface="+mj-lt"/>
              </a:rPr>
              <a:t>27xNb_Canaux</a:t>
            </a:r>
          </a:p>
          <a:p>
            <a:r>
              <a:rPr lang="fr-CA" sz="1800" dirty="0">
                <a:latin typeface="+mj-lt"/>
              </a:rPr>
              <a:t>Vs</a:t>
            </a:r>
          </a:p>
          <a:p>
            <a:r>
              <a:rPr lang="fr-CA" sz="1800" dirty="0" err="1"/>
              <a:t>nb_params</a:t>
            </a:r>
            <a:r>
              <a:rPr lang="fr-CA" sz="1800" dirty="0"/>
              <a:t> pour 1 couche</a:t>
            </a:r>
            <a:r>
              <a:rPr lang="fr-CA" sz="1800" b="1" dirty="0">
                <a:solidFill>
                  <a:srgbClr val="FF0000"/>
                </a:solidFill>
              </a:rPr>
              <a:t>: </a:t>
            </a:r>
            <a:r>
              <a:rPr lang="fr-CA" sz="1800" b="1" dirty="0">
                <a:solidFill>
                  <a:srgbClr val="FF0000"/>
                </a:solidFill>
                <a:latin typeface="+mj-lt"/>
              </a:rPr>
              <a:t>49x</a:t>
            </a:r>
            <a:r>
              <a:rPr lang="fr-CA" sz="1800" b="1" dirty="0">
                <a:solidFill>
                  <a:srgbClr val="FF0000"/>
                </a:solidFill>
              </a:rPr>
              <a:t>Nb_Canaux</a:t>
            </a:r>
            <a:endParaRPr lang="en-CA" sz="1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11x11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5x5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err="1"/>
              <a:t>AlexNet</a:t>
            </a:r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  <p:sp>
        <p:nvSpPr>
          <p:cNvPr id="75" name="TextBox 74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33356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162</a:t>
            </a:fld>
            <a:endParaRPr lang="fr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VGGNet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67200" y="1647360"/>
            <a:ext cx="4781550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1800" b="1" dirty="0">
                <a:solidFill>
                  <a:srgbClr val="FF0000"/>
                </a:solidFill>
                <a:latin typeface="+mj-lt"/>
              </a:rPr>
              <a:t>Conclusion</a:t>
            </a:r>
            <a:r>
              <a:rPr lang="fr-CA" sz="1800" dirty="0">
                <a:latin typeface="+mj-lt"/>
              </a:rPr>
              <a:t> :</a:t>
            </a:r>
          </a:p>
          <a:p>
            <a:endParaRPr lang="fr-CA" sz="1800">
              <a:latin typeface="+mj-lt"/>
            </a:endParaRPr>
          </a:p>
          <a:p>
            <a:endParaRPr lang="en-CA" sz="1800">
              <a:latin typeface="+mj-lt"/>
            </a:endParaRPr>
          </a:p>
          <a:p>
            <a:r>
              <a:rPr lang="fr-CA" sz="1800" dirty="0">
                <a:latin typeface="+mj-lt"/>
              </a:rPr>
              <a:t>Plus de couches de plus petits filtres </a:t>
            </a:r>
          </a:p>
          <a:p>
            <a:r>
              <a:rPr lang="fr-CA" sz="1800" dirty="0">
                <a:latin typeface="+mj-lt"/>
              </a:rPr>
              <a:t>=</a:t>
            </a:r>
            <a:r>
              <a:rPr lang="en-CA" sz="1800" dirty="0">
                <a:latin typeface="+mj-lt"/>
              </a:rPr>
              <a:t>&gt;</a:t>
            </a:r>
          </a:p>
          <a:p>
            <a:r>
              <a:rPr lang="en-CA" sz="1800" b="1" dirty="0" err="1">
                <a:solidFill>
                  <a:srgbClr val="FF0000"/>
                </a:solidFill>
                <a:latin typeface="+mj-lt"/>
              </a:rPr>
              <a:t>Moins</a:t>
            </a:r>
            <a:r>
              <a:rPr lang="en-CA" sz="1800" b="1" dirty="0">
                <a:solidFill>
                  <a:srgbClr val="FF0000"/>
                </a:solidFill>
                <a:latin typeface="+mj-lt"/>
              </a:rPr>
              <a:t> de param</a:t>
            </a:r>
            <a:r>
              <a:rPr lang="fr-CA" sz="1800" b="1" dirty="0" err="1">
                <a:solidFill>
                  <a:srgbClr val="FF0000"/>
                </a:solidFill>
                <a:latin typeface="+mj-lt"/>
              </a:rPr>
              <a:t>ètres</a:t>
            </a:r>
            <a:r>
              <a:rPr lang="fr-CA" sz="1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fr-CA" sz="1800" dirty="0">
                <a:latin typeface="+mj-lt"/>
              </a:rPr>
              <a:t>et</a:t>
            </a:r>
            <a:r>
              <a:rPr lang="fr-CA" sz="1800" b="1" dirty="0">
                <a:solidFill>
                  <a:srgbClr val="FF0000"/>
                </a:solidFill>
                <a:latin typeface="+mj-lt"/>
              </a:rPr>
              <a:t> plus de non-linéarités</a:t>
            </a:r>
          </a:p>
          <a:p>
            <a:r>
              <a:rPr lang="fr-CA" sz="1800" dirty="0">
                <a:latin typeface="+mj-lt"/>
                <a:cs typeface="Times New Roman"/>
              </a:rPr>
              <a:t>pour le même "</a:t>
            </a:r>
            <a:r>
              <a:rPr lang="fr-CA" sz="1800" dirty="0" err="1">
                <a:latin typeface="+mj-lt"/>
                <a:cs typeface="Times New Roman"/>
              </a:rPr>
              <a:t>receptive</a:t>
            </a:r>
            <a:r>
              <a:rPr lang="fr-CA" sz="1800" dirty="0">
                <a:latin typeface="+mj-lt"/>
                <a:cs typeface="Times New Roman"/>
              </a:rPr>
              <a:t> </a:t>
            </a:r>
            <a:r>
              <a:rPr lang="fr-CA" sz="1800" dirty="0" err="1">
                <a:latin typeface="+mj-lt"/>
                <a:cs typeface="Times New Roman"/>
              </a:rPr>
              <a:t>field</a:t>
            </a:r>
            <a:r>
              <a:rPr lang="fr-CA" sz="1800" dirty="0">
                <a:latin typeface="+mj-lt"/>
                <a:cs typeface="Times New Roman"/>
              </a:rPr>
              <a:t>"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255" y="748072"/>
            <a:ext cx="1034624" cy="1519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255" y="97411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11x11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255" y="120016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5x5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255" y="142620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255" y="165225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255" y="1878297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85" y="2104342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384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85" y="2330387"/>
            <a:ext cx="1034624" cy="151907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385" y="2556432"/>
            <a:ext cx="1034624" cy="151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85" y="278247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385" y="3008522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385" y="3234567"/>
            <a:ext cx="1034624" cy="15190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385" y="3460612"/>
            <a:ext cx="1034624" cy="151907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985" y="372577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err="1"/>
              <a:t>AlexNet</a:t>
            </a:r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1571382" y="7563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71382" y="9795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71382" y="12027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71382" y="14259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1382" y="16491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1382" y="20955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71382" y="23187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1382" y="25418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71382" y="29882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71382" y="4996973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1382" y="5220162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71382" y="544335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71382" y="5666549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382" y="18723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1382" y="27650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1382" y="321146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1382" y="343465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71382" y="477378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71382" y="365783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1382" y="3881028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71382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71382" y="432740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1382" y="455059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74491" y="762882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74491" y="9860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74491" y="1209260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74491" y="1432449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74491" y="16556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74491" y="21020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74491" y="23252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74491" y="25483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4491" y="3208955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74491" y="566654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74491" y="588972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74491" y="6112918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4491" y="6336116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74491" y="18788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774491" y="27715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74491" y="343214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74491" y="365533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74491" y="5443351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74491" y="387852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74491" y="433680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74491" y="455998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74491" y="478317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74491" y="500636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74491" y="299766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4491" y="410421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774491" y="523206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71382" y="585160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  <p:sp>
        <p:nvSpPr>
          <p:cNvPr id="75" name="TextBox 74"/>
          <p:cNvSpPr txBox="1"/>
          <p:nvPr/>
        </p:nvSpPr>
        <p:spPr>
          <a:xfrm>
            <a:off x="2774491" y="642599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80764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163</a:t>
            </a:fld>
            <a:endParaRPr lang="fr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70" y="1159353"/>
            <a:ext cx="16383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ENTRÉE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POOL-2x2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FC-4096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CA" sz="16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75" y="3886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VGG16</a:t>
            </a:r>
            <a:endParaRPr lang="en-CA" dirty="0"/>
          </a:p>
        </p:txBody>
      </p:sp>
      <p:sp>
        <p:nvSpPr>
          <p:cNvPr id="34" name="Rectangle 33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2509425" y="2418995"/>
            <a:ext cx="3495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</a:rPr>
              <a:t>Combien</a:t>
            </a:r>
            <a:r>
              <a:rPr lang="en-CA" b="1" dirty="0">
                <a:solidFill>
                  <a:srgbClr val="FF0000"/>
                </a:solidFill>
              </a:rPr>
              <a:t> de param</a:t>
            </a:r>
            <a:r>
              <a:rPr lang="fr-CA" b="1" dirty="0" err="1">
                <a:solidFill>
                  <a:srgbClr val="FF0000"/>
                </a:solidFill>
              </a:rPr>
              <a:t>ètres</a:t>
            </a:r>
            <a:r>
              <a:rPr lang="fr-CA" b="1" dirty="0">
                <a:solidFill>
                  <a:srgbClr val="FF0000"/>
                </a:solidFill>
              </a:rPr>
              <a:t>?</a:t>
            </a:r>
          </a:p>
          <a:p>
            <a:r>
              <a:rPr lang="fr-CA" b="1" dirty="0">
                <a:solidFill>
                  <a:srgbClr val="FF0000"/>
                </a:solidFill>
              </a:rPr>
              <a:t>Combien de neurones?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122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164</a:t>
            </a:fld>
            <a:endParaRPr lang="fr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70" y="1159353"/>
            <a:ext cx="16383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ENTRÉE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POOL-2x2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FC-4096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CA" sz="16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3695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[224x224x3]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[112x112x128]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[112x112x128]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[56x56x128]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[7x7x512] 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[1x1x4096]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[1x1x4096]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[1x1x1000]</a:t>
            </a:r>
            <a:endParaRPr lang="en-CA" sz="1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75" y="3886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VGG16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1924887" y="280751"/>
            <a:ext cx="1406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Cartes</a:t>
            </a:r>
          </a:p>
          <a:p>
            <a:pPr algn="ctr"/>
            <a:r>
              <a:rPr lang="fr-CA" sz="2000" dirty="0"/>
              <a:t>d’activation</a:t>
            </a:r>
            <a:endParaRPr lang="en-CA" sz="2000" dirty="0"/>
          </a:p>
        </p:txBody>
      </p:sp>
      <p:sp>
        <p:nvSpPr>
          <p:cNvPr id="13" name="Rectangle 12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86753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165</a:t>
            </a:fld>
            <a:endParaRPr lang="fr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70" y="1159353"/>
            <a:ext cx="16383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ENTRÉE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POOL-2x2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FC-4096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CA" sz="16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3695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[224x224x3]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[224x224x64]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[112x112x128]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[112x112x128]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[56x56x128]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[7x7x512] 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[1x1x4096]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[1x1x4096]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[1x1x1000]</a:t>
            </a:r>
            <a:endParaRPr lang="en-CA" sz="16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75813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150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3.2 </a:t>
            </a:r>
            <a:r>
              <a:rPr lang="en-CA" sz="1600" dirty="0">
                <a:solidFill>
                  <a:srgbClr val="000000"/>
                </a:solidFill>
                <a:latin typeface="+mj-lt"/>
              </a:rPr>
              <a:t>M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3.2 M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800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1.6 M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1.6 M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800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200 K</a:t>
            </a:r>
            <a:endParaRPr lang="en-US" sz="160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25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4094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4096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1000</a:t>
            </a:r>
            <a:endParaRPr lang="en-CA" sz="1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75" y="3886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VGG16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1924887" y="280751"/>
            <a:ext cx="1406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Cartes</a:t>
            </a:r>
          </a:p>
          <a:p>
            <a:pPr algn="ctr"/>
            <a:r>
              <a:rPr lang="fr-CA" sz="2000" dirty="0"/>
              <a:t>d’activation</a:t>
            </a:r>
            <a:endParaRPr lang="en-CA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6430" y="266088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Nb</a:t>
            </a:r>
          </a:p>
          <a:p>
            <a:pPr algn="ctr"/>
            <a:r>
              <a:rPr lang="fr-CA" sz="2000" dirty="0"/>
              <a:t>Neurones</a:t>
            </a:r>
            <a:endParaRPr lang="en-CA" sz="2000" dirty="0"/>
          </a:p>
        </p:txBody>
      </p:sp>
      <p:sp>
        <p:nvSpPr>
          <p:cNvPr id="15" name="Rectangle 14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543343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166</a:t>
            </a:fld>
            <a:endParaRPr lang="fr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70" y="1159353"/>
            <a:ext cx="16383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ENTRÉE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POOL-2x2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FC-4096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CA" sz="16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3695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[224x224x3]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[112x112x128]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[112x112x128]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[56x56x128]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[7x7x512] 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[1x1x4096]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[1x1x4096]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[1x1x1000]</a:t>
            </a:r>
            <a:endParaRPr lang="en-CA" sz="16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20208" y="1195119"/>
            <a:ext cx="283612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(3*3*3)*64 = 1,728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(3*3*64)*64 = 36,864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(3*3*64)*128 = 73,728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(3*3*128)*128 = 147,456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(3*3*128)*256 = 294,912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(3*3*256)*256 = 589,824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(3*3*256)*256 = 589,824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(3*3*256)*512 = 1,179,648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 7*7*512*4096 = 102,760,448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4096*4096 = 16,777,216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4096*1000 = 4,096,000</a:t>
            </a:r>
            <a:endParaRPr lang="en-CA" sz="16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75813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150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3.2 </a:t>
            </a:r>
            <a:r>
              <a:rPr lang="en-CA" sz="1600" dirty="0">
                <a:solidFill>
                  <a:srgbClr val="000000"/>
                </a:solidFill>
                <a:latin typeface="+mj-lt"/>
              </a:rPr>
              <a:t>M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3.2 M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800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1.6 M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1.6 M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800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200 K</a:t>
            </a:r>
            <a:endParaRPr lang="en-US" sz="160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25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4094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4096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1000</a:t>
            </a:r>
            <a:endParaRPr lang="en-CA" sz="1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75" y="3886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VGG16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1924887" y="280751"/>
            <a:ext cx="1406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Cartes</a:t>
            </a:r>
          </a:p>
          <a:p>
            <a:pPr algn="ctr"/>
            <a:r>
              <a:rPr lang="fr-CA" sz="2000" dirty="0"/>
              <a:t>d’activation</a:t>
            </a:r>
            <a:endParaRPr lang="en-CA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6430" y="266088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Nb</a:t>
            </a:r>
          </a:p>
          <a:p>
            <a:pPr algn="ctr"/>
            <a:r>
              <a:rPr lang="fr-CA" sz="2000" dirty="0"/>
              <a:t>Neurones</a:t>
            </a:r>
            <a:endParaRPr lang="en-CA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734707" y="265512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Nb</a:t>
            </a:r>
          </a:p>
          <a:p>
            <a:pPr algn="ctr"/>
            <a:r>
              <a:rPr lang="fr-CA" sz="2000" dirty="0"/>
              <a:t>Paramètres</a:t>
            </a:r>
            <a:endParaRPr lang="en-CA" sz="2000" dirty="0"/>
          </a:p>
        </p:txBody>
      </p:sp>
      <p:sp>
        <p:nvSpPr>
          <p:cNvPr id="18" name="Rectangle 17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8516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167</a:t>
            </a:fld>
            <a:endParaRPr lang="fr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70" y="1159353"/>
            <a:ext cx="16383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ENTRÉE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CONV-3x3-64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POOL-2x2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CONV-3x3-128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-128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-256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CONV-3x3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-512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</a:rPr>
              <a:t>POOL-2x2</a:t>
            </a:r>
            <a:endParaRPr lang="en-US" sz="1600" b="1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FC-4096 </a:t>
            </a: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  <a:p>
            <a:pPr algn="r"/>
            <a:r>
              <a:rPr lang="en-US" sz="1600" b="1" dirty="0">
                <a:solidFill>
                  <a:srgbClr val="000000"/>
                </a:solidFill>
                <a:latin typeface="+mj-lt"/>
              </a:rPr>
              <a:t>FC</a:t>
            </a:r>
            <a:r>
              <a:rPr lang="en-US" sz="1600" b="1" dirty="0">
                <a:solidFill>
                  <a:srgbClr val="000000"/>
                </a:solidFill>
              </a:rPr>
              <a:t>-4096</a:t>
            </a:r>
            <a:endParaRPr lang="en-CA" sz="16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3695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[224x224x3]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[224x224x64]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[112x112x64]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[112x112x128]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[112x112x128]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[56x56x128]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[56x56x256]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[28x28x256]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[28x28x512]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[14x14x512]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[7x7x512] 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[1x1x4096]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[1x1x4096]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[1x1x1000]</a:t>
            </a:r>
            <a:endParaRPr lang="en-CA" sz="16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20208" y="1195119"/>
            <a:ext cx="2836120" cy="55092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(3*3*3)*64 = 1,728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(3*3*64)*64 = 36,864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(3*3*64)*128 = 73,728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(3*3*128)*128 = 147,456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(3*3*128)*256 = 294,912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(3*3*256)*256 = 589,824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(3*3*256)*256 = 589,824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(3*3*256)*512 = 1,179,648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(3*3*512)*512 = 2,359,296</a:t>
            </a:r>
          </a:p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0</a:t>
            </a:r>
          </a:p>
          <a:p>
            <a:r>
              <a:rPr lang="en-US" sz="1600" b="1" dirty="0">
                <a:solidFill>
                  <a:srgbClr val="FF0000"/>
                </a:solidFill>
                <a:latin typeface="+mj-lt"/>
              </a:rPr>
              <a:t> 7*7*512*4096 = 102,760,448</a:t>
            </a:r>
            <a:endParaRPr lang="en-US" sz="1600" b="1" dirty="0">
              <a:solidFill>
                <a:srgbClr val="FF0000"/>
              </a:solidFill>
              <a:latin typeface="+mj-lt"/>
              <a:cs typeface="Times New Roman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+mj-lt"/>
              </a:rPr>
              <a:t>4096*4096 = 16,777,216</a:t>
            </a:r>
            <a:endParaRPr lang="en-US" sz="1600" b="1">
              <a:solidFill>
                <a:srgbClr val="FF0000"/>
              </a:solidFill>
              <a:latin typeface="+mj-lt"/>
              <a:cs typeface="Times New Roman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+mj-lt"/>
              </a:rPr>
              <a:t>4096*1000 = 4,096,000</a:t>
            </a:r>
            <a:endParaRPr lang="en-CA" sz="1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75813" y="1196400"/>
            <a:ext cx="14685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150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3.2 </a:t>
            </a:r>
            <a:r>
              <a:rPr lang="en-CA" sz="1600" dirty="0">
                <a:solidFill>
                  <a:srgbClr val="000000"/>
                </a:solidFill>
                <a:latin typeface="+mj-lt"/>
              </a:rPr>
              <a:t>M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3.2 M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800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1.6 M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1.6 M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800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800 K</a:t>
            </a:r>
            <a:endParaRPr lang="en-US" sz="160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200 K</a:t>
            </a:r>
            <a:endParaRPr lang="en-US" sz="160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400 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 K</a:t>
            </a:r>
            <a:endParaRPr lang="en-US" sz="160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25 K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4094</a:t>
            </a:r>
            <a:endParaRPr lang="en-US" sz="1600" dirty="0">
              <a:solidFill>
                <a:srgbClr val="0000FF"/>
              </a:solidFill>
              <a:latin typeface="+mj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4096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1000</a:t>
            </a:r>
            <a:endParaRPr lang="en-CA" sz="1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75" y="3886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VGG16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1924887" y="280751"/>
            <a:ext cx="1406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Cartes</a:t>
            </a:r>
          </a:p>
          <a:p>
            <a:pPr algn="ctr"/>
            <a:r>
              <a:rPr lang="fr-CA" sz="2000" dirty="0"/>
              <a:t>d’activation</a:t>
            </a:r>
            <a:endParaRPr lang="en-CA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6430" y="266088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Nb</a:t>
            </a:r>
          </a:p>
          <a:p>
            <a:pPr algn="ctr"/>
            <a:r>
              <a:rPr lang="fr-CA" sz="2000" dirty="0"/>
              <a:t>Neurones</a:t>
            </a:r>
            <a:endParaRPr lang="en-CA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734707" y="265512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Nb</a:t>
            </a:r>
          </a:p>
          <a:p>
            <a:pPr algn="ctr"/>
            <a:r>
              <a:rPr lang="fr-CA" sz="2000" dirty="0"/>
              <a:t>Paramètres</a:t>
            </a:r>
            <a:endParaRPr lang="en-CA" sz="2000" dirty="0"/>
          </a:p>
        </p:txBody>
      </p:sp>
      <p:sp>
        <p:nvSpPr>
          <p:cNvPr id="18" name="Rectangle 17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9462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168</a:t>
            </a:fld>
            <a:endParaRPr lang="fr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408" y="2450462"/>
            <a:ext cx="5625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A" sz="2000" dirty="0"/>
              <a:t>Nb neurones totaux :</a:t>
            </a:r>
            <a:endParaRPr lang="en-CA" sz="2000"/>
          </a:p>
          <a:p>
            <a:pPr algn="r"/>
            <a:r>
              <a:rPr lang="en-CA" sz="2000" dirty="0"/>
              <a:t>M</a:t>
            </a:r>
            <a:r>
              <a:rPr lang="fr-CA" sz="2000" dirty="0" err="1"/>
              <a:t>émoire</a:t>
            </a:r>
            <a:r>
              <a:rPr lang="fr-CA" sz="2000" dirty="0"/>
              <a:t> totale neurones (4 octets par neurones) :</a:t>
            </a:r>
            <a:endParaRPr lang="en-CA" sz="2000"/>
          </a:p>
          <a:p>
            <a:pPr algn="r"/>
            <a:r>
              <a:rPr lang="en-CA" sz="2000" dirty="0"/>
              <a:t>Nb param</a:t>
            </a:r>
            <a:r>
              <a:rPr lang="fr-CA" sz="2000" dirty="0" err="1"/>
              <a:t>ètres</a:t>
            </a:r>
            <a:r>
              <a:rPr lang="fr-CA" sz="2000" dirty="0"/>
              <a:t> totaux :</a:t>
            </a:r>
          </a:p>
          <a:p>
            <a:pPr algn="r"/>
            <a:r>
              <a:rPr lang="fr-CA" sz="2000" dirty="0"/>
              <a:t> Mémoire total paramètres (4 octets par paramètres) :</a:t>
            </a:r>
            <a:endParaRPr lang="en-CA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797237" y="2450462"/>
            <a:ext cx="11288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~15 M</a:t>
            </a:r>
          </a:p>
          <a:p>
            <a:r>
              <a:rPr lang="en-CA" sz="2000" dirty="0"/>
              <a:t>~60 Mo</a:t>
            </a:r>
          </a:p>
          <a:p>
            <a:r>
              <a:rPr lang="fr-CA" sz="2000" dirty="0"/>
              <a:t>~138 M</a:t>
            </a:r>
          </a:p>
          <a:p>
            <a:r>
              <a:rPr lang="fr-CA" sz="2000" dirty="0"/>
              <a:t>~552 Mo</a:t>
            </a:r>
            <a:endParaRPr lang="en-CA" sz="2000" dirty="0"/>
          </a:p>
        </p:txBody>
      </p:sp>
      <p:sp>
        <p:nvSpPr>
          <p:cNvPr id="5" name="Rectangle 4"/>
          <p:cNvSpPr/>
          <p:nvPr/>
        </p:nvSpPr>
        <p:spPr>
          <a:xfrm>
            <a:off x="696295" y="3948552"/>
            <a:ext cx="6474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~612 Mo pour la propagation avant d’une image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59881" y="4560358"/>
            <a:ext cx="5484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&gt;</a:t>
            </a:r>
            <a:r>
              <a:rPr lang="fr-CA" b="1" dirty="0">
                <a:solidFill>
                  <a:srgbClr val="FF0000"/>
                </a:solidFill>
              </a:rPr>
              <a:t>1.1 Go si on inclut la </a:t>
            </a:r>
            <a:r>
              <a:rPr lang="fr-CA" b="1" dirty="0" err="1">
                <a:solidFill>
                  <a:srgbClr val="FF0000"/>
                </a:solidFill>
              </a:rPr>
              <a:t>rétro-propagation</a:t>
            </a:r>
            <a:endParaRPr lang="en-CA" b="1" dirty="0" err="1">
              <a:solidFill>
                <a:srgbClr val="FF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4736805" cy="1143000"/>
          </a:xfrm>
        </p:spPr>
        <p:txBody>
          <a:bodyPr/>
          <a:lstStyle/>
          <a:p>
            <a:pPr algn="l"/>
            <a:r>
              <a:rPr lang="en-US" err="1"/>
              <a:t>VGGNet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73B764-8771-4B67-93CA-3C4A0CE35563}"/>
              </a:ext>
            </a:extLst>
          </p:cNvPr>
          <p:cNvSpPr/>
          <p:nvPr/>
        </p:nvSpPr>
        <p:spPr>
          <a:xfrm>
            <a:off x="388815" y="5246349"/>
            <a:ext cx="6821239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Initialement entraîné avec mini-batch de 256 images sur 4 NVIDIA Titan Black (6 Go de VRAM)   pendant 2-3 semaines</a:t>
            </a:r>
            <a:endParaRPr lang="fr-CA" dirty="0">
              <a:cs typeface="Times New Roman"/>
            </a:endParaRPr>
          </a:p>
          <a:p>
            <a:endParaRPr lang="fr-CA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72667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169</a:t>
            </a:fld>
            <a:endParaRPr lang="fr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6163949" y="6612036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07" y="1047896"/>
            <a:ext cx="591371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000" dirty="0">
                <a:latin typeface="Times New Roman"/>
                <a:cs typeface="Times New Roman"/>
              </a:rPr>
              <a:t>Infos additionnelles:</a:t>
            </a:r>
          </a:p>
          <a:p>
            <a:r>
              <a:rPr lang="fr-CA" sz="2000" dirty="0">
                <a:latin typeface="Times New Roman"/>
                <a:cs typeface="Times New Roman"/>
              </a:rPr>
              <a:t> - SGD + </a:t>
            </a:r>
            <a:r>
              <a:rPr lang="fr-CA" sz="2000" dirty="0" err="1">
                <a:latin typeface="Times New Roman"/>
                <a:cs typeface="Times New Roman"/>
              </a:rPr>
              <a:t>momentum</a:t>
            </a:r>
            <a:r>
              <a:rPr lang="fr-CA" sz="2000" dirty="0">
                <a:latin typeface="Times New Roman"/>
                <a:cs typeface="Times New Roman"/>
              </a:rPr>
              <a:t> (0.9)</a:t>
            </a:r>
          </a:p>
          <a:p>
            <a:r>
              <a:rPr lang="fr-CA" sz="2000" dirty="0">
                <a:latin typeface="Times New Roman"/>
                <a:cs typeface="Times New Roman"/>
              </a:rPr>
              <a:t>- </a:t>
            </a:r>
            <a:r>
              <a:rPr lang="fr-CA" sz="2000" dirty="0" err="1">
                <a:latin typeface="Times New Roman"/>
                <a:cs typeface="Times New Roman"/>
              </a:rPr>
              <a:t>lr</a:t>
            </a:r>
            <a:r>
              <a:rPr lang="fr-CA" sz="2000" dirty="0">
                <a:latin typeface="Times New Roman"/>
                <a:cs typeface="Times New Roman"/>
              </a:rPr>
              <a:t> = 10e-2 avec décroissance de 10 par "patience"</a:t>
            </a:r>
            <a:endParaRPr lang="fr-CA" sz="2000" dirty="0">
              <a:cs typeface="Times New Roman" pitchFamily="18" charset="0"/>
            </a:endParaRPr>
          </a:p>
          <a:p>
            <a:r>
              <a:rPr lang="fr-CA" sz="2000" dirty="0">
                <a:latin typeface="Times New Roman"/>
                <a:cs typeface="Times New Roman"/>
              </a:rPr>
              <a:t>- Entraîné pendant 74 </a:t>
            </a:r>
            <a:r>
              <a:rPr lang="fr-CA" sz="2000" dirty="0" err="1">
                <a:latin typeface="Times New Roman"/>
                <a:cs typeface="Times New Roman"/>
              </a:rPr>
              <a:t>epochs</a:t>
            </a:r>
            <a:endParaRPr lang="fr-CA" sz="2000">
              <a:latin typeface="Times New Roman"/>
              <a:cs typeface="Times New Roman"/>
            </a:endParaRPr>
          </a:p>
          <a:p>
            <a:r>
              <a:rPr lang="fr-CA" sz="2000" dirty="0">
                <a:latin typeface="Times New Roman"/>
                <a:cs typeface="Times New Roman"/>
              </a:rPr>
              <a:t>- "Pré-entraîné" avec A</a:t>
            </a:r>
            <a:endParaRPr lang="fr-CA" sz="2000" dirty="0">
              <a:cs typeface="Times New Roman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4736805" cy="1143000"/>
          </a:xfrm>
        </p:spPr>
        <p:txBody>
          <a:bodyPr/>
          <a:lstStyle/>
          <a:p>
            <a:pPr algn="l"/>
            <a:r>
              <a:rPr lang="en-US" err="1"/>
              <a:t>VGGNet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70164" y="753070"/>
            <a:ext cx="1034624" cy="1408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>
                <a:solidFill>
                  <a:schemeClr val="tx1"/>
                </a:solidFill>
              </a:rPr>
              <a:t>input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164" y="97625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0164" y="119944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64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0164" y="1422637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70164" y="1645826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70164" y="2092204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0164" y="231539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70164" y="2538582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70164" y="2984960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164" y="4993661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0164" y="5216850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4096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70164" y="5440039"/>
            <a:ext cx="1034624" cy="14088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FC 1000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0164" y="5663237"/>
            <a:ext cx="1034624" cy="140884"/>
          </a:xfrm>
          <a:prstGeom prst="rect">
            <a:avLst/>
          </a:prstGeom>
          <a:solidFill>
            <a:srgbClr val="FFC9C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err="1">
                <a:solidFill>
                  <a:schemeClr val="tx1"/>
                </a:solidFill>
              </a:rPr>
              <a:t>Softmax</a:t>
            </a:r>
            <a:endParaRPr lang="en-CA" sz="100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0164" y="186901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128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0164" y="2761771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256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0164" y="3208149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70164" y="3431338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70164" y="4770472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0164" y="3654527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0164" y="3877716"/>
            <a:ext cx="1034624" cy="140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Pool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70164" y="4100905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0164" y="4324094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0164" y="4547283"/>
            <a:ext cx="1034624" cy="140884"/>
          </a:xfrm>
          <a:prstGeom prst="rect">
            <a:avLst/>
          </a:prstGeom>
          <a:solidFill>
            <a:srgbClr val="FFDF79"/>
          </a:solidFill>
          <a:ln>
            <a:solidFill>
              <a:srgbClr val="F0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000" dirty="0">
                <a:solidFill>
                  <a:schemeClr val="tx1"/>
                </a:solidFill>
              </a:rPr>
              <a:t>3x3 </a:t>
            </a:r>
            <a:r>
              <a:rPr lang="fr-CA" sz="1000" dirty="0" err="1">
                <a:solidFill>
                  <a:schemeClr val="tx1"/>
                </a:solidFill>
              </a:rPr>
              <a:t>conv</a:t>
            </a:r>
            <a:r>
              <a:rPr lang="fr-CA" sz="1000" dirty="0">
                <a:solidFill>
                  <a:schemeClr val="tx1"/>
                </a:solidFill>
              </a:rPr>
              <a:t>, 512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0164" y="584829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VGG16</a:t>
            </a:r>
            <a:endParaRPr lang="en-CA" dirty="0"/>
          </a:p>
        </p:txBody>
      </p:sp>
      <p:pic>
        <p:nvPicPr>
          <p:cNvPr id="2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F684A42-5FD9-4361-A1FA-6CD45ABE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49" y="2730949"/>
            <a:ext cx="4227734" cy="37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5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F86F5D76-D302-40B0-B0D0-B1BFFA7AA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207336"/>
              </p:ext>
            </p:extLst>
          </p:nvPr>
        </p:nvGraphicFramePr>
        <p:xfrm>
          <a:off x="1466850" y="2505075"/>
          <a:ext cx="548128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37">
                  <a:extLst>
                    <a:ext uri="{9D8B030D-6E8A-4147-A177-3AD203B41FA5}">
                      <a16:colId xmlns:a16="http://schemas.microsoft.com/office/drawing/2014/main" val="61488450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665603350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1322285413"/>
                    </a:ext>
                  </a:extLst>
                </a:gridCol>
                <a:gridCol w="421637">
                  <a:extLst>
                    <a:ext uri="{9D8B030D-6E8A-4147-A177-3AD203B41FA5}">
                      <a16:colId xmlns:a16="http://schemas.microsoft.com/office/drawing/2014/main" val="371880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60D822-C9F8-4551-8CE3-AB5AFF2BF1ED}"/>
              </a:ext>
            </a:extLst>
          </p:cNvPr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80794371-4CE0-4675-A00E-84B31FB28866}"/>
              </a:ext>
            </a:extLst>
          </p:cNvPr>
          <p:cNvSpPr txBox="1"/>
          <p:nvPr/>
        </p:nvSpPr>
        <p:spPr>
          <a:xfrm>
            <a:off x="3991642" y="1215306"/>
            <a:ext cx="73449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D=9</a:t>
            </a:r>
            <a:br>
              <a:rPr lang="fr-CA">
                <a:latin typeface="Times New Roman"/>
                <a:cs typeface="Times New Roman"/>
              </a:rPr>
            </a:br>
            <a:r>
              <a:rPr lang="fr-CA">
                <a:latin typeface="Times New Roman"/>
                <a:cs typeface="Times New Roman"/>
              </a:rPr>
              <a:t>P=2</a:t>
            </a:r>
            <a:endParaRPr lang="en-CA"/>
          </a:p>
        </p:txBody>
      </p:sp>
      <p:graphicFrame>
        <p:nvGraphicFramePr>
          <p:cNvPr id="10" name="Table 144">
            <a:extLst>
              <a:ext uri="{FF2B5EF4-FFF2-40B4-BE49-F238E27FC236}">
                <a16:creationId xmlns:a16="http://schemas.microsoft.com/office/drawing/2014/main" id="{CF257ADA-D09D-4EDF-8726-72CCF0216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593975"/>
              </p:ext>
            </p:extLst>
          </p:nvPr>
        </p:nvGraphicFramePr>
        <p:xfrm>
          <a:off x="4025254" y="3315319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6" name="Table 147">
            <a:extLst>
              <a:ext uri="{FF2B5EF4-FFF2-40B4-BE49-F238E27FC236}">
                <a16:creationId xmlns:a16="http://schemas.microsoft.com/office/drawing/2014/main" id="{ABFC0533-8AA3-4DF7-85FC-41377105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81901"/>
              </p:ext>
            </p:extLst>
          </p:nvPr>
        </p:nvGraphicFramePr>
        <p:xfrm>
          <a:off x="2394922" y="4318116"/>
          <a:ext cx="34495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92795">
                  <a:extLst>
                    <a:ext uri="{9D8B030D-6E8A-4147-A177-3AD203B41FA5}">
                      <a16:colId xmlns:a16="http://schemas.microsoft.com/office/drawing/2014/main" val="120791718"/>
                    </a:ext>
                  </a:extLst>
                </a:gridCol>
                <a:gridCol w="492795">
                  <a:extLst>
                    <a:ext uri="{9D8B030D-6E8A-4147-A177-3AD203B41FA5}">
                      <a16:colId xmlns:a16="http://schemas.microsoft.com/office/drawing/2014/main" val="1522910034"/>
                    </a:ext>
                  </a:extLst>
                </a:gridCol>
                <a:gridCol w="492795">
                  <a:extLst>
                    <a:ext uri="{9D8B030D-6E8A-4147-A177-3AD203B41FA5}">
                      <a16:colId xmlns:a16="http://schemas.microsoft.com/office/drawing/2014/main" val="3860609740"/>
                    </a:ext>
                  </a:extLst>
                </a:gridCol>
                <a:gridCol w="492795">
                  <a:extLst>
                    <a:ext uri="{9D8B030D-6E8A-4147-A177-3AD203B41FA5}">
                      <a16:colId xmlns:a16="http://schemas.microsoft.com/office/drawing/2014/main" val="1758917500"/>
                    </a:ext>
                  </a:extLst>
                </a:gridCol>
                <a:gridCol w="492795">
                  <a:extLst>
                    <a:ext uri="{9D8B030D-6E8A-4147-A177-3AD203B41FA5}">
                      <a16:colId xmlns:a16="http://schemas.microsoft.com/office/drawing/2014/main" val="208977678"/>
                    </a:ext>
                  </a:extLst>
                </a:gridCol>
                <a:gridCol w="492795">
                  <a:extLst>
                    <a:ext uri="{9D8B030D-6E8A-4147-A177-3AD203B41FA5}">
                      <a16:colId xmlns:a16="http://schemas.microsoft.com/office/drawing/2014/main" val="3632503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-18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15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170</a:t>
            </a:fld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C3961-1C40-3341-8B63-E7483F8C35BC}"/>
              </a:ext>
            </a:extLst>
          </p:cNvPr>
          <p:cNvSpPr txBox="1"/>
          <p:nvPr/>
        </p:nvSpPr>
        <p:spPr>
          <a:xfrm>
            <a:off x="3966223" y="2610316"/>
            <a:ext cx="4868859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Simpler structure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only 3x3 convolutions, </a:t>
            </a:r>
            <a:r>
              <a:rPr lang="en-CA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ReLU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2x2 max pooling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Deeper network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16 and 19 layers (compared to 8 for </a:t>
            </a:r>
            <a:r>
              <a:rPr lang="en-CA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AlexNet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 idea</a:t>
            </a:r>
            <a:r>
              <a:rPr lang="en-CA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cascading two 3x3 convolutions gives the same receptive field as a 5x5 convolution, with much less parameters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8ED12-0929-2840-ACA3-1F609F3B35FD}"/>
              </a:ext>
            </a:extLst>
          </p:cNvPr>
          <p:cNvSpPr/>
          <p:nvPr/>
        </p:nvSpPr>
        <p:spPr>
          <a:xfrm>
            <a:off x="2751332" y="4188138"/>
            <a:ext cx="1041896" cy="3667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8C541-CD6D-614B-B7F7-1659CE9C1D64}"/>
              </a:ext>
            </a:extLst>
          </p:cNvPr>
          <p:cNvSpPr txBox="1"/>
          <p:nvPr/>
        </p:nvSpPr>
        <p:spPr>
          <a:xfrm>
            <a:off x="270694" y="6338500"/>
            <a:ext cx="336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C2C736-FE5A-0E42-AB9F-E546AEF998D5}"/>
              </a:ext>
            </a:extLst>
          </p:cNvPr>
          <p:cNvCxnSpPr>
            <a:stCxn id="12" idx="3"/>
          </p:cNvCxnSpPr>
          <p:nvPr/>
        </p:nvCxnSpPr>
        <p:spPr>
          <a:xfrm flipV="1">
            <a:off x="3793228" y="3966519"/>
            <a:ext cx="506923" cy="40500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4748286" y="3314699"/>
            <a:ext cx="874938" cy="22739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63265" y="847398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dirty="0">
                <a:latin typeface="+mj-lt"/>
              </a:rPr>
              <a:t>[Szegedy et al., 2014]</a:t>
            </a:r>
          </a:p>
        </p:txBody>
      </p:sp>
      <p:sp>
        <p:nvSpPr>
          <p:cNvPr id="5" name="Rectangle 4"/>
          <p:cNvSpPr/>
          <p:nvPr/>
        </p:nvSpPr>
        <p:spPr>
          <a:xfrm>
            <a:off x="112786" y="5786735"/>
            <a:ext cx="87950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Christian </a:t>
            </a:r>
            <a:r>
              <a:rPr lang="en-CA" sz="1100" dirty="0" err="1"/>
              <a:t>Szegedy,Wei</a:t>
            </a:r>
            <a:r>
              <a:rPr lang="en-CA" sz="1100" dirty="0"/>
              <a:t> Liu, </a:t>
            </a:r>
            <a:r>
              <a:rPr lang="en-CA" sz="1100" dirty="0" err="1"/>
              <a:t>Yangqing</a:t>
            </a:r>
            <a:r>
              <a:rPr lang="en-CA" sz="1100" dirty="0"/>
              <a:t> Jia, Pierre </a:t>
            </a:r>
            <a:r>
              <a:rPr lang="en-CA" sz="1100" dirty="0" err="1"/>
              <a:t>Sermanet</a:t>
            </a:r>
            <a:r>
              <a:rPr lang="en-CA" sz="1100" dirty="0"/>
              <a:t>, Scott Reed, Dragomir Anguelov, Dumitru Erhan, Vincent </a:t>
            </a:r>
            <a:r>
              <a:rPr lang="en-CA" sz="1100" dirty="0" err="1"/>
              <a:t>Vanhoucke</a:t>
            </a:r>
            <a:r>
              <a:rPr lang="en-CA" sz="1100" dirty="0"/>
              <a:t>, Andrew </a:t>
            </a:r>
            <a:r>
              <a:rPr lang="en-CA" sz="1100" dirty="0" err="1"/>
              <a:t>Rabinovi</a:t>
            </a:r>
            <a:r>
              <a:rPr lang="en-CA" sz="1100" dirty="0"/>
              <a:t>, </a:t>
            </a:r>
          </a:p>
          <a:p>
            <a:r>
              <a:rPr lang="en-CA" sz="1100" dirty="0"/>
              <a:t>Going Deeper with Convolutions, CVPR 2015</a:t>
            </a:r>
          </a:p>
        </p:txBody>
      </p:sp>
    </p:spTree>
    <p:extLst>
      <p:ext uri="{BB962C8B-B14F-4D97-AF65-F5344CB8AC3E}">
        <p14:creationId xmlns:p14="http://schemas.microsoft.com/office/powerpoint/2010/main" val="36958447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403455" y="1218728"/>
            <a:ext cx="201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CNN “Classique”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9" name="Rectangle 28"/>
          <p:cNvSpPr/>
          <p:nvPr/>
        </p:nvSpPr>
        <p:spPr>
          <a:xfrm rot="5400000">
            <a:off x="639988" y="2425863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Conv-ReLu</a:t>
            </a:r>
            <a:endParaRPr lang="en-CA" sz="1800"/>
          </a:p>
        </p:txBody>
      </p:sp>
      <p:sp>
        <p:nvSpPr>
          <p:cNvPr id="30" name="Rectangle 29"/>
          <p:cNvSpPr/>
          <p:nvPr/>
        </p:nvSpPr>
        <p:spPr>
          <a:xfrm rot="5400000">
            <a:off x="1816981" y="2425861"/>
            <a:ext cx="1468543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POOL</a:t>
            </a:r>
          </a:p>
        </p:txBody>
      </p:sp>
      <p:sp>
        <p:nvSpPr>
          <p:cNvPr id="31" name="Rectangle 30"/>
          <p:cNvSpPr/>
          <p:nvPr/>
        </p:nvSpPr>
        <p:spPr>
          <a:xfrm rot="5400000">
            <a:off x="1228485" y="2425863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Conv-ReLu</a:t>
            </a:r>
            <a:endParaRPr lang="en-CA" sz="1800"/>
          </a:p>
        </p:txBody>
      </p:sp>
      <p:sp>
        <p:nvSpPr>
          <p:cNvPr id="35" name="Rectangle 34"/>
          <p:cNvSpPr/>
          <p:nvPr/>
        </p:nvSpPr>
        <p:spPr>
          <a:xfrm rot="5400000">
            <a:off x="4170972" y="2425863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Conv-ReLu</a:t>
            </a:r>
            <a:endParaRPr lang="en-CA" sz="1800"/>
          </a:p>
        </p:txBody>
      </p:sp>
      <p:sp>
        <p:nvSpPr>
          <p:cNvPr id="37" name="Rectangle 36"/>
          <p:cNvSpPr/>
          <p:nvPr/>
        </p:nvSpPr>
        <p:spPr>
          <a:xfrm rot="5400000">
            <a:off x="6201751" y="2425861"/>
            <a:ext cx="1468543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POOL</a:t>
            </a:r>
          </a:p>
        </p:txBody>
      </p:sp>
      <p:sp>
        <p:nvSpPr>
          <p:cNvPr id="38" name="Rectangle 37"/>
          <p:cNvSpPr/>
          <p:nvPr/>
        </p:nvSpPr>
        <p:spPr>
          <a:xfrm rot="5400000">
            <a:off x="5613255" y="2425863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Conv-ReLu</a:t>
            </a:r>
            <a:endParaRPr lang="en-CA" sz="1800"/>
          </a:p>
        </p:txBody>
      </p:sp>
      <p:sp>
        <p:nvSpPr>
          <p:cNvPr id="6" name="TextBox 5"/>
          <p:cNvSpPr txBox="1"/>
          <p:nvPr/>
        </p:nvSpPr>
        <p:spPr>
          <a:xfrm>
            <a:off x="5277570" y="2411197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(…)</a:t>
            </a:r>
          </a:p>
        </p:txBody>
      </p:sp>
      <p:sp>
        <p:nvSpPr>
          <p:cNvPr id="39" name="Rectangle 38"/>
          <p:cNvSpPr/>
          <p:nvPr/>
        </p:nvSpPr>
        <p:spPr>
          <a:xfrm rot="5400000">
            <a:off x="6790250" y="2425860"/>
            <a:ext cx="1468539" cy="432338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FC</a:t>
            </a:r>
          </a:p>
        </p:txBody>
      </p:sp>
      <p:sp>
        <p:nvSpPr>
          <p:cNvPr id="41" name="Rectangle 40"/>
          <p:cNvSpPr/>
          <p:nvPr/>
        </p:nvSpPr>
        <p:spPr>
          <a:xfrm rot="5400000">
            <a:off x="7378745" y="2425861"/>
            <a:ext cx="1468539" cy="432338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Softmax</a:t>
            </a:r>
            <a:endParaRPr lang="en-CA" sz="1800"/>
          </a:p>
        </p:txBody>
      </p:sp>
      <p:sp>
        <p:nvSpPr>
          <p:cNvPr id="42" name="Rectangle 41"/>
          <p:cNvSpPr/>
          <p:nvPr/>
        </p:nvSpPr>
        <p:spPr>
          <a:xfrm rot="5400000">
            <a:off x="2405480" y="2425860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Conv-ReLu</a:t>
            </a:r>
            <a:endParaRPr lang="en-CA" sz="1800"/>
          </a:p>
        </p:txBody>
      </p:sp>
      <p:sp>
        <p:nvSpPr>
          <p:cNvPr id="43" name="Rectangle 42"/>
          <p:cNvSpPr/>
          <p:nvPr/>
        </p:nvSpPr>
        <p:spPr>
          <a:xfrm rot="5400000">
            <a:off x="3582473" y="2425858"/>
            <a:ext cx="1468543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POOL</a:t>
            </a:r>
          </a:p>
        </p:txBody>
      </p:sp>
      <p:sp>
        <p:nvSpPr>
          <p:cNvPr id="44" name="Rectangle 43"/>
          <p:cNvSpPr/>
          <p:nvPr/>
        </p:nvSpPr>
        <p:spPr>
          <a:xfrm rot="5400000">
            <a:off x="2993977" y="2425860"/>
            <a:ext cx="1468539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Conv-ReLu</a:t>
            </a:r>
            <a:endParaRPr lang="en-CA" sz="1800"/>
          </a:p>
        </p:txBody>
      </p:sp>
      <p:sp>
        <p:nvSpPr>
          <p:cNvPr id="8" name="Rectangle 7"/>
          <p:cNvSpPr/>
          <p:nvPr/>
        </p:nvSpPr>
        <p:spPr>
          <a:xfrm>
            <a:off x="77048" y="239974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800" dirty="0"/>
              <a:t>Entr</a:t>
            </a:r>
            <a:r>
              <a:rPr lang="fr-CA" sz="1800" dirty="0" err="1"/>
              <a:t>ée</a:t>
            </a:r>
            <a:endParaRPr lang="en-CA" sz="1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403454" y="3637874"/>
            <a:ext cx="379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GoogLeNet</a:t>
            </a:r>
            <a:r>
              <a:rPr lang="en-US" sz="16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– 21 couches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83388" y="4793650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48" name="Rectangle 47"/>
          <p:cNvSpPr/>
          <p:nvPr/>
        </p:nvSpPr>
        <p:spPr>
          <a:xfrm rot="5400000">
            <a:off x="739017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50" name="Rectangle 49"/>
          <p:cNvSpPr/>
          <p:nvPr/>
        </p:nvSpPr>
        <p:spPr>
          <a:xfrm rot="5400000">
            <a:off x="2872802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51" name="Rectangle 50"/>
          <p:cNvSpPr/>
          <p:nvPr/>
        </p:nvSpPr>
        <p:spPr>
          <a:xfrm rot="5400000">
            <a:off x="6784733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AveragePOOL</a:t>
            </a:r>
            <a:endParaRPr lang="en-CA" sz="1400"/>
          </a:p>
        </p:txBody>
      </p:sp>
      <p:sp>
        <p:nvSpPr>
          <p:cNvPr id="54" name="Rectangle 53"/>
          <p:cNvSpPr/>
          <p:nvPr/>
        </p:nvSpPr>
        <p:spPr>
          <a:xfrm rot="5400000">
            <a:off x="7140365" y="4793650"/>
            <a:ext cx="1468539" cy="24870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FC</a:t>
            </a:r>
          </a:p>
        </p:txBody>
      </p:sp>
      <p:sp>
        <p:nvSpPr>
          <p:cNvPr id="55" name="Rectangle 54"/>
          <p:cNvSpPr/>
          <p:nvPr/>
        </p:nvSpPr>
        <p:spPr>
          <a:xfrm rot="5400000">
            <a:off x="7495992" y="4793650"/>
            <a:ext cx="1468539" cy="24870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Softmax</a:t>
            </a:r>
            <a:endParaRPr lang="en-CA" sz="1400"/>
          </a:p>
        </p:txBody>
      </p:sp>
      <p:sp>
        <p:nvSpPr>
          <p:cNvPr id="56" name="Rectangle 55"/>
          <p:cNvSpPr/>
          <p:nvPr/>
        </p:nvSpPr>
        <p:spPr>
          <a:xfrm rot="5400000">
            <a:off x="1450280" y="4793650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57" name="Rectangle 56"/>
          <p:cNvSpPr/>
          <p:nvPr/>
        </p:nvSpPr>
        <p:spPr>
          <a:xfrm rot="5400000">
            <a:off x="2517170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58" name="Rectangle 57"/>
          <p:cNvSpPr/>
          <p:nvPr/>
        </p:nvSpPr>
        <p:spPr>
          <a:xfrm rot="5400000">
            <a:off x="1805910" y="4793650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59" name="Rectangle 58"/>
          <p:cNvSpPr/>
          <p:nvPr/>
        </p:nvSpPr>
        <p:spPr>
          <a:xfrm>
            <a:off x="12700" y="468716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800" dirty="0"/>
              <a:t>Entr</a:t>
            </a:r>
            <a:r>
              <a:rPr lang="fr-CA" sz="1800" dirty="0" err="1"/>
              <a:t>ée</a:t>
            </a:r>
            <a:endParaRPr lang="en-CA" sz="1800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1094648" y="4793650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LRN</a:t>
            </a:r>
          </a:p>
        </p:txBody>
      </p:sp>
      <p:sp>
        <p:nvSpPr>
          <p:cNvPr id="61" name="Rectangle 60"/>
          <p:cNvSpPr/>
          <p:nvPr/>
        </p:nvSpPr>
        <p:spPr>
          <a:xfrm rot="5400000">
            <a:off x="2161539" y="4793650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LRN</a:t>
            </a:r>
          </a:p>
        </p:txBody>
      </p:sp>
      <p:sp>
        <p:nvSpPr>
          <p:cNvPr id="62" name="Rectangle 61"/>
          <p:cNvSpPr/>
          <p:nvPr/>
        </p:nvSpPr>
        <p:spPr>
          <a:xfrm rot="5400000">
            <a:off x="3228432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4" name="Rectangle 63"/>
          <p:cNvSpPr/>
          <p:nvPr/>
        </p:nvSpPr>
        <p:spPr>
          <a:xfrm rot="5400000">
            <a:off x="3584061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65" name="Rectangle 64"/>
          <p:cNvSpPr/>
          <p:nvPr/>
        </p:nvSpPr>
        <p:spPr>
          <a:xfrm rot="5400000">
            <a:off x="393969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6" name="Rectangle 65"/>
          <p:cNvSpPr/>
          <p:nvPr/>
        </p:nvSpPr>
        <p:spPr>
          <a:xfrm rot="5400000">
            <a:off x="429532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7" name="Rectangle 66"/>
          <p:cNvSpPr/>
          <p:nvPr/>
        </p:nvSpPr>
        <p:spPr>
          <a:xfrm rot="5400000">
            <a:off x="465095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8" name="Rectangle 67"/>
          <p:cNvSpPr/>
          <p:nvPr/>
        </p:nvSpPr>
        <p:spPr>
          <a:xfrm rot="5400000">
            <a:off x="500658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3" name="Rectangle 72"/>
          <p:cNvSpPr/>
          <p:nvPr/>
        </p:nvSpPr>
        <p:spPr>
          <a:xfrm rot="5400000">
            <a:off x="5362213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4" name="Rectangle 73"/>
          <p:cNvSpPr/>
          <p:nvPr/>
        </p:nvSpPr>
        <p:spPr>
          <a:xfrm rot="5400000">
            <a:off x="5717842" y="4793650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75" name="Rectangle 74"/>
          <p:cNvSpPr/>
          <p:nvPr/>
        </p:nvSpPr>
        <p:spPr>
          <a:xfrm rot="5400000">
            <a:off x="6073474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6" name="Rectangle 75"/>
          <p:cNvSpPr/>
          <p:nvPr/>
        </p:nvSpPr>
        <p:spPr>
          <a:xfrm rot="5400000">
            <a:off x="6429104" y="4793650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323940" y="241215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/>
              <a:t>Sortie</a:t>
            </a:r>
            <a:endParaRPr lang="en-CA" sz="1800" dirty="0"/>
          </a:p>
        </p:txBody>
      </p:sp>
      <p:sp>
        <p:nvSpPr>
          <p:cNvPr id="78" name="Rectangle 77"/>
          <p:cNvSpPr/>
          <p:nvPr/>
        </p:nvSpPr>
        <p:spPr>
          <a:xfrm>
            <a:off x="8323940" y="4699571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/>
              <a:t>Sortie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21398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48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78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70688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48" name="Rectangle 47"/>
          <p:cNvSpPr/>
          <p:nvPr/>
        </p:nvSpPr>
        <p:spPr>
          <a:xfrm rot="5400000">
            <a:off x="726317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50" name="Rectangle 49"/>
          <p:cNvSpPr/>
          <p:nvPr/>
        </p:nvSpPr>
        <p:spPr>
          <a:xfrm rot="5400000">
            <a:off x="286010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51" name="Rectangle 50"/>
          <p:cNvSpPr/>
          <p:nvPr/>
        </p:nvSpPr>
        <p:spPr>
          <a:xfrm rot="5400000">
            <a:off x="6772033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AveragePOOL</a:t>
            </a:r>
            <a:endParaRPr lang="en-CA" sz="1400"/>
          </a:p>
        </p:txBody>
      </p:sp>
      <p:sp>
        <p:nvSpPr>
          <p:cNvPr id="54" name="Rectangle 53"/>
          <p:cNvSpPr/>
          <p:nvPr/>
        </p:nvSpPr>
        <p:spPr>
          <a:xfrm rot="5400000">
            <a:off x="7127665" y="1628632"/>
            <a:ext cx="1468539" cy="24870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FC</a:t>
            </a:r>
          </a:p>
        </p:txBody>
      </p:sp>
      <p:sp>
        <p:nvSpPr>
          <p:cNvPr id="55" name="Rectangle 54"/>
          <p:cNvSpPr/>
          <p:nvPr/>
        </p:nvSpPr>
        <p:spPr>
          <a:xfrm rot="5400000">
            <a:off x="7483292" y="1628632"/>
            <a:ext cx="1468539" cy="24870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Softmax</a:t>
            </a:r>
            <a:endParaRPr lang="en-CA" sz="1400"/>
          </a:p>
        </p:txBody>
      </p:sp>
      <p:sp>
        <p:nvSpPr>
          <p:cNvPr id="56" name="Rectangle 55"/>
          <p:cNvSpPr/>
          <p:nvPr/>
        </p:nvSpPr>
        <p:spPr>
          <a:xfrm rot="5400000">
            <a:off x="143758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57" name="Rectangle 56"/>
          <p:cNvSpPr/>
          <p:nvPr/>
        </p:nvSpPr>
        <p:spPr>
          <a:xfrm rot="5400000">
            <a:off x="2504470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58" name="Rectangle 57"/>
          <p:cNvSpPr/>
          <p:nvPr/>
        </p:nvSpPr>
        <p:spPr>
          <a:xfrm rot="5400000">
            <a:off x="179321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59" name="Rectangle 58"/>
          <p:cNvSpPr/>
          <p:nvPr/>
        </p:nvSpPr>
        <p:spPr>
          <a:xfrm>
            <a:off x="114995" y="153455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800" dirty="0"/>
              <a:t>Entr</a:t>
            </a:r>
            <a:r>
              <a:rPr lang="fr-CA" sz="1800" dirty="0" err="1"/>
              <a:t>ée</a:t>
            </a:r>
            <a:endParaRPr lang="en-CA" sz="1800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1081948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LRN</a:t>
            </a:r>
          </a:p>
        </p:txBody>
      </p:sp>
      <p:sp>
        <p:nvSpPr>
          <p:cNvPr id="61" name="Rectangle 60"/>
          <p:cNvSpPr/>
          <p:nvPr/>
        </p:nvSpPr>
        <p:spPr>
          <a:xfrm rot="5400000">
            <a:off x="2148839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LRN</a:t>
            </a:r>
          </a:p>
        </p:txBody>
      </p:sp>
      <p:sp>
        <p:nvSpPr>
          <p:cNvPr id="62" name="Rectangle 61"/>
          <p:cNvSpPr/>
          <p:nvPr/>
        </p:nvSpPr>
        <p:spPr>
          <a:xfrm rot="5400000">
            <a:off x="321573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4" name="Rectangle 63"/>
          <p:cNvSpPr/>
          <p:nvPr/>
        </p:nvSpPr>
        <p:spPr>
          <a:xfrm rot="5400000">
            <a:off x="3571361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65" name="Rectangle 64"/>
          <p:cNvSpPr/>
          <p:nvPr/>
        </p:nvSpPr>
        <p:spPr>
          <a:xfrm rot="5400000">
            <a:off x="392699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6" name="Rectangle 65"/>
          <p:cNvSpPr/>
          <p:nvPr/>
        </p:nvSpPr>
        <p:spPr>
          <a:xfrm rot="5400000">
            <a:off x="428262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7" name="Rectangle 66"/>
          <p:cNvSpPr/>
          <p:nvPr/>
        </p:nvSpPr>
        <p:spPr>
          <a:xfrm rot="5400000">
            <a:off x="463825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8" name="Rectangle 67"/>
          <p:cNvSpPr/>
          <p:nvPr/>
        </p:nvSpPr>
        <p:spPr>
          <a:xfrm rot="5400000">
            <a:off x="499388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3" name="Rectangle 72"/>
          <p:cNvSpPr/>
          <p:nvPr/>
        </p:nvSpPr>
        <p:spPr>
          <a:xfrm rot="5400000">
            <a:off x="534951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4" name="Rectangle 73"/>
          <p:cNvSpPr/>
          <p:nvPr/>
        </p:nvSpPr>
        <p:spPr>
          <a:xfrm rot="5400000">
            <a:off x="5705142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75" name="Rectangle 74"/>
          <p:cNvSpPr/>
          <p:nvPr/>
        </p:nvSpPr>
        <p:spPr>
          <a:xfrm rot="5400000">
            <a:off x="606077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6" name="Rectangle 75"/>
          <p:cNvSpPr/>
          <p:nvPr/>
        </p:nvSpPr>
        <p:spPr>
          <a:xfrm rot="5400000">
            <a:off x="641640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311240" y="153455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/>
              <a:t>Sortie</a:t>
            </a:r>
            <a:endParaRPr lang="en-CA" sz="1800" dirty="0"/>
          </a:p>
        </p:txBody>
      </p:sp>
      <p:sp>
        <p:nvSpPr>
          <p:cNvPr id="2" name="Rectangle 1"/>
          <p:cNvSpPr/>
          <p:nvPr/>
        </p:nvSpPr>
        <p:spPr>
          <a:xfrm>
            <a:off x="824944" y="3149677"/>
            <a:ext cx="76726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latin typeface="+mj-lt"/>
              </a:rPr>
              <a:t>Lorsqu’on design un CNN, il faut déterminer la taille des filtres à chaque couche.  1x1? 3x3? 5x5? 7x7?...</a:t>
            </a:r>
            <a:endParaRPr lang="en-CA" dirty="0"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11636" y="598781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cxnSp>
        <p:nvCxnSpPr>
          <p:cNvPr id="52" name="Straight Arrow Connector 51"/>
          <p:cNvCxnSpPr>
            <a:stCxn id="49" idx="0"/>
          </p:cNvCxnSpPr>
          <p:nvPr/>
        </p:nvCxnSpPr>
        <p:spPr>
          <a:xfrm flipH="1" flipV="1">
            <a:off x="1390046" y="528889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</p:cNvCxnSpPr>
          <p:nvPr/>
        </p:nvCxnSpPr>
        <p:spPr>
          <a:xfrm flipH="1" flipV="1">
            <a:off x="3364256" y="528889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0"/>
          </p:cNvCxnSpPr>
          <p:nvPr/>
        </p:nvCxnSpPr>
        <p:spPr>
          <a:xfrm flipV="1">
            <a:off x="4301587" y="528889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9" idx="0"/>
          </p:cNvCxnSpPr>
          <p:nvPr/>
        </p:nvCxnSpPr>
        <p:spPr>
          <a:xfrm flipV="1">
            <a:off x="4301587" y="530174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34693" y="4830834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71" name="Rectangle 70"/>
          <p:cNvSpPr/>
          <p:nvPr/>
        </p:nvSpPr>
        <p:spPr>
          <a:xfrm>
            <a:off x="6670693" y="4843692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08903" y="4830834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79" name="Rectangle 78"/>
          <p:cNvSpPr/>
          <p:nvPr/>
        </p:nvSpPr>
        <p:spPr>
          <a:xfrm>
            <a:off x="4589798" y="4830834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364406" y="43691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?</a:t>
            </a:r>
            <a:endParaRPr lang="en-CA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3339691" y="438202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?</a:t>
            </a:r>
            <a:endParaRPr lang="en-CA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5310174" y="438202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?</a:t>
            </a:r>
            <a:endParaRPr lang="en-CA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7505959" y="43691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?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252949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70688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48" name="Rectangle 47"/>
          <p:cNvSpPr/>
          <p:nvPr/>
        </p:nvSpPr>
        <p:spPr>
          <a:xfrm rot="5400000">
            <a:off x="726317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50" name="Rectangle 49"/>
          <p:cNvSpPr/>
          <p:nvPr/>
        </p:nvSpPr>
        <p:spPr>
          <a:xfrm rot="5400000">
            <a:off x="286010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51" name="Rectangle 50"/>
          <p:cNvSpPr/>
          <p:nvPr/>
        </p:nvSpPr>
        <p:spPr>
          <a:xfrm rot="5400000">
            <a:off x="6772033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AveragePOOL</a:t>
            </a:r>
            <a:endParaRPr lang="en-CA" sz="1400"/>
          </a:p>
        </p:txBody>
      </p:sp>
      <p:sp>
        <p:nvSpPr>
          <p:cNvPr id="54" name="Rectangle 53"/>
          <p:cNvSpPr/>
          <p:nvPr/>
        </p:nvSpPr>
        <p:spPr>
          <a:xfrm rot="5400000">
            <a:off x="7127665" y="1628632"/>
            <a:ext cx="1468539" cy="24870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FC</a:t>
            </a:r>
          </a:p>
        </p:txBody>
      </p:sp>
      <p:sp>
        <p:nvSpPr>
          <p:cNvPr id="55" name="Rectangle 54"/>
          <p:cNvSpPr/>
          <p:nvPr/>
        </p:nvSpPr>
        <p:spPr>
          <a:xfrm rot="5400000">
            <a:off x="7483292" y="1628632"/>
            <a:ext cx="1468539" cy="24870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Softmax</a:t>
            </a:r>
            <a:endParaRPr lang="en-CA" sz="1400"/>
          </a:p>
        </p:txBody>
      </p:sp>
      <p:sp>
        <p:nvSpPr>
          <p:cNvPr id="56" name="Rectangle 55"/>
          <p:cNvSpPr/>
          <p:nvPr/>
        </p:nvSpPr>
        <p:spPr>
          <a:xfrm rot="5400000">
            <a:off x="143758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57" name="Rectangle 56"/>
          <p:cNvSpPr/>
          <p:nvPr/>
        </p:nvSpPr>
        <p:spPr>
          <a:xfrm rot="5400000">
            <a:off x="2504470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58" name="Rectangle 57"/>
          <p:cNvSpPr/>
          <p:nvPr/>
        </p:nvSpPr>
        <p:spPr>
          <a:xfrm rot="5400000">
            <a:off x="179321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59" name="Rectangle 58"/>
          <p:cNvSpPr/>
          <p:nvPr/>
        </p:nvSpPr>
        <p:spPr>
          <a:xfrm>
            <a:off x="114995" y="153455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800" dirty="0"/>
              <a:t>Entr</a:t>
            </a:r>
            <a:r>
              <a:rPr lang="fr-CA" sz="1800" dirty="0" err="1"/>
              <a:t>ée</a:t>
            </a:r>
            <a:endParaRPr lang="en-CA" sz="1800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1081948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LRN</a:t>
            </a:r>
          </a:p>
        </p:txBody>
      </p:sp>
      <p:sp>
        <p:nvSpPr>
          <p:cNvPr id="61" name="Rectangle 60"/>
          <p:cNvSpPr/>
          <p:nvPr/>
        </p:nvSpPr>
        <p:spPr>
          <a:xfrm rot="5400000">
            <a:off x="2148839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LRN</a:t>
            </a:r>
          </a:p>
        </p:txBody>
      </p:sp>
      <p:sp>
        <p:nvSpPr>
          <p:cNvPr id="62" name="Rectangle 61"/>
          <p:cNvSpPr/>
          <p:nvPr/>
        </p:nvSpPr>
        <p:spPr>
          <a:xfrm rot="5400000">
            <a:off x="321573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4" name="Rectangle 63"/>
          <p:cNvSpPr/>
          <p:nvPr/>
        </p:nvSpPr>
        <p:spPr>
          <a:xfrm rot="5400000">
            <a:off x="3571361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65" name="Rectangle 64"/>
          <p:cNvSpPr/>
          <p:nvPr/>
        </p:nvSpPr>
        <p:spPr>
          <a:xfrm rot="5400000">
            <a:off x="392699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6" name="Rectangle 65"/>
          <p:cNvSpPr/>
          <p:nvPr/>
        </p:nvSpPr>
        <p:spPr>
          <a:xfrm rot="5400000">
            <a:off x="428262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7" name="Rectangle 66"/>
          <p:cNvSpPr/>
          <p:nvPr/>
        </p:nvSpPr>
        <p:spPr>
          <a:xfrm rot="5400000">
            <a:off x="463825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8" name="Rectangle 67"/>
          <p:cNvSpPr/>
          <p:nvPr/>
        </p:nvSpPr>
        <p:spPr>
          <a:xfrm rot="5400000">
            <a:off x="499388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3" name="Rectangle 72"/>
          <p:cNvSpPr/>
          <p:nvPr/>
        </p:nvSpPr>
        <p:spPr>
          <a:xfrm rot="5400000">
            <a:off x="534951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4" name="Rectangle 73"/>
          <p:cNvSpPr/>
          <p:nvPr/>
        </p:nvSpPr>
        <p:spPr>
          <a:xfrm rot="5400000">
            <a:off x="5705142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75" name="Rectangle 74"/>
          <p:cNvSpPr/>
          <p:nvPr/>
        </p:nvSpPr>
        <p:spPr>
          <a:xfrm rot="5400000">
            <a:off x="606077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6" name="Rectangle 75"/>
          <p:cNvSpPr/>
          <p:nvPr/>
        </p:nvSpPr>
        <p:spPr>
          <a:xfrm rot="5400000">
            <a:off x="641640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311240" y="153455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/>
              <a:t>Sortie</a:t>
            </a:r>
            <a:endParaRPr lang="en-CA" sz="1800" dirty="0"/>
          </a:p>
        </p:txBody>
      </p:sp>
      <p:sp>
        <p:nvSpPr>
          <p:cNvPr id="2" name="Rectangle 1"/>
          <p:cNvSpPr/>
          <p:nvPr/>
        </p:nvSpPr>
        <p:spPr>
          <a:xfrm>
            <a:off x="843159" y="2657868"/>
            <a:ext cx="76726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latin typeface="+mj-lt"/>
              </a:rPr>
              <a:t>Lorsqu’on design un CNN, il faut déterminer la taille des filtres à chaque couche.  1x1? 3x3? 5x5? 7x7?...</a:t>
            </a:r>
            <a:endParaRPr lang="en-CA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1939" y="3566680"/>
            <a:ext cx="7876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“</a:t>
            </a:r>
            <a:r>
              <a:rPr lang="en-CA" b="1" dirty="0">
                <a:solidFill>
                  <a:srgbClr val="FF0000"/>
                </a:solidFill>
                <a:latin typeface="+mj-lt"/>
              </a:rPr>
              <a:t>Inception module</a:t>
            </a:r>
            <a:r>
              <a:rPr lang="en-CA" dirty="0">
                <a:latin typeface="+mj-lt"/>
              </a:rPr>
              <a:t>”: </a:t>
            </a:r>
            <a:r>
              <a:rPr lang="fr-CA" dirty="0">
                <a:latin typeface="+mj-lt"/>
              </a:rPr>
              <a:t>combine le résultat de plusieurs filtres.</a:t>
            </a:r>
            <a:endParaRPr lang="en-CA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8BF4CA-EBCA-4849-9488-D60760A096C0}"/>
              </a:ext>
            </a:extLst>
          </p:cNvPr>
          <p:cNvSpPr/>
          <p:nvPr/>
        </p:nvSpPr>
        <p:spPr>
          <a:xfrm>
            <a:off x="3511636" y="598781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cxnSp>
        <p:nvCxnSpPr>
          <p:cNvPr id="4" name="Straight Arrow Connector 51">
            <a:extLst>
              <a:ext uri="{FF2B5EF4-FFF2-40B4-BE49-F238E27FC236}">
                <a16:creationId xmlns:a16="http://schemas.microsoft.com/office/drawing/2014/main" id="{C54B5BEA-3FDA-4A76-88EA-98A0FD6BFA44}"/>
              </a:ext>
            </a:extLst>
          </p:cNvPr>
          <p:cNvCxnSpPr/>
          <p:nvPr/>
        </p:nvCxnSpPr>
        <p:spPr>
          <a:xfrm flipH="1" flipV="1">
            <a:off x="1390046" y="528889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52">
            <a:extLst>
              <a:ext uri="{FF2B5EF4-FFF2-40B4-BE49-F238E27FC236}">
                <a16:creationId xmlns:a16="http://schemas.microsoft.com/office/drawing/2014/main" id="{9E229A7E-3DF5-49E3-96C1-2205439AD92C}"/>
              </a:ext>
            </a:extLst>
          </p:cNvPr>
          <p:cNvCxnSpPr/>
          <p:nvPr/>
        </p:nvCxnSpPr>
        <p:spPr>
          <a:xfrm flipH="1" flipV="1">
            <a:off x="3364256" y="528889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62">
            <a:extLst>
              <a:ext uri="{FF2B5EF4-FFF2-40B4-BE49-F238E27FC236}">
                <a16:creationId xmlns:a16="http://schemas.microsoft.com/office/drawing/2014/main" id="{9DFF2006-4DE4-4A18-8134-CE7D064F394A}"/>
              </a:ext>
            </a:extLst>
          </p:cNvPr>
          <p:cNvCxnSpPr/>
          <p:nvPr/>
        </p:nvCxnSpPr>
        <p:spPr>
          <a:xfrm flipV="1">
            <a:off x="4301587" y="528889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8">
            <a:extLst>
              <a:ext uri="{FF2B5EF4-FFF2-40B4-BE49-F238E27FC236}">
                <a16:creationId xmlns:a16="http://schemas.microsoft.com/office/drawing/2014/main" id="{8E9CB711-BA45-4647-A804-73CDBFFA21A8}"/>
              </a:ext>
            </a:extLst>
          </p:cNvPr>
          <p:cNvCxnSpPr/>
          <p:nvPr/>
        </p:nvCxnSpPr>
        <p:spPr>
          <a:xfrm flipV="1">
            <a:off x="4301587" y="530174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33B8A67-709B-4213-A0A8-B0861041A041}"/>
              </a:ext>
            </a:extLst>
          </p:cNvPr>
          <p:cNvSpPr/>
          <p:nvPr/>
        </p:nvSpPr>
        <p:spPr>
          <a:xfrm>
            <a:off x="534693" y="4830834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268628-B4FB-4D7B-B99D-800154975FF3}"/>
              </a:ext>
            </a:extLst>
          </p:cNvPr>
          <p:cNvSpPr/>
          <p:nvPr/>
        </p:nvSpPr>
        <p:spPr>
          <a:xfrm>
            <a:off x="6670693" y="4843692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B7717-54FB-4570-946B-C88C8422DD34}"/>
              </a:ext>
            </a:extLst>
          </p:cNvPr>
          <p:cNvSpPr/>
          <p:nvPr/>
        </p:nvSpPr>
        <p:spPr>
          <a:xfrm>
            <a:off x="2508903" y="4830834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83E991-427A-48DE-8C19-ACEB22DEEA18}"/>
              </a:ext>
            </a:extLst>
          </p:cNvPr>
          <p:cNvSpPr/>
          <p:nvPr/>
        </p:nvSpPr>
        <p:spPr>
          <a:xfrm>
            <a:off x="4589798" y="4830834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4A5E7B-28E3-4C1B-824E-6CE8884D6F0D}"/>
              </a:ext>
            </a:extLst>
          </p:cNvPr>
          <p:cNvSpPr/>
          <p:nvPr/>
        </p:nvSpPr>
        <p:spPr>
          <a:xfrm>
            <a:off x="3232762" y="4019465"/>
            <a:ext cx="2135461" cy="592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>
                <a:solidFill>
                  <a:schemeClr val="tx1"/>
                </a:solidFill>
              </a:rPr>
              <a:t>Concatenation</a:t>
            </a:r>
          </a:p>
        </p:txBody>
      </p:sp>
      <p:cxnSp>
        <p:nvCxnSpPr>
          <p:cNvPr id="17" name="Straight Arrow Connector 48">
            <a:extLst>
              <a:ext uri="{FF2B5EF4-FFF2-40B4-BE49-F238E27FC236}">
                <a16:creationId xmlns:a16="http://schemas.microsoft.com/office/drawing/2014/main" id="{33D0EC5A-338A-4CB6-A2D2-8A0019F1E6FD}"/>
              </a:ext>
            </a:extLst>
          </p:cNvPr>
          <p:cNvCxnSpPr/>
          <p:nvPr/>
        </p:nvCxnSpPr>
        <p:spPr>
          <a:xfrm flipH="1" flipV="1">
            <a:off x="4332369" y="4620754"/>
            <a:ext cx="3516057" cy="187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51">
            <a:extLst>
              <a:ext uri="{FF2B5EF4-FFF2-40B4-BE49-F238E27FC236}">
                <a16:creationId xmlns:a16="http://schemas.microsoft.com/office/drawing/2014/main" id="{05E75D6D-7FB0-4ACA-9813-0BA7FA852835}"/>
              </a:ext>
            </a:extLst>
          </p:cNvPr>
          <p:cNvCxnSpPr/>
          <p:nvPr/>
        </p:nvCxnSpPr>
        <p:spPr>
          <a:xfrm flipH="1" flipV="1">
            <a:off x="4314155" y="4629861"/>
            <a:ext cx="1216423" cy="211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62">
            <a:extLst>
              <a:ext uri="{FF2B5EF4-FFF2-40B4-BE49-F238E27FC236}">
                <a16:creationId xmlns:a16="http://schemas.microsoft.com/office/drawing/2014/main" id="{BBEB7DBE-CA9B-42C4-8908-371553B7197F}"/>
              </a:ext>
            </a:extLst>
          </p:cNvPr>
          <p:cNvCxnSpPr/>
          <p:nvPr/>
        </p:nvCxnSpPr>
        <p:spPr>
          <a:xfrm flipV="1">
            <a:off x="3367716" y="4648076"/>
            <a:ext cx="946439" cy="220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68">
            <a:extLst>
              <a:ext uri="{FF2B5EF4-FFF2-40B4-BE49-F238E27FC236}">
                <a16:creationId xmlns:a16="http://schemas.microsoft.com/office/drawing/2014/main" id="{C945CCA3-19D1-4915-8F30-3AFC4C61E99A}"/>
              </a:ext>
            </a:extLst>
          </p:cNvPr>
          <p:cNvCxnSpPr/>
          <p:nvPr/>
        </p:nvCxnSpPr>
        <p:spPr>
          <a:xfrm flipV="1">
            <a:off x="1338861" y="4638968"/>
            <a:ext cx="2975294" cy="138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5202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70688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48" name="Rectangle 47"/>
          <p:cNvSpPr/>
          <p:nvPr/>
        </p:nvSpPr>
        <p:spPr>
          <a:xfrm rot="5400000">
            <a:off x="726317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50" name="Rectangle 49"/>
          <p:cNvSpPr/>
          <p:nvPr/>
        </p:nvSpPr>
        <p:spPr>
          <a:xfrm rot="5400000">
            <a:off x="286010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51" name="Rectangle 50"/>
          <p:cNvSpPr/>
          <p:nvPr/>
        </p:nvSpPr>
        <p:spPr>
          <a:xfrm rot="5400000">
            <a:off x="6772033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AveragePOOL</a:t>
            </a:r>
            <a:endParaRPr lang="en-CA" sz="1400"/>
          </a:p>
        </p:txBody>
      </p:sp>
      <p:sp>
        <p:nvSpPr>
          <p:cNvPr id="54" name="Rectangle 53"/>
          <p:cNvSpPr/>
          <p:nvPr/>
        </p:nvSpPr>
        <p:spPr>
          <a:xfrm rot="5400000">
            <a:off x="7127665" y="1628632"/>
            <a:ext cx="1468539" cy="24870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FC</a:t>
            </a:r>
          </a:p>
        </p:txBody>
      </p:sp>
      <p:sp>
        <p:nvSpPr>
          <p:cNvPr id="55" name="Rectangle 54"/>
          <p:cNvSpPr/>
          <p:nvPr/>
        </p:nvSpPr>
        <p:spPr>
          <a:xfrm rot="5400000">
            <a:off x="7483292" y="1628632"/>
            <a:ext cx="1468539" cy="24870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Softmax</a:t>
            </a:r>
            <a:endParaRPr lang="en-CA" sz="1400"/>
          </a:p>
        </p:txBody>
      </p:sp>
      <p:sp>
        <p:nvSpPr>
          <p:cNvPr id="56" name="Rectangle 55"/>
          <p:cNvSpPr/>
          <p:nvPr/>
        </p:nvSpPr>
        <p:spPr>
          <a:xfrm rot="5400000">
            <a:off x="143758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57" name="Rectangle 56"/>
          <p:cNvSpPr/>
          <p:nvPr/>
        </p:nvSpPr>
        <p:spPr>
          <a:xfrm rot="5400000">
            <a:off x="2504470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58" name="Rectangle 57"/>
          <p:cNvSpPr/>
          <p:nvPr/>
        </p:nvSpPr>
        <p:spPr>
          <a:xfrm rot="5400000">
            <a:off x="1793210" y="1628632"/>
            <a:ext cx="1468539" cy="2487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Conv-ReLu</a:t>
            </a:r>
            <a:endParaRPr lang="en-CA" sz="1400"/>
          </a:p>
        </p:txBody>
      </p:sp>
      <p:sp>
        <p:nvSpPr>
          <p:cNvPr id="59" name="Rectangle 58"/>
          <p:cNvSpPr/>
          <p:nvPr/>
        </p:nvSpPr>
        <p:spPr>
          <a:xfrm>
            <a:off x="114995" y="153455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800" dirty="0"/>
              <a:t>Entr</a:t>
            </a:r>
            <a:r>
              <a:rPr lang="fr-CA" sz="1800" dirty="0" err="1"/>
              <a:t>ée</a:t>
            </a:r>
            <a:endParaRPr lang="en-CA" sz="1800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1081948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LRN</a:t>
            </a:r>
          </a:p>
        </p:txBody>
      </p:sp>
      <p:sp>
        <p:nvSpPr>
          <p:cNvPr id="61" name="Rectangle 60"/>
          <p:cNvSpPr/>
          <p:nvPr/>
        </p:nvSpPr>
        <p:spPr>
          <a:xfrm rot="5400000">
            <a:off x="2148839" y="1628632"/>
            <a:ext cx="1468543" cy="2487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LRN</a:t>
            </a:r>
          </a:p>
        </p:txBody>
      </p:sp>
      <p:sp>
        <p:nvSpPr>
          <p:cNvPr id="62" name="Rectangle 61"/>
          <p:cNvSpPr/>
          <p:nvPr/>
        </p:nvSpPr>
        <p:spPr>
          <a:xfrm rot="5400000">
            <a:off x="3215732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4" name="Rectangle 63"/>
          <p:cNvSpPr/>
          <p:nvPr/>
        </p:nvSpPr>
        <p:spPr>
          <a:xfrm rot="5400000">
            <a:off x="3571361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65" name="Rectangle 64"/>
          <p:cNvSpPr/>
          <p:nvPr/>
        </p:nvSpPr>
        <p:spPr>
          <a:xfrm rot="5400000">
            <a:off x="392699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6" name="Rectangle 65"/>
          <p:cNvSpPr/>
          <p:nvPr/>
        </p:nvSpPr>
        <p:spPr>
          <a:xfrm rot="5400000">
            <a:off x="428262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7" name="Rectangle 66"/>
          <p:cNvSpPr/>
          <p:nvPr/>
        </p:nvSpPr>
        <p:spPr>
          <a:xfrm rot="5400000">
            <a:off x="463825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68" name="Rectangle 67"/>
          <p:cNvSpPr/>
          <p:nvPr/>
        </p:nvSpPr>
        <p:spPr>
          <a:xfrm rot="5400000">
            <a:off x="499388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3" name="Rectangle 72"/>
          <p:cNvSpPr/>
          <p:nvPr/>
        </p:nvSpPr>
        <p:spPr>
          <a:xfrm rot="5400000">
            <a:off x="5349513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4" name="Rectangle 73"/>
          <p:cNvSpPr/>
          <p:nvPr/>
        </p:nvSpPr>
        <p:spPr>
          <a:xfrm rot="5400000">
            <a:off x="5705142" y="1628632"/>
            <a:ext cx="1468543" cy="24870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err="1"/>
              <a:t>MaxPool</a:t>
            </a:r>
            <a:endParaRPr lang="en-CA" sz="1400"/>
          </a:p>
        </p:txBody>
      </p:sp>
      <p:sp>
        <p:nvSpPr>
          <p:cNvPr id="75" name="Rectangle 74"/>
          <p:cNvSpPr/>
          <p:nvPr/>
        </p:nvSpPr>
        <p:spPr>
          <a:xfrm rot="5400000">
            <a:off x="606077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6" name="Rectangle 75"/>
          <p:cNvSpPr/>
          <p:nvPr/>
        </p:nvSpPr>
        <p:spPr>
          <a:xfrm rot="5400000">
            <a:off x="6416404" y="1628632"/>
            <a:ext cx="1468539" cy="248700"/>
          </a:xfrm>
          <a:prstGeom prst="rect">
            <a:avLst/>
          </a:prstGeom>
          <a:solidFill>
            <a:srgbClr val="FA00E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INCEPTION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311240" y="153455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800" dirty="0"/>
              <a:t>Sortie</a:t>
            </a:r>
            <a:endParaRPr lang="en-CA" sz="1800" dirty="0"/>
          </a:p>
        </p:txBody>
      </p:sp>
      <p:sp>
        <p:nvSpPr>
          <p:cNvPr id="2" name="Rectangle 1"/>
          <p:cNvSpPr/>
          <p:nvPr/>
        </p:nvSpPr>
        <p:spPr>
          <a:xfrm>
            <a:off x="824944" y="3149677"/>
            <a:ext cx="76726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latin typeface="+mj-lt"/>
              </a:rPr>
              <a:t>Lorsqu’on design un CNN, il faut déterminer la taille des filtres à chaque couche.  1x1? 3x3? 5x5? 7x7?...</a:t>
            </a:r>
            <a:endParaRPr lang="en-CA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84616" y="4395469"/>
            <a:ext cx="7876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“</a:t>
            </a:r>
            <a:r>
              <a:rPr lang="en-CA" b="1" dirty="0">
                <a:solidFill>
                  <a:srgbClr val="FF0000"/>
                </a:solidFill>
                <a:latin typeface="+mj-lt"/>
              </a:rPr>
              <a:t>Inception module</a:t>
            </a:r>
            <a:r>
              <a:rPr lang="en-CA" dirty="0">
                <a:latin typeface="+mj-lt"/>
              </a:rPr>
              <a:t>”: </a:t>
            </a:r>
            <a:r>
              <a:rPr lang="fr-CA" dirty="0">
                <a:latin typeface="+mj-lt"/>
              </a:rPr>
              <a:t>combine le résultat de plusieurs filtres.</a:t>
            </a:r>
            <a:endParaRPr lang="en-CA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DE0E3-BDB1-474F-BC4B-8A544E0475CE}"/>
              </a:ext>
            </a:extLst>
          </p:cNvPr>
          <p:cNvSpPr/>
          <p:nvPr/>
        </p:nvSpPr>
        <p:spPr>
          <a:xfrm>
            <a:off x="289621" y="5467274"/>
            <a:ext cx="5309713" cy="646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BE1C0E-7011-431C-A201-2A131BB56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46" y="5556650"/>
            <a:ext cx="5147598" cy="462422"/>
          </a:xfrm>
          <a:prstGeom prst="rect">
            <a:avLst/>
          </a:prstGeom>
        </p:spPr>
      </p:pic>
      <p:pic>
        <p:nvPicPr>
          <p:cNvPr id="6" name="Image 6" descr="Une image contenant personne, intérieur, homme&#10;&#10;Description générée automatiquement">
            <a:extLst>
              <a:ext uri="{FF2B5EF4-FFF2-40B4-BE49-F238E27FC236}">
                <a16:creationId xmlns:a16="http://schemas.microsoft.com/office/drawing/2014/main" id="{80020776-15F5-4C84-937E-4B370803C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930" y="4974558"/>
            <a:ext cx="2205854" cy="14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967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345" y="1018710"/>
            <a:ext cx="3620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latin typeface="+mj-lt"/>
              </a:rPr>
              <a:t>Module </a:t>
            </a:r>
            <a:r>
              <a:rPr lang="fr-CA" dirty="0" err="1">
                <a:latin typeface="+mj-lt"/>
              </a:rPr>
              <a:t>d’inception</a:t>
            </a:r>
            <a:r>
              <a:rPr lang="fr-CA" dirty="0">
                <a:latin typeface="+mj-lt"/>
              </a:rPr>
              <a:t> « naïf »</a:t>
            </a:r>
            <a:endParaRPr lang="en-CA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>
                <a:solidFill>
                  <a:sysClr val="windowText" lastClr="000000"/>
                </a:solidFill>
              </a:rPr>
              <a:t>Concaténation</a:t>
            </a:r>
            <a:endParaRPr lang="en-CA" sz="18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70" name="Rectangle 69"/>
          <p:cNvSpPr/>
          <p:nvPr/>
        </p:nvSpPr>
        <p:spPr>
          <a:xfrm>
            <a:off x="431244" y="4712463"/>
            <a:ext cx="53885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latin typeface="+mj-lt"/>
              </a:rPr>
              <a:t>- Appliquer 4 filtres différents et « </a:t>
            </a:r>
            <a:r>
              <a:rPr lang="fr-CA" dirty="0" err="1">
                <a:latin typeface="+mj-lt"/>
              </a:rPr>
              <a:t>same</a:t>
            </a:r>
            <a:r>
              <a:rPr lang="fr-CA" dirty="0">
                <a:latin typeface="+mj-lt"/>
              </a:rPr>
              <a:t> »</a:t>
            </a:r>
          </a:p>
          <a:p>
            <a:r>
              <a:rPr lang="fr-CA" dirty="0">
                <a:latin typeface="+mj-lt"/>
              </a:rPr>
              <a:t>- Concaténation des cartes d’activation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96012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4661455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>
                <a:solidFill>
                  <a:srgbClr val="FF0000"/>
                </a:solidFill>
                <a:latin typeface="+mj-lt"/>
              </a:rPr>
              <a:t> ?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>
                <a:solidFill>
                  <a:sysClr val="windowText" lastClr="000000"/>
                </a:solidFill>
              </a:rPr>
              <a:t>Concaténation</a:t>
            </a:r>
            <a:endParaRPr lang="en-CA" sz="18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70" name="Rectangle 69"/>
          <p:cNvSpPr/>
          <p:nvPr/>
        </p:nvSpPr>
        <p:spPr>
          <a:xfrm>
            <a:off x="3679032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6450" y="2431488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128</a:t>
            </a:r>
            <a:endParaRPr lang="fr-CA" sz="2000" b="1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14995" y="2422379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06309" y="2385950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96 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15587" y="2422380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1144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8532172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>
                <a:solidFill>
                  <a:srgbClr val="FF0000"/>
                </a:solidFill>
                <a:latin typeface="+mj-lt"/>
              </a:rPr>
              <a:t> : trop d’opérations et de mémoire</a:t>
            </a:r>
            <a:endParaRPr lang="fr-CA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>
                <a:solidFill>
                  <a:sysClr val="windowText" lastClr="000000"/>
                </a:solidFill>
              </a:rPr>
              <a:t>Concaténation</a:t>
            </a:r>
            <a:endParaRPr lang="en-CA" sz="18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70" name="Rectangle 69"/>
          <p:cNvSpPr/>
          <p:nvPr/>
        </p:nvSpPr>
        <p:spPr>
          <a:xfrm>
            <a:off x="3578849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6450" y="2431488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128</a:t>
            </a:r>
            <a:endParaRPr lang="fr-CA" sz="2000" b="1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24102" y="2422379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06309" y="2385950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96 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15587" y="2422380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6BC410-9DC3-4F51-8DE2-8A54DA817195}"/>
              </a:ext>
            </a:extLst>
          </p:cNvPr>
          <p:cNvSpPr txBox="1"/>
          <p:nvPr/>
        </p:nvSpPr>
        <p:spPr>
          <a:xfrm>
            <a:off x="613850" y="5541045"/>
            <a:ext cx="41184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Taille de la carte d'activation ?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76363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6656012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>
                <a:solidFill>
                  <a:srgbClr val="FF0000"/>
                </a:solidFill>
                <a:latin typeface="+mj-lt"/>
              </a:rPr>
              <a:t> : trop d’opérations et de mémoire</a:t>
            </a:r>
            <a:endParaRPr lang="fr-CA" dirty="0">
              <a:latin typeface="+mj-lt"/>
            </a:endParaRPr>
          </a:p>
          <a:p>
            <a:endParaRPr lang="fr-CA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>
                <a:solidFill>
                  <a:sysClr val="windowText" lastClr="000000"/>
                </a:solidFill>
              </a:rPr>
              <a:t>Concaténation</a:t>
            </a:r>
            <a:endParaRPr lang="en-CA" sz="18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70" name="Rectangle 69"/>
          <p:cNvSpPr/>
          <p:nvPr/>
        </p:nvSpPr>
        <p:spPr>
          <a:xfrm>
            <a:off x="3578849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51B992-A06D-4CA2-B608-88B49624B450}"/>
              </a:ext>
            </a:extLst>
          </p:cNvPr>
          <p:cNvSpPr txBox="1"/>
          <p:nvPr/>
        </p:nvSpPr>
        <p:spPr>
          <a:xfrm>
            <a:off x="540989" y="5103882"/>
            <a:ext cx="80255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Taille de la carte d'activation ? </a:t>
            </a:r>
            <a:br>
              <a:rPr lang="fr-FR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fr-FR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fr-CA" b="1" dirty="0">
                <a:solidFill>
                  <a:srgbClr val="FF0000"/>
                </a:solidFill>
                <a:latin typeface="Times New Roman"/>
                <a:cs typeface="Times New Roman"/>
              </a:rPr>
              <a:t>8 x 28 x (128+192+96+256) = 28 x 28 x 672</a:t>
            </a:r>
          </a:p>
          <a:p>
            <a:endParaRPr lang="fr-FR" dirty="0"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1754A6-2353-411A-8352-D4DA58DD5E31}"/>
              </a:ext>
            </a:extLst>
          </p:cNvPr>
          <p:cNvSpPr/>
          <p:nvPr/>
        </p:nvSpPr>
        <p:spPr>
          <a:xfrm>
            <a:off x="306450" y="2431488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128</a:t>
            </a:r>
            <a:endParaRPr lang="fr-CA" sz="2000" b="1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3973CA-E802-4B55-BD4D-4103B5E773F1}"/>
              </a:ext>
            </a:extLst>
          </p:cNvPr>
          <p:cNvSpPr/>
          <p:nvPr/>
        </p:nvSpPr>
        <p:spPr>
          <a:xfrm>
            <a:off x="2515178" y="2431487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28CF1-A254-4CDE-A722-2892ABA24FE6}"/>
              </a:ext>
            </a:extLst>
          </p:cNvPr>
          <p:cNvSpPr/>
          <p:nvPr/>
        </p:nvSpPr>
        <p:spPr>
          <a:xfrm>
            <a:off x="5006309" y="2385950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96 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C508B-CD92-4AF6-9024-CF291CDE8235}"/>
              </a:ext>
            </a:extLst>
          </p:cNvPr>
          <p:cNvSpPr/>
          <p:nvPr/>
        </p:nvSpPr>
        <p:spPr>
          <a:xfrm>
            <a:off x="7515587" y="2422380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59A956-9BE8-48C7-8272-4277F5D59E54}"/>
              </a:ext>
            </a:extLst>
          </p:cNvPr>
          <p:cNvSpPr/>
          <p:nvPr/>
        </p:nvSpPr>
        <p:spPr>
          <a:xfrm>
            <a:off x="5246309" y="1665428"/>
            <a:ext cx="3363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  <a:latin typeface="+mj-lt"/>
              </a:rPr>
              <a:t>28 x 28 x (128+192+96+256)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5313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4661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>
                <a:solidFill>
                  <a:srgbClr val="FF0000"/>
                </a:solidFill>
                <a:latin typeface="+mj-lt"/>
              </a:rPr>
              <a:t> : trop d’opérations</a:t>
            </a:r>
            <a:endParaRPr lang="en-CA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>
                <a:solidFill>
                  <a:sysClr val="windowText" lastClr="000000"/>
                </a:solidFill>
              </a:rPr>
              <a:t>Concaténation</a:t>
            </a:r>
            <a:endParaRPr lang="en-CA" sz="18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70" name="Rectangle 69"/>
          <p:cNvSpPr/>
          <p:nvPr/>
        </p:nvSpPr>
        <p:spPr>
          <a:xfrm>
            <a:off x="3578849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99305" y="1146296"/>
            <a:ext cx="20312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  <a:latin typeface="+mj-lt"/>
              </a:rPr>
              <a:t>28 x 28 x 672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75419" y="5071136"/>
            <a:ext cx="472638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0000FF"/>
                </a:solidFill>
                <a:latin typeface="+mj-lt"/>
              </a:rPr>
              <a:t>Nombre total </a:t>
            </a:r>
            <a:r>
              <a:rPr lang="en-CA" sz="2000" b="1" dirty="0" err="1">
                <a:solidFill>
                  <a:srgbClr val="0000FF"/>
                </a:solidFill>
                <a:latin typeface="+mj-lt"/>
              </a:rPr>
              <a:t>d’opérations</a:t>
            </a:r>
            <a:r>
              <a:rPr lang="en-CA" sz="2000" b="1" dirty="0">
                <a:solidFill>
                  <a:srgbClr val="0000FF"/>
                </a:solidFill>
                <a:latin typeface="+mj-lt"/>
              </a:rPr>
              <a:t>: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conv, 128] 28x28x128x1x1x256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[3x3 conv, 192] 28x28x192x3x3x256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[5x5 conv, 96] 28x28x96x5x5x256</a:t>
            </a:r>
          </a:p>
          <a:p>
            <a:r>
              <a:rPr lang="en-CA" sz="2000" b="1" dirty="0">
                <a:solidFill>
                  <a:srgbClr val="0000FF"/>
                </a:solidFill>
                <a:latin typeface="+mj-lt"/>
              </a:rPr>
              <a:t>Total: ~</a:t>
            </a:r>
            <a:r>
              <a:rPr lang="en-CA" sz="2000" b="1" dirty="0">
                <a:solidFill>
                  <a:srgbClr val="FF0000"/>
                </a:solidFill>
                <a:latin typeface="+mj-lt"/>
              </a:rPr>
              <a:t>854M</a:t>
            </a:r>
            <a:r>
              <a:rPr lang="en-CA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CA" sz="2000" b="1" dirty="0" err="1">
                <a:solidFill>
                  <a:srgbClr val="0000FF"/>
                </a:solidFill>
                <a:latin typeface="+mj-lt"/>
              </a:rPr>
              <a:t>opérations</a:t>
            </a:r>
            <a:endParaRPr lang="en-CA" sz="2000" dirty="0">
              <a:latin typeface="+mj-lt"/>
            </a:endParaRPr>
          </a:p>
        </p:txBody>
      </p:sp>
      <p:sp>
        <p:nvSpPr>
          <p:cNvPr id="5" name="32-Point Star 4"/>
          <p:cNvSpPr/>
          <p:nvPr/>
        </p:nvSpPr>
        <p:spPr>
          <a:xfrm>
            <a:off x="6675099" y="4488061"/>
            <a:ext cx="2557801" cy="2484239"/>
          </a:xfrm>
          <a:prstGeom prst="star32">
            <a:avLst>
              <a:gd name="adj" fmla="val 43635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Très coûteux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7C88E0-BD39-41F4-821B-18F6321F60DE}"/>
              </a:ext>
            </a:extLst>
          </p:cNvPr>
          <p:cNvSpPr/>
          <p:nvPr/>
        </p:nvSpPr>
        <p:spPr>
          <a:xfrm>
            <a:off x="306450" y="2431488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128</a:t>
            </a:r>
            <a:endParaRPr lang="fr-CA" sz="2000" b="1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A52BD-242C-4450-9F56-9A38095820FC}"/>
              </a:ext>
            </a:extLst>
          </p:cNvPr>
          <p:cNvSpPr/>
          <p:nvPr/>
        </p:nvSpPr>
        <p:spPr>
          <a:xfrm>
            <a:off x="2515178" y="2431487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6859E-23CD-4089-A718-859AEAD6B25A}"/>
              </a:ext>
            </a:extLst>
          </p:cNvPr>
          <p:cNvSpPr/>
          <p:nvPr/>
        </p:nvSpPr>
        <p:spPr>
          <a:xfrm>
            <a:off x="5006309" y="2385950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96 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F9919-9D4E-4CA2-8182-DC98AF22FD8F}"/>
              </a:ext>
            </a:extLst>
          </p:cNvPr>
          <p:cNvSpPr/>
          <p:nvPr/>
        </p:nvSpPr>
        <p:spPr>
          <a:xfrm>
            <a:off x="7515587" y="2422380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847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F86F5D76-D302-40B0-B0D0-B1BFFA7AA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757800"/>
              </p:ext>
            </p:extLst>
          </p:nvPr>
        </p:nvGraphicFramePr>
        <p:xfrm>
          <a:off x="1466850" y="2505075"/>
          <a:ext cx="54812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36">
                  <a:extLst>
                    <a:ext uri="{9D8B030D-6E8A-4147-A177-3AD203B41FA5}">
                      <a16:colId xmlns:a16="http://schemas.microsoft.com/office/drawing/2014/main" val="614884508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2665603350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1322285413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71880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60D822-C9F8-4551-8CE3-AB5AFF2BF1ED}"/>
              </a:ext>
            </a:extLst>
          </p:cNvPr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80794371-4CE0-4675-A00E-84B31FB28866}"/>
              </a:ext>
            </a:extLst>
          </p:cNvPr>
          <p:cNvSpPr txBox="1"/>
          <p:nvPr/>
        </p:nvSpPr>
        <p:spPr>
          <a:xfrm>
            <a:off x="3991642" y="1215306"/>
            <a:ext cx="73449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D=9</a:t>
            </a:r>
            <a:br>
              <a:rPr lang="fr-CA">
                <a:latin typeface="Times New Roman"/>
                <a:cs typeface="Times New Roman"/>
              </a:rPr>
            </a:br>
            <a:r>
              <a:rPr lang="fr-CA">
                <a:latin typeface="Times New Roman"/>
                <a:cs typeface="Times New Roman"/>
              </a:rPr>
              <a:t>P=2</a:t>
            </a:r>
            <a:endParaRPr lang="en-CA"/>
          </a:p>
        </p:txBody>
      </p:sp>
      <p:graphicFrame>
        <p:nvGraphicFramePr>
          <p:cNvPr id="10" name="Table 144">
            <a:extLst>
              <a:ext uri="{FF2B5EF4-FFF2-40B4-BE49-F238E27FC236}">
                <a16:creationId xmlns:a16="http://schemas.microsoft.com/office/drawing/2014/main" id="{CF257ADA-D09D-4EDF-8726-72CCF0216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8815"/>
              </p:ext>
            </p:extLst>
          </p:nvPr>
        </p:nvGraphicFramePr>
        <p:xfrm>
          <a:off x="4406254" y="3439144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6" name="Table 147">
            <a:extLst>
              <a:ext uri="{FF2B5EF4-FFF2-40B4-BE49-F238E27FC236}">
                <a16:creationId xmlns:a16="http://schemas.microsoft.com/office/drawing/2014/main" id="{ABFC0533-8AA3-4DF7-85FC-41377105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534964"/>
              </p:ext>
            </p:extLst>
          </p:nvPr>
        </p:nvGraphicFramePr>
        <p:xfrm>
          <a:off x="2290147" y="4308591"/>
          <a:ext cx="40116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5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501457">
                  <a:extLst>
                    <a:ext uri="{9D8B030D-6E8A-4147-A177-3AD203B41FA5}">
                      <a16:colId xmlns:a16="http://schemas.microsoft.com/office/drawing/2014/main" val="120791718"/>
                    </a:ext>
                  </a:extLst>
                </a:gridCol>
                <a:gridCol w="501457">
                  <a:extLst>
                    <a:ext uri="{9D8B030D-6E8A-4147-A177-3AD203B41FA5}">
                      <a16:colId xmlns:a16="http://schemas.microsoft.com/office/drawing/2014/main" val="1522910034"/>
                    </a:ext>
                  </a:extLst>
                </a:gridCol>
                <a:gridCol w="501457">
                  <a:extLst>
                    <a:ext uri="{9D8B030D-6E8A-4147-A177-3AD203B41FA5}">
                      <a16:colId xmlns:a16="http://schemas.microsoft.com/office/drawing/2014/main" val="3860609740"/>
                    </a:ext>
                  </a:extLst>
                </a:gridCol>
                <a:gridCol w="501457">
                  <a:extLst>
                    <a:ext uri="{9D8B030D-6E8A-4147-A177-3AD203B41FA5}">
                      <a16:colId xmlns:a16="http://schemas.microsoft.com/office/drawing/2014/main" val="1758917500"/>
                    </a:ext>
                  </a:extLst>
                </a:gridCol>
                <a:gridCol w="501457">
                  <a:extLst>
                    <a:ext uri="{9D8B030D-6E8A-4147-A177-3AD203B41FA5}">
                      <a16:colId xmlns:a16="http://schemas.microsoft.com/office/drawing/2014/main" val="208977678"/>
                    </a:ext>
                  </a:extLst>
                </a:gridCol>
                <a:gridCol w="501457">
                  <a:extLst>
                    <a:ext uri="{9D8B030D-6E8A-4147-A177-3AD203B41FA5}">
                      <a16:colId xmlns:a16="http://schemas.microsoft.com/office/drawing/2014/main" val="3632503816"/>
                    </a:ext>
                  </a:extLst>
                </a:gridCol>
                <a:gridCol w="501457">
                  <a:extLst>
                    <a:ext uri="{9D8B030D-6E8A-4147-A177-3AD203B41FA5}">
                      <a16:colId xmlns:a16="http://schemas.microsoft.com/office/drawing/2014/main" val="344584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-18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-12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6148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7084068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>
                <a:solidFill>
                  <a:srgbClr val="FF0000"/>
                </a:solidFill>
                <a:latin typeface="+mj-lt"/>
              </a:rPr>
              <a:t> : trop d’opérations et de mémoire</a:t>
            </a:r>
            <a:endParaRPr lang="fr-CA" dirty="0">
              <a:latin typeface="+mj-lt"/>
            </a:endParaRPr>
          </a:p>
          <a:p>
            <a:endParaRPr lang="fr-CA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>
                <a:solidFill>
                  <a:sysClr val="windowText" lastClr="000000"/>
                </a:solidFill>
              </a:rPr>
              <a:t>Concaténation</a:t>
            </a:r>
            <a:endParaRPr lang="en-CA" sz="18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70" name="Rectangle 69"/>
          <p:cNvSpPr/>
          <p:nvPr/>
        </p:nvSpPr>
        <p:spPr>
          <a:xfrm>
            <a:off x="3578849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51B992-A06D-4CA2-B608-88B49624B450}"/>
              </a:ext>
            </a:extLst>
          </p:cNvPr>
          <p:cNvSpPr txBox="1"/>
          <p:nvPr/>
        </p:nvSpPr>
        <p:spPr>
          <a:xfrm>
            <a:off x="613850" y="5541045"/>
            <a:ext cx="41184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Un autre problème ?</a:t>
            </a:r>
            <a:endParaRPr lang="fr-FR" dirty="0"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1754A6-2353-411A-8352-D4DA58DD5E31}"/>
              </a:ext>
            </a:extLst>
          </p:cNvPr>
          <p:cNvSpPr/>
          <p:nvPr/>
        </p:nvSpPr>
        <p:spPr>
          <a:xfrm>
            <a:off x="306450" y="2431488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128</a:t>
            </a:r>
            <a:endParaRPr lang="fr-CA" sz="2000" b="1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3973CA-E802-4B55-BD4D-4103B5E773F1}"/>
              </a:ext>
            </a:extLst>
          </p:cNvPr>
          <p:cNvSpPr/>
          <p:nvPr/>
        </p:nvSpPr>
        <p:spPr>
          <a:xfrm>
            <a:off x="2515178" y="2431487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28CF1-A254-4CDE-A722-2892ABA24FE6}"/>
              </a:ext>
            </a:extLst>
          </p:cNvPr>
          <p:cNvSpPr/>
          <p:nvPr/>
        </p:nvSpPr>
        <p:spPr>
          <a:xfrm>
            <a:off x="5006309" y="2385950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96 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C508B-CD92-4AF6-9024-CF291CDE8235}"/>
              </a:ext>
            </a:extLst>
          </p:cNvPr>
          <p:cNvSpPr/>
          <p:nvPr/>
        </p:nvSpPr>
        <p:spPr>
          <a:xfrm>
            <a:off x="7515587" y="2422380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59A956-9BE8-48C7-8272-4277F5D59E54}"/>
              </a:ext>
            </a:extLst>
          </p:cNvPr>
          <p:cNvSpPr/>
          <p:nvPr/>
        </p:nvSpPr>
        <p:spPr>
          <a:xfrm>
            <a:off x="5246309" y="1665428"/>
            <a:ext cx="3363836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  <a:latin typeface="+mj-lt"/>
              </a:rPr>
              <a:t>28 x 28 x 672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1518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127" y="928322"/>
            <a:ext cx="6656012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CA" dirty="0">
                <a:solidFill>
                  <a:srgbClr val="FF0000"/>
                </a:solidFill>
                <a:latin typeface="+mj-lt"/>
              </a:rPr>
              <a:t> : trop d’opérations et de mémoire</a:t>
            </a:r>
            <a:endParaRPr lang="fr-CA" dirty="0">
              <a:latin typeface="+mj-lt"/>
            </a:endParaRPr>
          </a:p>
          <a:p>
            <a:endParaRPr lang="fr-CA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78849" y="3904986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578849" y="1578635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>
                <a:solidFill>
                  <a:sysClr val="windowText" lastClr="000000"/>
                </a:solidFill>
              </a:rPr>
              <a:t>Concaténation</a:t>
            </a:r>
            <a:endParaRPr lang="en-CA" sz="180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Arrow Connector 3"/>
          <p:cNvCxnSpPr>
            <a:stCxn id="28" idx="0"/>
            <a:endCxn id="29" idx="2"/>
          </p:cNvCxnSpPr>
          <p:nvPr/>
        </p:nvCxnSpPr>
        <p:spPr>
          <a:xfrm flipH="1" flipV="1">
            <a:off x="1457259" y="3206060"/>
            <a:ext cx="291154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431469" y="3206060"/>
            <a:ext cx="937331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368800" y="3206060"/>
            <a:ext cx="1143564" cy="69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368800" y="3218919"/>
            <a:ext cx="3315690" cy="68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368800" y="2161710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0"/>
            <a:endCxn id="36" idx="2"/>
          </p:cNvCxnSpPr>
          <p:nvPr/>
        </p:nvCxnSpPr>
        <p:spPr>
          <a:xfrm flipH="1" flipV="1">
            <a:off x="4368800" y="2161710"/>
            <a:ext cx="1143564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0"/>
            <a:endCxn id="36" idx="2"/>
          </p:cNvCxnSpPr>
          <p:nvPr/>
        </p:nvCxnSpPr>
        <p:spPr>
          <a:xfrm flipV="1">
            <a:off x="3431469" y="2161710"/>
            <a:ext cx="93733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457259" y="2161710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909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0" name="Rectangle 29"/>
          <p:cNvSpPr/>
          <p:nvPr/>
        </p:nvSpPr>
        <p:spPr>
          <a:xfrm>
            <a:off x="6675099" y="2786580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3309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5" name="Rectangle 34"/>
          <p:cNvSpPr/>
          <p:nvPr/>
        </p:nvSpPr>
        <p:spPr>
          <a:xfrm>
            <a:off x="4594204" y="2773722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70" name="Rectangle 69"/>
          <p:cNvSpPr/>
          <p:nvPr/>
        </p:nvSpPr>
        <p:spPr>
          <a:xfrm>
            <a:off x="3578849" y="4488061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51B992-A06D-4CA2-B608-88B49624B450}"/>
              </a:ext>
            </a:extLst>
          </p:cNvPr>
          <p:cNvSpPr txBox="1"/>
          <p:nvPr/>
        </p:nvSpPr>
        <p:spPr>
          <a:xfrm>
            <a:off x="613850" y="5541045"/>
            <a:ext cx="79071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Un autre problème ?</a:t>
            </a:r>
          </a:p>
          <a:p>
            <a:r>
              <a:rPr lang="fr-FR" b="1" dirty="0">
                <a:solidFill>
                  <a:srgbClr val="FF0000"/>
                </a:solidFill>
                <a:latin typeface="Times New Roman"/>
                <a:cs typeface="Times New Roman"/>
              </a:rPr>
              <a:t>Le max </a:t>
            </a:r>
            <a:r>
              <a:rPr lang="fr-FR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pooling</a:t>
            </a:r>
            <a:r>
              <a:rPr lang="fr-FR" b="1" dirty="0">
                <a:solidFill>
                  <a:srgbClr val="FF0000"/>
                </a:solidFill>
                <a:latin typeface="Times New Roman"/>
                <a:cs typeface="Times New Roman"/>
              </a:rPr>
              <a:t> préserve le nombre de canaux !</a:t>
            </a:r>
            <a:endParaRPr lang="fr-FR" b="1" dirty="0">
              <a:solidFill>
                <a:srgbClr val="000000"/>
              </a:solidFill>
              <a:cs typeface="Times New Roman"/>
            </a:endParaRPr>
          </a:p>
          <a:p>
            <a:r>
              <a:rPr lang="fr-FR" dirty="0">
                <a:latin typeface="Times New Roman"/>
                <a:cs typeface="Times New Roman"/>
              </a:rPr>
              <a:t>Donc impossible de le réduire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1754A6-2353-411A-8352-D4DA58DD5E31}"/>
              </a:ext>
            </a:extLst>
          </p:cNvPr>
          <p:cNvSpPr/>
          <p:nvPr/>
        </p:nvSpPr>
        <p:spPr>
          <a:xfrm>
            <a:off x="306450" y="2431488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128</a:t>
            </a:r>
            <a:endParaRPr lang="fr-CA" sz="2000" b="1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3973CA-E802-4B55-BD4D-4103B5E773F1}"/>
              </a:ext>
            </a:extLst>
          </p:cNvPr>
          <p:cNvSpPr/>
          <p:nvPr/>
        </p:nvSpPr>
        <p:spPr>
          <a:xfrm>
            <a:off x="2515178" y="2431487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28CF1-A254-4CDE-A722-2892ABA24FE6}"/>
              </a:ext>
            </a:extLst>
          </p:cNvPr>
          <p:cNvSpPr/>
          <p:nvPr/>
        </p:nvSpPr>
        <p:spPr>
          <a:xfrm>
            <a:off x="5006309" y="2385950"/>
            <a:ext cx="14303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96 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C508B-CD92-4AF6-9024-CF291CDE8235}"/>
              </a:ext>
            </a:extLst>
          </p:cNvPr>
          <p:cNvSpPr/>
          <p:nvPr/>
        </p:nvSpPr>
        <p:spPr>
          <a:xfrm>
            <a:off x="7515587" y="2422380"/>
            <a:ext cx="143031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x 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59A956-9BE8-48C7-8272-4277F5D59E54}"/>
              </a:ext>
            </a:extLst>
          </p:cNvPr>
          <p:cNvSpPr/>
          <p:nvPr/>
        </p:nvSpPr>
        <p:spPr>
          <a:xfrm>
            <a:off x="5246309" y="1665428"/>
            <a:ext cx="3363836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  <a:latin typeface="+mj-lt"/>
              </a:rPr>
              <a:t>28 x 28 x 672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11E31B4-BCF9-4199-8B04-DEEA084C5A6D}"/>
              </a:ext>
            </a:extLst>
          </p:cNvPr>
          <p:cNvCxnSpPr/>
          <p:nvPr/>
        </p:nvCxnSpPr>
        <p:spPr>
          <a:xfrm flipV="1">
            <a:off x="3732282" y="3485468"/>
            <a:ext cx="4083833" cy="2264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0441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190823" y="2895132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28x28x64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06379" y="5504061"/>
            <a:ext cx="1579901" cy="58307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Couche </a:t>
            </a:r>
            <a:r>
              <a:rPr lang="en-CA" sz="1800" dirty="0" err="1"/>
              <a:t>précédente</a:t>
            </a:r>
            <a:endParaRPr lang="en-CA" sz="1800" dirty="0"/>
          </a:p>
        </p:txBody>
      </p:sp>
      <p:sp>
        <p:nvSpPr>
          <p:cNvPr id="36" name="Rectangle 35"/>
          <p:cNvSpPr/>
          <p:nvPr/>
        </p:nvSpPr>
        <p:spPr>
          <a:xfrm>
            <a:off x="3725550" y="2161710"/>
            <a:ext cx="1579901" cy="583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>
                <a:solidFill>
                  <a:sysClr val="windowText" lastClr="000000"/>
                </a:solidFill>
              </a:rPr>
              <a:t>Concaténation</a:t>
            </a:r>
            <a:endParaRPr lang="en-CA" sz="180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Arrow Connector 38"/>
          <p:cNvCxnSpPr>
            <a:stCxn id="28" idx="0"/>
            <a:endCxn id="34" idx="2"/>
          </p:cNvCxnSpPr>
          <p:nvPr/>
        </p:nvCxnSpPr>
        <p:spPr>
          <a:xfrm flipH="1" flipV="1">
            <a:off x="3598574" y="4881017"/>
            <a:ext cx="897756" cy="623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0"/>
            <a:endCxn id="35" idx="2"/>
          </p:cNvCxnSpPr>
          <p:nvPr/>
        </p:nvCxnSpPr>
        <p:spPr>
          <a:xfrm flipV="1">
            <a:off x="4496330" y="4881017"/>
            <a:ext cx="1140531" cy="623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0"/>
            <a:endCxn id="30" idx="2"/>
          </p:cNvCxnSpPr>
          <p:nvPr/>
        </p:nvCxnSpPr>
        <p:spPr>
          <a:xfrm flipV="1">
            <a:off x="4496330" y="4906894"/>
            <a:ext cx="3296761" cy="597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0" idx="0"/>
            <a:endCxn id="36" idx="2"/>
          </p:cNvCxnSpPr>
          <p:nvPr/>
        </p:nvCxnSpPr>
        <p:spPr>
          <a:xfrm flipH="1" flipV="1">
            <a:off x="4515501" y="2744785"/>
            <a:ext cx="331569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8" idx="0"/>
            <a:endCxn id="36" idx="2"/>
          </p:cNvCxnSpPr>
          <p:nvPr/>
        </p:nvCxnSpPr>
        <p:spPr>
          <a:xfrm flipH="1" flipV="1">
            <a:off x="4515501" y="2744785"/>
            <a:ext cx="1121360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7" idx="0"/>
            <a:endCxn id="36" idx="2"/>
          </p:cNvCxnSpPr>
          <p:nvPr/>
        </p:nvCxnSpPr>
        <p:spPr>
          <a:xfrm flipV="1">
            <a:off x="3598574" y="2744785"/>
            <a:ext cx="916927" cy="62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0"/>
            <a:endCxn id="36" idx="2"/>
          </p:cNvCxnSpPr>
          <p:nvPr/>
        </p:nvCxnSpPr>
        <p:spPr>
          <a:xfrm flipV="1">
            <a:off x="1603960" y="2744785"/>
            <a:ext cx="2911541" cy="61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5800" y="3356797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0" name="Rectangle 29"/>
          <p:cNvSpPr/>
          <p:nvPr/>
        </p:nvSpPr>
        <p:spPr>
          <a:xfrm>
            <a:off x="6783700" y="4474555"/>
            <a:ext cx="2018781" cy="43233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MAX-POOL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80414" y="4448679"/>
            <a:ext cx="1836320" cy="432338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5" name="Rectangle 34"/>
          <p:cNvSpPr/>
          <p:nvPr/>
        </p:nvSpPr>
        <p:spPr>
          <a:xfrm>
            <a:off x="4718701" y="4448679"/>
            <a:ext cx="1836320" cy="432338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26" name="Rectangle 25"/>
          <p:cNvSpPr/>
          <p:nvPr/>
        </p:nvSpPr>
        <p:spPr>
          <a:xfrm>
            <a:off x="342344" y="1018710"/>
            <a:ext cx="6065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latin typeface="+mj-lt"/>
              </a:rPr>
              <a:t>Module </a:t>
            </a:r>
            <a:r>
              <a:rPr lang="fr-CA" dirty="0" err="1">
                <a:latin typeface="+mj-lt"/>
              </a:rPr>
              <a:t>d’inception</a:t>
            </a:r>
            <a:r>
              <a:rPr lang="fr-CA" dirty="0">
                <a:latin typeface="+mj-lt"/>
              </a:rPr>
              <a:t> avec « </a:t>
            </a:r>
            <a:r>
              <a:rPr lang="fr-CA" b="1" dirty="0" err="1">
                <a:solidFill>
                  <a:srgbClr val="FF0000"/>
                </a:solidFill>
                <a:latin typeface="+mj-lt"/>
              </a:rPr>
              <a:t>bottleneck</a:t>
            </a:r>
            <a:r>
              <a:rPr lang="fr-CA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fr-CA" b="1" dirty="0" err="1">
                <a:solidFill>
                  <a:srgbClr val="FF0000"/>
                </a:solidFill>
                <a:latin typeface="+mj-lt"/>
              </a:rPr>
              <a:t>layers</a:t>
            </a:r>
            <a:r>
              <a:rPr lang="fr-CA" dirty="0">
                <a:latin typeface="+mj-lt"/>
              </a:rPr>
              <a:t> »</a:t>
            </a:r>
            <a:endParaRPr lang="en-CA" dirty="0"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80414" y="3369655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3x3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38" name="Rectangle 37"/>
          <p:cNvSpPr/>
          <p:nvPr/>
        </p:nvSpPr>
        <p:spPr>
          <a:xfrm>
            <a:off x="4718701" y="3369655"/>
            <a:ext cx="1836320" cy="432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5x5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sp>
        <p:nvSpPr>
          <p:cNvPr id="15" name="Freeform 14"/>
          <p:cNvSpPr/>
          <p:nvPr/>
        </p:nvSpPr>
        <p:spPr>
          <a:xfrm>
            <a:off x="1683401" y="3796175"/>
            <a:ext cx="2794000" cy="1701800"/>
          </a:xfrm>
          <a:custGeom>
            <a:avLst/>
            <a:gdLst>
              <a:gd name="connsiteX0" fmla="*/ 2794000 w 2794000"/>
              <a:gd name="connsiteY0" fmla="*/ 1701800 h 1701800"/>
              <a:gd name="connsiteX1" fmla="*/ 762000 w 2794000"/>
              <a:gd name="connsiteY1" fmla="*/ 1257300 h 1701800"/>
              <a:gd name="connsiteX2" fmla="*/ 0 w 2794000"/>
              <a:gd name="connsiteY2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0" h="1701800">
                <a:moveTo>
                  <a:pt x="2794000" y="1701800"/>
                </a:moveTo>
                <a:cubicBezTo>
                  <a:pt x="2010833" y="1621366"/>
                  <a:pt x="1227667" y="1540933"/>
                  <a:pt x="762000" y="1257300"/>
                </a:cubicBezTo>
                <a:cubicBezTo>
                  <a:pt x="296333" y="973667"/>
                  <a:pt x="148166" y="486833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6854954" y="3369117"/>
            <a:ext cx="1836320" cy="432338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1x1 Conv-</a:t>
            </a:r>
            <a:r>
              <a:rPr lang="en-CA" sz="1800" dirty="0" err="1"/>
              <a:t>ReLU</a:t>
            </a:r>
            <a:endParaRPr lang="en-CA" sz="1800" dirty="0"/>
          </a:p>
        </p:txBody>
      </p:sp>
      <p:cxnSp>
        <p:nvCxnSpPr>
          <p:cNvPr id="41" name="Straight Arrow Connector 40"/>
          <p:cNvCxnSpPr>
            <a:stCxn id="34" idx="0"/>
            <a:endCxn id="37" idx="2"/>
          </p:cNvCxnSpPr>
          <p:nvPr/>
        </p:nvCxnSpPr>
        <p:spPr>
          <a:xfrm flipV="1">
            <a:off x="3598574" y="3801993"/>
            <a:ext cx="0" cy="646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5" idx="0"/>
            <a:endCxn id="38" idx="2"/>
          </p:cNvCxnSpPr>
          <p:nvPr/>
        </p:nvCxnSpPr>
        <p:spPr>
          <a:xfrm flipV="1">
            <a:off x="5636861" y="3801993"/>
            <a:ext cx="0" cy="646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0" idx="0"/>
            <a:endCxn id="40" idx="2"/>
          </p:cNvCxnSpPr>
          <p:nvPr/>
        </p:nvCxnSpPr>
        <p:spPr>
          <a:xfrm flipH="1" flipV="1">
            <a:off x="7773114" y="3801455"/>
            <a:ext cx="19977" cy="673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598574" y="6086550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5789" y="2895132"/>
            <a:ext cx="143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28x28x128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085798" y="2925611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28x28x192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60430" y="2921648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28x28x96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788894" y="1741966"/>
            <a:ext cx="20312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  <a:latin typeface="+mj-lt"/>
              </a:rPr>
              <a:t>28 x 28 x 480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934190" y="3969330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</a:t>
            </a:r>
            <a:r>
              <a:rPr lang="fr-CA" sz="2000" b="1" u="sng" dirty="0">
                <a:solidFill>
                  <a:srgbClr val="FF0000"/>
                </a:solidFill>
                <a:latin typeface="+mj-lt"/>
              </a:rPr>
              <a:t>64</a:t>
            </a:r>
            <a:endParaRPr lang="en-CA" sz="2000" b="1" u="sng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42905" y="3969330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</a:t>
            </a:r>
            <a:r>
              <a:rPr lang="fr-CA" sz="2000" b="1" u="sng" dirty="0">
                <a:solidFill>
                  <a:srgbClr val="FF0000"/>
                </a:solidFill>
                <a:latin typeface="+mj-lt"/>
              </a:rPr>
              <a:t>64</a:t>
            </a:r>
            <a:endParaRPr lang="en-CA" sz="2000" b="1" u="sng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077931" y="3969330"/>
            <a:ext cx="143031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CA" sz="2000" b="1" dirty="0">
                <a:solidFill>
                  <a:srgbClr val="FF0000"/>
                </a:solidFill>
                <a:latin typeface="+mj-lt"/>
              </a:rPr>
              <a:t>28x28x256</a:t>
            </a:r>
            <a:endParaRPr lang="en-CA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901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1" grpId="0"/>
      <p:bldP spid="53" grpId="0"/>
      <p:bldP spid="54" grpId="0" animBg="1"/>
      <p:bldP spid="55" grpId="0" animBg="1"/>
      <p:bldP spid="57" grpId="0"/>
      <p:bldP spid="59" grpId="0" animBg="1"/>
      <p:bldP spid="60" grpId="0" animBg="1"/>
      <p:bldP spid="61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183</a:t>
            </a:fld>
            <a:endParaRPr lang="fr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314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RAPPEL : </a:t>
            </a:r>
            <a:r>
              <a:rPr lang="en-US" sz="20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1x1 convolution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EA6691B-33BC-2243-93E4-FED393A65A0C}"/>
              </a:ext>
            </a:extLst>
          </p:cNvPr>
          <p:cNvSpPr txBox="1"/>
          <p:nvPr/>
        </p:nvSpPr>
        <p:spPr>
          <a:xfrm>
            <a:off x="1475232" y="4892029"/>
            <a:ext cx="66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fr-CA" sz="18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Permet de réduire le nombre de cartes d’activation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D8CA67-7891-E348-B7F4-7756189486B5}"/>
              </a:ext>
            </a:extLst>
          </p:cNvPr>
          <p:cNvGrpSpPr/>
          <p:nvPr/>
        </p:nvGrpSpPr>
        <p:grpSpPr>
          <a:xfrm>
            <a:off x="1475232" y="1897853"/>
            <a:ext cx="5616374" cy="2647552"/>
            <a:chOff x="1475232" y="1897853"/>
            <a:chExt cx="5616374" cy="2647552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35D64FA9-6225-F843-A83C-0B7F347A2382}"/>
                </a:ext>
              </a:extLst>
            </p:cNvPr>
            <p:cNvSpPr/>
            <p:nvPr/>
          </p:nvSpPr>
          <p:spPr>
            <a:xfrm>
              <a:off x="5226658" y="2372985"/>
              <a:ext cx="745873" cy="1825834"/>
            </a:xfrm>
            <a:prstGeom prst="cube">
              <a:avLst>
                <a:gd name="adj" fmla="val 60480"/>
              </a:avLst>
            </a:prstGeom>
            <a:solidFill>
              <a:srgbClr val="C00000">
                <a:alpha val="30000"/>
              </a:srgb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8A9ECC33-25D4-AE4D-8BC0-9306AFD3BF0D}"/>
                </a:ext>
              </a:extLst>
            </p:cNvPr>
            <p:cNvSpPr/>
            <p:nvPr/>
          </p:nvSpPr>
          <p:spPr>
            <a:xfrm>
              <a:off x="1658563" y="2954566"/>
              <a:ext cx="1938077" cy="227070"/>
            </a:xfrm>
            <a:prstGeom prst="cube">
              <a:avLst>
                <a:gd name="adj" fmla="val 22941"/>
              </a:avLst>
            </a:prstGeom>
            <a:solidFill>
              <a:srgbClr val="FF7E7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4B624B-ECE0-C243-ADC1-FDF1404A235D}"/>
                </a:ext>
              </a:extLst>
            </p:cNvPr>
            <p:cNvSpPr txBox="1"/>
            <p:nvPr/>
          </p:nvSpPr>
          <p:spPr>
            <a:xfrm>
              <a:off x="3539178" y="3853861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W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FE21A9-60E3-4944-9D74-711E137D5101}"/>
                </a:ext>
              </a:extLst>
            </p:cNvPr>
            <p:cNvSpPr txBox="1"/>
            <p:nvPr/>
          </p:nvSpPr>
          <p:spPr>
            <a:xfrm>
              <a:off x="3736037" y="2981772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59DB8F-68C7-B541-BF23-865D6AC1AF54}"/>
                </a:ext>
              </a:extLst>
            </p:cNvPr>
            <p:cNvSpPr txBox="1"/>
            <p:nvPr/>
          </p:nvSpPr>
          <p:spPr>
            <a:xfrm>
              <a:off x="2281064" y="4168675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E1066A-A609-804B-A40E-0655CDACF0F0}"/>
                </a:ext>
              </a:extLst>
            </p:cNvPr>
            <p:cNvSpPr txBox="1"/>
            <p:nvPr/>
          </p:nvSpPr>
          <p:spPr>
            <a:xfrm>
              <a:off x="3793149" y="1897853"/>
              <a:ext cx="1588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K </a:t>
              </a:r>
              <a:r>
                <a:rPr lang="en-CA" sz="1800" dirty="0" err="1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filtres</a:t>
              </a: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 (1x1)</a:t>
              </a:r>
            </a:p>
          </p:txBody>
        </p:sp>
        <p:cxnSp>
          <p:nvCxnSpPr>
            <p:cNvPr id="50" name="Straight Arrow Connector 44">
              <a:extLst>
                <a:ext uri="{FF2B5EF4-FFF2-40B4-BE49-F238E27FC236}">
                  <a16:creationId xmlns:a16="http://schemas.microsoft.com/office/drawing/2014/main" id="{8EF802E9-A774-F340-961F-C0A55CD3F68F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rot="5400000" flipH="1" flipV="1">
              <a:off x="2977961" y="2139382"/>
              <a:ext cx="872051" cy="758326"/>
            </a:xfrm>
            <a:prstGeom prst="curvedConnector2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EF011FFA-24E4-074B-8179-5563BE6DF449}"/>
                </a:ext>
              </a:extLst>
            </p:cNvPr>
            <p:cNvSpPr/>
            <p:nvPr/>
          </p:nvSpPr>
          <p:spPr>
            <a:xfrm>
              <a:off x="5511228" y="2372985"/>
              <a:ext cx="1041972" cy="1825833"/>
            </a:xfrm>
            <a:prstGeom prst="cube">
              <a:avLst>
                <a:gd name="adj" fmla="val 42820"/>
              </a:avLst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B92AED-C1BB-7C4C-913E-FC9319415847}"/>
                </a:ext>
              </a:extLst>
            </p:cNvPr>
            <p:cNvSpPr txBox="1"/>
            <p:nvPr/>
          </p:nvSpPr>
          <p:spPr>
            <a:xfrm>
              <a:off x="6347977" y="3875548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W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47CDA8-2467-F84E-89A7-BFF1466EDB85}"/>
                </a:ext>
              </a:extLst>
            </p:cNvPr>
            <p:cNvSpPr txBox="1"/>
            <p:nvPr/>
          </p:nvSpPr>
          <p:spPr>
            <a:xfrm>
              <a:off x="6557305" y="3013190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DC8F43-103B-634B-B816-AFBFAF6A76EB}"/>
                </a:ext>
              </a:extLst>
            </p:cNvPr>
            <p:cNvSpPr txBox="1"/>
            <p:nvPr/>
          </p:nvSpPr>
          <p:spPr>
            <a:xfrm>
              <a:off x="5629886" y="4176073"/>
              <a:ext cx="53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8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K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571BD67-8333-9C46-B3D3-018495E81B97}"/>
                </a:ext>
              </a:extLst>
            </p:cNvPr>
            <p:cNvSpPr/>
            <p:nvPr/>
          </p:nvSpPr>
          <p:spPr>
            <a:xfrm>
              <a:off x="4305349" y="3197856"/>
              <a:ext cx="670560" cy="218545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66D8197B-A648-1841-ABC2-F2A5601C07C7}"/>
                </a:ext>
              </a:extLst>
            </p:cNvPr>
            <p:cNvSpPr/>
            <p:nvPr/>
          </p:nvSpPr>
          <p:spPr>
            <a:xfrm>
              <a:off x="1475232" y="2360793"/>
              <a:ext cx="2257322" cy="1804416"/>
            </a:xfrm>
            <a:prstGeom prst="cube">
              <a:avLst/>
            </a:prstGeom>
            <a:solidFill>
              <a:srgbClr val="E6EEFB">
                <a:alpha val="71000"/>
              </a:srgb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43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2344" y="1018710"/>
            <a:ext cx="6065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latin typeface="+mj-lt"/>
              </a:rPr>
              <a:t>Module </a:t>
            </a:r>
            <a:r>
              <a:rPr lang="fr-CA" dirty="0" err="1">
                <a:latin typeface="+mj-lt"/>
              </a:rPr>
              <a:t>d’inception</a:t>
            </a:r>
            <a:r>
              <a:rPr lang="fr-CA" dirty="0">
                <a:latin typeface="+mj-lt"/>
              </a:rPr>
              <a:t> avec « </a:t>
            </a:r>
            <a:r>
              <a:rPr lang="fr-CA" b="1" dirty="0" err="1">
                <a:solidFill>
                  <a:srgbClr val="FF0000"/>
                </a:solidFill>
                <a:latin typeface="+mj-lt"/>
              </a:rPr>
              <a:t>bottleneck</a:t>
            </a:r>
            <a:r>
              <a:rPr lang="fr-CA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fr-CA" b="1" dirty="0" err="1">
                <a:solidFill>
                  <a:srgbClr val="FF0000"/>
                </a:solidFill>
                <a:latin typeface="+mj-lt"/>
              </a:rPr>
              <a:t>layers</a:t>
            </a:r>
            <a:r>
              <a:rPr lang="fr-CA" dirty="0">
                <a:latin typeface="+mj-lt"/>
              </a:rPr>
              <a:t> »</a:t>
            </a:r>
            <a:endParaRPr lang="en-CA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654" y="1614966"/>
            <a:ext cx="6516511" cy="3108484"/>
            <a:chOff x="455789" y="1741966"/>
            <a:chExt cx="8346692" cy="4822023"/>
          </a:xfrm>
        </p:grpSpPr>
        <p:sp>
          <p:nvSpPr>
            <p:cNvPr id="28" name="Rectangle 27"/>
            <p:cNvSpPr/>
            <p:nvPr/>
          </p:nvSpPr>
          <p:spPr>
            <a:xfrm>
              <a:off x="3706379" y="5504061"/>
              <a:ext cx="1579901" cy="5830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Couche </a:t>
              </a:r>
              <a:r>
                <a:rPr lang="en-CA" sz="1200" dirty="0" err="1"/>
                <a:t>précédente</a:t>
              </a:r>
              <a:endParaRPr lang="en-CA" sz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25550" y="2161710"/>
              <a:ext cx="1579901" cy="5830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err="1">
                  <a:solidFill>
                    <a:sysClr val="windowText" lastClr="000000"/>
                  </a:solidFill>
                </a:rPr>
                <a:t>Concaténation</a:t>
              </a:r>
              <a:endParaRPr lang="en-CA" sz="12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28" idx="0"/>
              <a:endCxn id="34" idx="2"/>
            </p:cNvCxnSpPr>
            <p:nvPr/>
          </p:nvCxnSpPr>
          <p:spPr>
            <a:xfrm flipH="1" flipV="1">
              <a:off x="3598574" y="4881017"/>
              <a:ext cx="897756" cy="6230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8" idx="0"/>
              <a:endCxn id="35" idx="2"/>
            </p:cNvCxnSpPr>
            <p:nvPr/>
          </p:nvCxnSpPr>
          <p:spPr>
            <a:xfrm flipV="1">
              <a:off x="4496330" y="4881017"/>
              <a:ext cx="1140531" cy="6230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0"/>
              <a:endCxn id="30" idx="2"/>
            </p:cNvCxnSpPr>
            <p:nvPr/>
          </p:nvCxnSpPr>
          <p:spPr>
            <a:xfrm flipV="1">
              <a:off x="4496330" y="4906894"/>
              <a:ext cx="3296761" cy="5971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0" idx="0"/>
              <a:endCxn id="36" idx="2"/>
            </p:cNvCxnSpPr>
            <p:nvPr/>
          </p:nvCxnSpPr>
          <p:spPr>
            <a:xfrm flipH="1" flipV="1">
              <a:off x="4515501" y="2744785"/>
              <a:ext cx="3315690" cy="624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8" idx="0"/>
              <a:endCxn id="36" idx="2"/>
            </p:cNvCxnSpPr>
            <p:nvPr/>
          </p:nvCxnSpPr>
          <p:spPr>
            <a:xfrm flipH="1" flipV="1">
              <a:off x="4515501" y="2744785"/>
              <a:ext cx="1121360" cy="624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7" idx="0"/>
              <a:endCxn id="36" idx="2"/>
            </p:cNvCxnSpPr>
            <p:nvPr/>
          </p:nvCxnSpPr>
          <p:spPr>
            <a:xfrm flipV="1">
              <a:off x="3598574" y="2744785"/>
              <a:ext cx="916927" cy="624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9" idx="0"/>
              <a:endCxn id="36" idx="2"/>
            </p:cNvCxnSpPr>
            <p:nvPr/>
          </p:nvCxnSpPr>
          <p:spPr>
            <a:xfrm flipV="1">
              <a:off x="1603960" y="2744785"/>
              <a:ext cx="2911541" cy="6120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85800" y="3356797"/>
              <a:ext cx="1836320" cy="43233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1x1 Conv-</a:t>
              </a:r>
              <a:r>
                <a:rPr lang="en-CA" sz="1200" dirty="0" err="1"/>
                <a:t>ReLU</a:t>
              </a:r>
              <a:endParaRPr lang="en-CA" sz="12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83700" y="4474555"/>
              <a:ext cx="2018781" cy="4323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3x3 MAX-POOL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80414" y="4448679"/>
              <a:ext cx="1836320" cy="432338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1x1 Conv-</a:t>
              </a:r>
              <a:r>
                <a:rPr lang="en-CA" sz="1200" dirty="0" err="1"/>
                <a:t>ReLU</a:t>
              </a:r>
              <a:endParaRPr lang="en-CA" sz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18701" y="4448679"/>
              <a:ext cx="1836320" cy="432338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1x1 Conv-</a:t>
              </a:r>
              <a:r>
                <a:rPr lang="en-CA" sz="1200" dirty="0" err="1"/>
                <a:t>ReLU</a:t>
              </a:r>
              <a:endParaRPr lang="en-CA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680414" y="3369655"/>
              <a:ext cx="1836320" cy="43233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3x3 Conv-</a:t>
              </a:r>
              <a:r>
                <a:rPr lang="en-CA" sz="1200" dirty="0" err="1"/>
                <a:t>ReLU</a:t>
              </a:r>
              <a:endParaRPr lang="en-CA" sz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18701" y="3369655"/>
              <a:ext cx="1836320" cy="43233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5x5 Conv-</a:t>
              </a:r>
              <a:r>
                <a:rPr lang="en-CA" sz="1200" dirty="0" err="1"/>
                <a:t>ReLU</a:t>
              </a:r>
              <a:endParaRPr lang="en-CA" sz="1200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683401" y="3796175"/>
              <a:ext cx="2794000" cy="1701800"/>
            </a:xfrm>
            <a:custGeom>
              <a:avLst/>
              <a:gdLst>
                <a:gd name="connsiteX0" fmla="*/ 2794000 w 2794000"/>
                <a:gd name="connsiteY0" fmla="*/ 1701800 h 1701800"/>
                <a:gd name="connsiteX1" fmla="*/ 762000 w 2794000"/>
                <a:gd name="connsiteY1" fmla="*/ 1257300 h 1701800"/>
                <a:gd name="connsiteX2" fmla="*/ 0 w 2794000"/>
                <a:gd name="connsiteY2" fmla="*/ 0 h 170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0" h="1701800">
                  <a:moveTo>
                    <a:pt x="2794000" y="1701800"/>
                  </a:moveTo>
                  <a:cubicBezTo>
                    <a:pt x="2010833" y="1621366"/>
                    <a:pt x="1227667" y="1540933"/>
                    <a:pt x="762000" y="1257300"/>
                  </a:cubicBezTo>
                  <a:cubicBezTo>
                    <a:pt x="296333" y="973667"/>
                    <a:pt x="148166" y="486833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54954" y="3369117"/>
              <a:ext cx="1836320" cy="432338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1x1 Conv-</a:t>
              </a:r>
              <a:r>
                <a:rPr lang="en-CA" sz="1200" dirty="0" err="1"/>
                <a:t>ReLU</a:t>
              </a:r>
              <a:endParaRPr lang="en-CA" sz="1200" dirty="0"/>
            </a:p>
          </p:txBody>
        </p:sp>
        <p:cxnSp>
          <p:nvCxnSpPr>
            <p:cNvPr id="41" name="Straight Arrow Connector 40"/>
            <p:cNvCxnSpPr>
              <a:stCxn id="34" idx="0"/>
              <a:endCxn id="37" idx="2"/>
            </p:cNvCxnSpPr>
            <p:nvPr/>
          </p:nvCxnSpPr>
          <p:spPr>
            <a:xfrm flipV="1">
              <a:off x="3598574" y="3801993"/>
              <a:ext cx="0" cy="646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5" idx="0"/>
              <a:endCxn id="38" idx="2"/>
            </p:cNvCxnSpPr>
            <p:nvPr/>
          </p:nvCxnSpPr>
          <p:spPr>
            <a:xfrm flipV="1">
              <a:off x="5636861" y="3801993"/>
              <a:ext cx="0" cy="646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0" idx="0"/>
              <a:endCxn id="40" idx="2"/>
            </p:cNvCxnSpPr>
            <p:nvPr/>
          </p:nvCxnSpPr>
          <p:spPr>
            <a:xfrm flipH="1" flipV="1">
              <a:off x="7773114" y="3801455"/>
              <a:ext cx="19977" cy="67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598574" y="6086551"/>
              <a:ext cx="1430319" cy="477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>
                  <a:solidFill>
                    <a:srgbClr val="FF0000"/>
                  </a:solidFill>
                  <a:latin typeface="+mj-lt"/>
                </a:rPr>
                <a:t>28x28x256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5789" y="2895133"/>
              <a:ext cx="1430319" cy="477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>
                  <a:solidFill>
                    <a:srgbClr val="FF0000"/>
                  </a:solidFill>
                  <a:latin typeface="+mj-lt"/>
                </a:rPr>
                <a:t>28x28x128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047082" y="2950117"/>
              <a:ext cx="1430319" cy="477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>
                  <a:solidFill>
                    <a:srgbClr val="FF0000"/>
                  </a:solidFill>
                  <a:latin typeface="+mj-lt"/>
                </a:rPr>
                <a:t>28x28x192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5797" y="2985390"/>
              <a:ext cx="1430319" cy="477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>
                  <a:solidFill>
                    <a:srgbClr val="FF0000"/>
                  </a:solidFill>
                  <a:latin typeface="+mj-lt"/>
                </a:rPr>
                <a:t>28x28x96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88894" y="1741966"/>
              <a:ext cx="2031219" cy="477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400" b="1" dirty="0">
                  <a:solidFill>
                    <a:srgbClr val="FF0000"/>
                  </a:solidFill>
                  <a:latin typeface="+mj-lt"/>
                </a:rPr>
                <a:t>28 x 28 x 480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90824" y="2895133"/>
              <a:ext cx="1430319" cy="477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>
                  <a:solidFill>
                    <a:srgbClr val="FF0000"/>
                  </a:solidFill>
                  <a:latin typeface="+mj-lt"/>
                </a:rPr>
                <a:t>28x28x64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80924" y="3983459"/>
              <a:ext cx="1430319" cy="477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>
                  <a:solidFill>
                    <a:srgbClr val="FF0000"/>
                  </a:solidFill>
                  <a:latin typeface="+mj-lt"/>
                </a:rPr>
                <a:t>28x28x</a:t>
              </a:r>
              <a:r>
                <a:rPr lang="fr-CA" sz="1400" b="1" u="sng" dirty="0">
                  <a:solidFill>
                    <a:srgbClr val="FF0000"/>
                  </a:solidFill>
                  <a:latin typeface="+mj-lt"/>
                </a:rPr>
                <a:t>64</a:t>
              </a:r>
              <a:endParaRPr lang="en-CA" sz="1400" b="1" u="sng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11282" y="3912818"/>
              <a:ext cx="1430319" cy="477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>
                  <a:solidFill>
                    <a:srgbClr val="FF0000"/>
                  </a:solidFill>
                  <a:latin typeface="+mj-lt"/>
                </a:rPr>
                <a:t>28x28x</a:t>
              </a:r>
              <a:r>
                <a:rPr lang="fr-CA" sz="1400" b="1" u="sng" dirty="0">
                  <a:solidFill>
                    <a:srgbClr val="FF0000"/>
                  </a:solidFill>
                  <a:latin typeface="+mj-lt"/>
                </a:rPr>
                <a:t>64</a:t>
              </a:r>
              <a:endParaRPr lang="en-CA" sz="1400" b="1" u="sng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66337" y="3912818"/>
              <a:ext cx="1430319" cy="477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A" sz="1400" b="1" dirty="0">
                  <a:solidFill>
                    <a:srgbClr val="FF0000"/>
                  </a:solidFill>
                  <a:latin typeface="+mj-lt"/>
                </a:rPr>
                <a:t>28x28x256</a:t>
              </a:r>
              <a:endParaRPr lang="en-CA" sz="14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4572001" y="4055415"/>
            <a:ext cx="4051300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b="1" dirty="0">
                <a:solidFill>
                  <a:srgbClr val="0000FF"/>
                </a:solidFill>
                <a:latin typeface="+mj-lt"/>
              </a:rPr>
              <a:t>Nombre total </a:t>
            </a:r>
            <a:r>
              <a:rPr lang="en-CA" sz="2000" b="1" dirty="0" err="1">
                <a:solidFill>
                  <a:srgbClr val="0000FF"/>
                </a:solidFill>
                <a:latin typeface="+mj-lt"/>
              </a:rPr>
              <a:t>d’opérations</a:t>
            </a:r>
            <a:r>
              <a:rPr lang="en-CA" sz="2000" b="1" dirty="0">
                <a:solidFill>
                  <a:srgbClr val="0000FF"/>
                </a:solidFill>
                <a:latin typeface="+mj-lt"/>
              </a:rPr>
              <a:t>: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conv, 64] 28x28x64x1x1x256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conv, 64] 28x28x64x1x1x256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conv, 128] 28x28x128x1x1x256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[3x3 conv, 192] 28x28x192x3x3x64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[5x5 conv, 96] 28x28x96x5x5x64</a:t>
            </a:r>
          </a:p>
          <a:p>
            <a:r>
              <a:rPr lang="en-CA" sz="2000" dirty="0">
                <a:solidFill>
                  <a:srgbClr val="0000FF"/>
                </a:solidFill>
                <a:latin typeface="+mj-lt"/>
              </a:rPr>
              <a:t>[1x1 conv, 64] 28x28x64x1x1x256</a:t>
            </a:r>
          </a:p>
          <a:p>
            <a:r>
              <a:rPr lang="en-CA" sz="2000" b="1" dirty="0">
                <a:solidFill>
                  <a:srgbClr val="0000FF"/>
                </a:solidFill>
                <a:latin typeface="+mj-lt"/>
              </a:rPr>
              <a:t>Total: ~</a:t>
            </a:r>
            <a:r>
              <a:rPr lang="en-CA" sz="2000" b="1" dirty="0">
                <a:solidFill>
                  <a:srgbClr val="FF0000"/>
                </a:solidFill>
                <a:latin typeface="+mj-lt"/>
              </a:rPr>
              <a:t>271M vs 854M</a:t>
            </a:r>
            <a:r>
              <a:rPr lang="en-CA" sz="2000" b="1" dirty="0">
                <a:solidFill>
                  <a:srgbClr val="0000FF"/>
                </a:solidFill>
                <a:latin typeface="+mj-lt"/>
              </a:rPr>
              <a:t> </a:t>
            </a:r>
            <a:r>
              <a:rPr lang="en-CA" sz="2000" b="1" dirty="0" err="1">
                <a:solidFill>
                  <a:srgbClr val="0000FF"/>
                </a:solidFill>
                <a:latin typeface="+mj-lt"/>
              </a:rPr>
              <a:t>opérations</a:t>
            </a:r>
            <a:endParaRPr lang="en-CA" sz="20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30690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>
            <a:extLst>
              <a:ext uri="{FF2B5EF4-FFF2-40B4-BE49-F238E27FC236}">
                <a16:creationId xmlns:a16="http://schemas.microsoft.com/office/drawing/2014/main" id="{1C80B3A1-D6EC-45A3-B22F-F89FDC0E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4004" y="-959937"/>
            <a:ext cx="2163130" cy="87960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165233" y="3359765"/>
            <a:ext cx="225128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92372" y="5544559"/>
            <a:ext cx="1331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sz="2000" dirty="0"/>
              <a:t>Entrée</a:t>
            </a:r>
            <a:endParaRPr lang="en-CA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H="1" flipV="1">
            <a:off x="277797" y="3939927"/>
            <a:ext cx="480235" cy="160463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+mj-lt"/>
              </a:rPr>
              <a:t>Modèle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3CD97-5F0D-204C-9975-0D3F73C96B43}"/>
              </a:ext>
            </a:extLst>
          </p:cNvPr>
          <p:cNvSpPr txBox="1"/>
          <p:nvPr/>
        </p:nvSpPr>
        <p:spPr>
          <a:xfrm>
            <a:off x="8472488" y="2392816"/>
            <a:ext cx="41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…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8700488" y="2645659"/>
            <a:ext cx="225128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6947888" y="5136680"/>
            <a:ext cx="1331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sz="2000" dirty="0"/>
              <a:t>Sortie</a:t>
            </a:r>
            <a:endParaRPr lang="en-CA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7613548" y="3225821"/>
            <a:ext cx="1199504" cy="191085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9" grpId="0" animBg="1"/>
      <p:bldP spid="3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>
            <a:extLst>
              <a:ext uri="{FF2B5EF4-FFF2-40B4-BE49-F238E27FC236}">
                <a16:creationId xmlns:a16="http://schemas.microsoft.com/office/drawing/2014/main" id="{1C80B3A1-D6EC-45A3-B22F-F89FDC0E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81327" y="-923506"/>
            <a:ext cx="2163130" cy="87960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165233" y="3359765"/>
            <a:ext cx="225128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92372" y="5544559"/>
            <a:ext cx="1331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sz="2000" dirty="0"/>
              <a:t>Entrée</a:t>
            </a:r>
            <a:endParaRPr lang="en-CA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H="1" flipV="1">
            <a:off x="277797" y="3939927"/>
            <a:ext cx="480235" cy="160463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+mj-lt"/>
              </a:rPr>
              <a:t>Modèle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pic>
        <p:nvPicPr>
          <p:cNvPr id="2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4ED0B8B4-C36E-4C2F-AEE9-F0D578C07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217" y="1622761"/>
            <a:ext cx="2714625" cy="3667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FAFFFFB-C88A-4B3D-8CD0-C60CAEA24F41}"/>
              </a:ext>
            </a:extLst>
          </p:cNvPr>
          <p:cNvCxnSpPr/>
          <p:nvPr/>
        </p:nvCxnSpPr>
        <p:spPr>
          <a:xfrm flipH="1" flipV="1">
            <a:off x="6634750" y="1566388"/>
            <a:ext cx="1939912" cy="104737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6A3D848-A44A-435D-921B-E20E03FCFF52}"/>
              </a:ext>
            </a:extLst>
          </p:cNvPr>
          <p:cNvCxnSpPr/>
          <p:nvPr/>
        </p:nvCxnSpPr>
        <p:spPr>
          <a:xfrm flipH="1">
            <a:off x="6598889" y="3543301"/>
            <a:ext cx="1967235" cy="1785082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0BF5844-FC66-4E74-AFD3-50DBD9AE279E}"/>
              </a:ext>
            </a:extLst>
          </p:cNvPr>
          <p:cNvSpPr/>
          <p:nvPr/>
        </p:nvSpPr>
        <p:spPr>
          <a:xfrm>
            <a:off x="8049270" y="2625712"/>
            <a:ext cx="910756" cy="91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0DC314-6615-4B0A-BEFC-51C74C01DB27}"/>
              </a:ext>
            </a:extLst>
          </p:cNvPr>
          <p:cNvSpPr txBox="1"/>
          <p:nvPr/>
        </p:nvSpPr>
        <p:spPr>
          <a:xfrm>
            <a:off x="2371612" y="5805165"/>
            <a:ext cx="60856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Moins de couches FC = moins de paramètres !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3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69B7D5E-0445-4A49-80F6-D16E5F19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4004" y="-959937"/>
            <a:ext cx="2163130" cy="87960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+mj-lt"/>
              </a:rPr>
              <a:t>Modèle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3CD97-5F0D-204C-9975-0D3F73C96B43}"/>
              </a:ext>
            </a:extLst>
          </p:cNvPr>
          <p:cNvSpPr txBox="1"/>
          <p:nvPr/>
        </p:nvSpPr>
        <p:spPr>
          <a:xfrm>
            <a:off x="8472488" y="2392816"/>
            <a:ext cx="41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…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385048" y="3226841"/>
            <a:ext cx="1264606" cy="7305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168918" y="4550085"/>
            <a:ext cx="18809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sz="2000" dirty="0">
                <a:latin typeface="Times New Roman"/>
                <a:cs typeface="Times New Roman"/>
              </a:rPr>
              <a:t>"tronc" </a:t>
            </a:r>
            <a:r>
              <a:rPr lang="en-CA" sz="2000" dirty="0" err="1">
                <a:latin typeface="Times New Roman"/>
                <a:cs typeface="Times New Roman"/>
              </a:rPr>
              <a:t>convolutif</a:t>
            </a:r>
            <a:endParaRPr lang="fr-FR" dirty="0" err="1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H="1" flipV="1">
            <a:off x="1017351" y="3957413"/>
            <a:ext cx="92064" cy="59267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F1F40B0-BC96-48EC-BCC4-A8F3B667C816}"/>
              </a:ext>
            </a:extLst>
          </p:cNvPr>
          <p:cNvSpPr/>
          <p:nvPr/>
        </p:nvSpPr>
        <p:spPr>
          <a:xfrm>
            <a:off x="1819692" y="5558350"/>
            <a:ext cx="5664907" cy="992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E6B5DA-DED4-4F99-80D1-4CDD6C8FE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03" y="5664538"/>
            <a:ext cx="5539223" cy="793102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A2DCF8C0-AA66-45DE-97D0-EAB61E570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088" y="1052835"/>
            <a:ext cx="2718262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E6D5F60-BD76-4584-8369-B9D2B630A031}"/>
              </a:ext>
            </a:extLst>
          </p:cNvPr>
          <p:cNvCxnSpPr/>
          <p:nvPr/>
        </p:nvCxnSpPr>
        <p:spPr>
          <a:xfrm flipH="1">
            <a:off x="1036441" y="1004565"/>
            <a:ext cx="2978176" cy="2213138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5BF76E7-B03B-411A-BA63-BF7F8C5B4630}"/>
              </a:ext>
            </a:extLst>
          </p:cNvPr>
          <p:cNvCxnSpPr>
            <a:cxnSpLocks/>
          </p:cNvCxnSpPr>
          <p:nvPr/>
        </p:nvCxnSpPr>
        <p:spPr>
          <a:xfrm flipH="1" flipV="1">
            <a:off x="1045549" y="3955416"/>
            <a:ext cx="3005499" cy="122952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7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69B7D5E-0445-4A49-80F6-D16E5F19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4004" y="-959937"/>
            <a:ext cx="2163130" cy="87960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+mj-lt"/>
              </a:rPr>
              <a:t>Modèle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3CD97-5F0D-204C-9975-0D3F73C96B43}"/>
              </a:ext>
            </a:extLst>
          </p:cNvPr>
          <p:cNvSpPr txBox="1"/>
          <p:nvPr/>
        </p:nvSpPr>
        <p:spPr>
          <a:xfrm>
            <a:off x="8472488" y="2392816"/>
            <a:ext cx="41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…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1651000" y="1997320"/>
            <a:ext cx="6537888" cy="28526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3884806" y="5551918"/>
            <a:ext cx="1880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sz="2000" dirty="0"/>
              <a:t>9 modules </a:t>
            </a:r>
            <a:r>
              <a:rPr lang="en-CA" sz="2000" dirty="0" err="1"/>
              <a:t>d’inception</a:t>
            </a:r>
            <a:endParaRPr lang="en-CA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4825303" y="4849954"/>
            <a:ext cx="94641" cy="70196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1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69B7D5E-0445-4A49-80F6-D16E5F19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4004" y="-959937"/>
            <a:ext cx="2163130" cy="87960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+mj-lt"/>
              </a:rPr>
              <a:t>Modèle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3CD97-5F0D-204C-9975-0D3F73C96B43}"/>
              </a:ext>
            </a:extLst>
          </p:cNvPr>
          <p:cNvSpPr txBox="1"/>
          <p:nvPr/>
        </p:nvSpPr>
        <p:spPr>
          <a:xfrm>
            <a:off x="8472488" y="2392816"/>
            <a:ext cx="41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…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3126426" y="2917184"/>
            <a:ext cx="854765" cy="13681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2737252" y="5460842"/>
            <a:ext cx="1880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sz="2000" dirty="0"/>
              <a:t>9 modules </a:t>
            </a:r>
            <a:r>
              <a:rPr lang="en-CA" sz="2000" dirty="0" err="1"/>
              <a:t>d’inception</a:t>
            </a:r>
            <a:endParaRPr lang="en-CA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H="1" flipV="1">
            <a:off x="3553809" y="4285286"/>
            <a:ext cx="123940" cy="117555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2">
            <a:extLst>
              <a:ext uri="{FF2B5EF4-FFF2-40B4-BE49-F238E27FC236}">
                <a16:creationId xmlns:a16="http://schemas.microsoft.com/office/drawing/2014/main" id="{1AEBA75D-6559-4B09-8E84-A4B5004EB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56" y="1716471"/>
            <a:ext cx="4510068" cy="3197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D8B35BE6-1B22-4D30-8B09-5F07FFCF7A0C}"/>
              </a:ext>
            </a:extLst>
          </p:cNvPr>
          <p:cNvCxnSpPr/>
          <p:nvPr/>
        </p:nvCxnSpPr>
        <p:spPr>
          <a:xfrm flipH="1">
            <a:off x="3531915" y="1669418"/>
            <a:ext cx="628422" cy="1229522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67DDA21-E365-402E-936C-75BAE2627CF4}"/>
              </a:ext>
            </a:extLst>
          </p:cNvPr>
          <p:cNvCxnSpPr>
            <a:cxnSpLocks/>
          </p:cNvCxnSpPr>
          <p:nvPr/>
        </p:nvCxnSpPr>
        <p:spPr>
          <a:xfrm flipH="1" flipV="1">
            <a:off x="3604775" y="4301505"/>
            <a:ext cx="564670" cy="62842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F86F5D76-D302-40B0-B0D0-B1BFFA7AA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31716"/>
              </p:ext>
            </p:extLst>
          </p:nvPr>
        </p:nvGraphicFramePr>
        <p:xfrm>
          <a:off x="1466850" y="2505075"/>
          <a:ext cx="54812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36">
                  <a:extLst>
                    <a:ext uri="{9D8B030D-6E8A-4147-A177-3AD203B41FA5}">
                      <a16:colId xmlns:a16="http://schemas.microsoft.com/office/drawing/2014/main" val="614884508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2665603350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1322285413"/>
                    </a:ext>
                  </a:extLst>
                </a:gridCol>
                <a:gridCol w="421636">
                  <a:extLst>
                    <a:ext uri="{9D8B030D-6E8A-4147-A177-3AD203B41FA5}">
                      <a16:colId xmlns:a16="http://schemas.microsoft.com/office/drawing/2014/main" val="371880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60D822-C9F8-4551-8CE3-AB5AFF2BF1ED}"/>
              </a:ext>
            </a:extLst>
          </p:cNvPr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80794371-4CE0-4675-A00E-84B31FB28866}"/>
              </a:ext>
            </a:extLst>
          </p:cNvPr>
          <p:cNvSpPr txBox="1"/>
          <p:nvPr/>
        </p:nvSpPr>
        <p:spPr>
          <a:xfrm>
            <a:off x="3991642" y="1215306"/>
            <a:ext cx="73449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D=9</a:t>
            </a:r>
            <a:br>
              <a:rPr lang="fr-CA">
                <a:latin typeface="Times New Roman"/>
                <a:cs typeface="Times New Roman"/>
              </a:rPr>
            </a:br>
            <a:r>
              <a:rPr lang="fr-CA">
                <a:latin typeface="Times New Roman"/>
                <a:cs typeface="Times New Roman"/>
              </a:rPr>
              <a:t>P=2</a:t>
            </a:r>
            <a:endParaRPr lang="en-CA"/>
          </a:p>
        </p:txBody>
      </p:sp>
      <p:graphicFrame>
        <p:nvGraphicFramePr>
          <p:cNvPr id="10" name="Table 144">
            <a:extLst>
              <a:ext uri="{FF2B5EF4-FFF2-40B4-BE49-F238E27FC236}">
                <a16:creationId xmlns:a16="http://schemas.microsoft.com/office/drawing/2014/main" id="{CF257ADA-D09D-4EDF-8726-72CCF0216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606946"/>
              </p:ext>
            </p:extLst>
          </p:nvPr>
        </p:nvGraphicFramePr>
        <p:xfrm>
          <a:off x="4872979" y="3458194"/>
          <a:ext cx="2061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294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2294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6" name="Table 147">
            <a:extLst>
              <a:ext uri="{FF2B5EF4-FFF2-40B4-BE49-F238E27FC236}">
                <a16:creationId xmlns:a16="http://schemas.microsoft.com/office/drawing/2014/main" id="{ABFC0533-8AA3-4DF7-85FC-41377105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94308"/>
              </p:ext>
            </p:extLst>
          </p:nvPr>
        </p:nvGraphicFramePr>
        <p:xfrm>
          <a:off x="2223472" y="4613391"/>
          <a:ext cx="46976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95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521957">
                  <a:extLst>
                    <a:ext uri="{9D8B030D-6E8A-4147-A177-3AD203B41FA5}">
                      <a16:colId xmlns:a16="http://schemas.microsoft.com/office/drawing/2014/main" val="120791718"/>
                    </a:ext>
                  </a:extLst>
                </a:gridCol>
                <a:gridCol w="521957">
                  <a:extLst>
                    <a:ext uri="{9D8B030D-6E8A-4147-A177-3AD203B41FA5}">
                      <a16:colId xmlns:a16="http://schemas.microsoft.com/office/drawing/2014/main" val="1522910034"/>
                    </a:ext>
                  </a:extLst>
                </a:gridCol>
                <a:gridCol w="521957">
                  <a:extLst>
                    <a:ext uri="{9D8B030D-6E8A-4147-A177-3AD203B41FA5}">
                      <a16:colId xmlns:a16="http://schemas.microsoft.com/office/drawing/2014/main" val="3860609740"/>
                    </a:ext>
                  </a:extLst>
                </a:gridCol>
                <a:gridCol w="521957">
                  <a:extLst>
                    <a:ext uri="{9D8B030D-6E8A-4147-A177-3AD203B41FA5}">
                      <a16:colId xmlns:a16="http://schemas.microsoft.com/office/drawing/2014/main" val="1758917500"/>
                    </a:ext>
                  </a:extLst>
                </a:gridCol>
                <a:gridCol w="521957">
                  <a:extLst>
                    <a:ext uri="{9D8B030D-6E8A-4147-A177-3AD203B41FA5}">
                      <a16:colId xmlns:a16="http://schemas.microsoft.com/office/drawing/2014/main" val="208977678"/>
                    </a:ext>
                  </a:extLst>
                </a:gridCol>
                <a:gridCol w="521957">
                  <a:extLst>
                    <a:ext uri="{9D8B030D-6E8A-4147-A177-3AD203B41FA5}">
                      <a16:colId xmlns:a16="http://schemas.microsoft.com/office/drawing/2014/main" val="3632503816"/>
                    </a:ext>
                  </a:extLst>
                </a:gridCol>
                <a:gridCol w="521957">
                  <a:extLst>
                    <a:ext uri="{9D8B030D-6E8A-4147-A177-3AD203B41FA5}">
                      <a16:colId xmlns:a16="http://schemas.microsoft.com/office/drawing/2014/main" val="3445846647"/>
                    </a:ext>
                  </a:extLst>
                </a:gridCol>
                <a:gridCol w="521957">
                  <a:extLst>
                    <a:ext uri="{9D8B030D-6E8A-4147-A177-3AD203B41FA5}">
                      <a16:colId xmlns:a16="http://schemas.microsoft.com/office/drawing/2014/main" val="108931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-18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-12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CA" b="1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134B6A16-A48E-4B25-9D00-732AE60047AE}"/>
              </a:ext>
            </a:extLst>
          </p:cNvPr>
          <p:cNvCxnSpPr>
            <a:cxnSpLocks/>
          </p:cNvCxnSpPr>
          <p:nvPr/>
        </p:nvCxnSpPr>
        <p:spPr>
          <a:xfrm>
            <a:off x="2232842" y="4425950"/>
            <a:ext cx="465214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D7F0CB51-BF8C-437D-ACD4-21ABE5B40546}"/>
              </a:ext>
            </a:extLst>
          </p:cNvPr>
          <p:cNvSpPr txBox="1"/>
          <p:nvPr/>
        </p:nvSpPr>
        <p:spPr>
          <a:xfrm>
            <a:off x="3991642" y="3968030"/>
            <a:ext cx="87139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A = 9</a:t>
            </a:r>
            <a:endParaRPr lang="fr-CA"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807E0-6A81-46C6-A05D-D9D2443143D3}"/>
              </a:ext>
            </a:extLst>
          </p:cNvPr>
          <p:cNvSpPr/>
          <p:nvPr/>
        </p:nvSpPr>
        <p:spPr>
          <a:xfrm>
            <a:off x="1005499" y="5585526"/>
            <a:ext cx="7332457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M" altLang="en-US">
                <a:latin typeface="Times New Roman"/>
                <a:cs typeface="Times New Roman"/>
              </a:rPr>
              <a:t>Taille de la carte d’activation A = 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((D-F</a:t>
            </a:r>
            <a:r>
              <a:rPr lang="fr-CM" sz="3600" b="1">
                <a:solidFill>
                  <a:srgbClr val="FF0000"/>
                </a:solidFill>
                <a:latin typeface="Times New Roman"/>
                <a:cs typeface="Times New Roman"/>
              </a:rPr>
              <a:t>+2P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lang="en-CA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/S)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+1</a:t>
            </a:r>
            <a:endParaRPr lang="en-CA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117888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>
            <a:extLst>
              <a:ext uri="{FF2B5EF4-FFF2-40B4-BE49-F238E27FC236}">
                <a16:creationId xmlns:a16="http://schemas.microsoft.com/office/drawing/2014/main" id="{065C20D2-9634-42D4-8774-EC351D5B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4004" y="-959937"/>
            <a:ext cx="2163130" cy="8796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190</a:t>
            </a:fld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3842553" y="3924663"/>
            <a:ext cx="1456486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2854382" y="5494625"/>
            <a:ext cx="5222818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dirty="0"/>
              <a:t>Injection de gradients </a:t>
            </a:r>
          </a:p>
          <a:p>
            <a:pPr algn="ctr">
              <a:spcBef>
                <a:spcPts val="800"/>
              </a:spcBef>
            </a:pPr>
            <a:r>
              <a:rPr lang="en-CA" dirty="0"/>
              <a:t>(AvgPool-1x1Conv-FC-FC-Softmax)</a:t>
            </a:r>
            <a:endParaRPr lang="en-CA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531937" y="4495719"/>
            <a:ext cx="933854" cy="99890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29AE24-6F4A-AB43-8A63-FC60302AF97B}"/>
              </a:ext>
            </a:extLst>
          </p:cNvPr>
          <p:cNvSpPr/>
          <p:nvPr/>
        </p:nvSpPr>
        <p:spPr>
          <a:xfrm>
            <a:off x="5831613" y="3591843"/>
            <a:ext cx="1518925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CEE3B9-1403-2049-9238-64D867D5DBC5}"/>
              </a:ext>
            </a:extLst>
          </p:cNvPr>
          <p:cNvCxnSpPr>
            <a:cxnSpLocks/>
            <a:stCxn id="20" idx="0"/>
            <a:endCxn id="22" idx="2"/>
          </p:cNvCxnSpPr>
          <p:nvPr/>
        </p:nvCxnSpPr>
        <p:spPr>
          <a:xfrm flipV="1">
            <a:off x="5465791" y="4172005"/>
            <a:ext cx="1125285" cy="132262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+mj-lt"/>
              </a:rPr>
              <a:t>Modèle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3CD97-5F0D-204C-9975-0D3F73C96B43}"/>
              </a:ext>
            </a:extLst>
          </p:cNvPr>
          <p:cNvSpPr txBox="1"/>
          <p:nvPr/>
        </p:nvSpPr>
        <p:spPr>
          <a:xfrm>
            <a:off x="8472488" y="2392816"/>
            <a:ext cx="41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…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</p:spTree>
    <p:extLst>
      <p:ext uri="{BB962C8B-B14F-4D97-AF65-F5344CB8AC3E}">
        <p14:creationId xmlns:p14="http://schemas.microsoft.com/office/powerpoint/2010/main" val="228852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>
            <a:extLst>
              <a:ext uri="{FF2B5EF4-FFF2-40B4-BE49-F238E27FC236}">
                <a16:creationId xmlns:a16="http://schemas.microsoft.com/office/drawing/2014/main" id="{065C20D2-9634-42D4-8774-EC351D5B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4004" y="-959937"/>
            <a:ext cx="2163130" cy="8796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191</a:t>
            </a:fld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DEAE97-1254-124B-8E6A-B264591C25F3}"/>
              </a:ext>
            </a:extLst>
          </p:cNvPr>
          <p:cNvSpPr/>
          <p:nvPr/>
        </p:nvSpPr>
        <p:spPr>
          <a:xfrm>
            <a:off x="3842553" y="3924663"/>
            <a:ext cx="1456486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FA7818-B2ED-6F4C-A941-8413FE260C12}"/>
              </a:ext>
            </a:extLst>
          </p:cNvPr>
          <p:cNvSpPr txBox="1"/>
          <p:nvPr/>
        </p:nvSpPr>
        <p:spPr>
          <a:xfrm>
            <a:off x="2854382" y="5494625"/>
            <a:ext cx="5222818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CA" dirty="0"/>
              <a:t>Injection de gradients </a:t>
            </a:r>
          </a:p>
          <a:p>
            <a:pPr algn="ctr">
              <a:spcBef>
                <a:spcPts val="800"/>
              </a:spcBef>
            </a:pPr>
            <a:r>
              <a:rPr lang="en-CA" dirty="0"/>
              <a:t>(AvgPool-1x1Conv-FC-FC-Softmax)</a:t>
            </a:r>
            <a:endParaRPr lang="en-CA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5358F1-B04E-3346-A575-171EBC0B83A2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531937" y="4495719"/>
            <a:ext cx="933854" cy="99890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29AE24-6F4A-AB43-8A63-FC60302AF97B}"/>
              </a:ext>
            </a:extLst>
          </p:cNvPr>
          <p:cNvSpPr/>
          <p:nvPr/>
        </p:nvSpPr>
        <p:spPr>
          <a:xfrm>
            <a:off x="5831613" y="3591843"/>
            <a:ext cx="1518925" cy="580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CEE3B9-1403-2049-9238-64D867D5DBC5}"/>
              </a:ext>
            </a:extLst>
          </p:cNvPr>
          <p:cNvCxnSpPr>
            <a:cxnSpLocks/>
            <a:stCxn id="20" idx="0"/>
            <a:endCxn id="22" idx="2"/>
          </p:cNvCxnSpPr>
          <p:nvPr/>
        </p:nvCxnSpPr>
        <p:spPr>
          <a:xfrm flipV="1">
            <a:off x="5465791" y="4172005"/>
            <a:ext cx="1125285" cy="132262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A453A9-851F-1048-BF9E-6D01D5D330CF}"/>
              </a:ext>
            </a:extLst>
          </p:cNvPr>
          <p:cNvSpPr txBox="1"/>
          <p:nvPr/>
        </p:nvSpPr>
        <p:spPr>
          <a:xfrm>
            <a:off x="525290" y="1218728"/>
            <a:ext cx="565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+mj-lt"/>
              </a:rPr>
              <a:t>Modèle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complet</a:t>
            </a:r>
            <a:endParaRPr lang="en-US" sz="16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3CD97-5F0D-204C-9975-0D3F73C96B43}"/>
              </a:ext>
            </a:extLst>
          </p:cNvPr>
          <p:cNvSpPr txBox="1"/>
          <p:nvPr/>
        </p:nvSpPr>
        <p:spPr>
          <a:xfrm>
            <a:off x="8472488" y="2392816"/>
            <a:ext cx="41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…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GoogLeNet</a:t>
            </a:r>
            <a:r>
              <a:rPr lang="en-US" dirty="0"/>
              <a:t> (Inception v1)</a:t>
            </a: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04CFDE5B-4F4C-4BD6-BC0B-70F8BAC36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37" y="1717687"/>
            <a:ext cx="1604075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E0C8486-9B2F-47BE-A92A-882718FE6EA6}"/>
              </a:ext>
            </a:extLst>
          </p:cNvPr>
          <p:cNvCxnSpPr/>
          <p:nvPr/>
        </p:nvCxnSpPr>
        <p:spPr>
          <a:xfrm>
            <a:off x="3313334" y="1632988"/>
            <a:ext cx="983617" cy="233153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8B5EAF5-DD7E-4144-969C-D0EC0BE0A696}"/>
              </a:ext>
            </a:extLst>
          </p:cNvPr>
          <p:cNvCxnSpPr>
            <a:cxnSpLocks/>
          </p:cNvCxnSpPr>
          <p:nvPr/>
        </p:nvCxnSpPr>
        <p:spPr>
          <a:xfrm flipV="1">
            <a:off x="3304227" y="4529192"/>
            <a:ext cx="947186" cy="134792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27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11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Taille des </a:t>
            </a:r>
            <a:r>
              <a:rPr lang="en-US" sz="2000" b="1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réseaux</a:t>
            </a:r>
            <a:endParaRPr lang="en-US" sz="20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1CB4AA-2885-6843-887E-29A1CA3838E6}"/>
              </a:ext>
            </a:extLst>
          </p:cNvPr>
          <p:cNvSpPr txBox="1"/>
          <p:nvPr/>
        </p:nvSpPr>
        <p:spPr>
          <a:xfrm>
            <a:off x="6256411" y="5535814"/>
            <a:ext cx="1808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600" b="1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GoogLeNet</a:t>
            </a:r>
            <a:endParaRPr lang="en-CA" sz="1600" b="1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F135EC-BFEB-8E4A-80C5-D6CBC96967F0}"/>
              </a:ext>
            </a:extLst>
          </p:cNvPr>
          <p:cNvSpPr txBox="1"/>
          <p:nvPr/>
        </p:nvSpPr>
        <p:spPr>
          <a:xfrm>
            <a:off x="5905036" y="6049401"/>
            <a:ext cx="1918163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22 couches</a:t>
            </a:r>
          </a:p>
          <a:p>
            <a:pPr algn="ctr">
              <a:spcBef>
                <a:spcPts val="400"/>
              </a:spcBef>
            </a:pPr>
            <a:r>
              <a:rPr lang="en-CA" sz="18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~5M param</a:t>
            </a:r>
            <a:r>
              <a:rPr lang="fr-CA" sz="1800" b="1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ètres</a:t>
            </a:r>
            <a:endParaRPr lang="en-CA" sz="16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9C8F9-F87D-9A48-B286-DBA5215F1DB4}"/>
              </a:ext>
            </a:extLst>
          </p:cNvPr>
          <p:cNvSpPr txBox="1"/>
          <p:nvPr/>
        </p:nvSpPr>
        <p:spPr>
          <a:xfrm>
            <a:off x="1213234" y="6049401"/>
            <a:ext cx="1848134" cy="63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8 couches</a:t>
            </a:r>
          </a:p>
          <a:p>
            <a:pPr algn="ctr">
              <a:spcBef>
                <a:spcPts val="400"/>
              </a:spcBef>
            </a:pP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~68M param</a:t>
            </a:r>
            <a:r>
              <a:rPr lang="fr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è</a:t>
            </a:r>
            <a:r>
              <a:rPr lang="en-CA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tres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235009-7281-6D43-AF08-F0506CB0B72C}"/>
              </a:ext>
            </a:extLst>
          </p:cNvPr>
          <p:cNvGrpSpPr/>
          <p:nvPr/>
        </p:nvGrpSpPr>
        <p:grpSpPr>
          <a:xfrm>
            <a:off x="1484035" y="2400300"/>
            <a:ext cx="1342831" cy="3509434"/>
            <a:chOff x="2413620" y="2236762"/>
            <a:chExt cx="1342831" cy="321117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9D602E7-DC98-B244-9B94-4966E0D2E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141" r="71105" b="5487"/>
            <a:stretch/>
          </p:blipFill>
          <p:spPr>
            <a:xfrm>
              <a:off x="2413620" y="2236762"/>
              <a:ext cx="1342831" cy="297778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D8FCD2-61AD-164E-9D96-511222E87CD1}"/>
                </a:ext>
              </a:extLst>
            </p:cNvPr>
            <p:cNvSpPr txBox="1"/>
            <p:nvPr/>
          </p:nvSpPr>
          <p:spPr>
            <a:xfrm>
              <a:off x="2607275" y="5138154"/>
              <a:ext cx="1035545" cy="30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CA" sz="1600" b="1" err="1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AlexNet</a:t>
              </a:r>
              <a:endParaRPr lang="en-CA" sz="1600" b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8D3A96-3F98-E742-B8B9-4C1BB467C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0" t="-353" b="1"/>
          <a:stretch/>
        </p:blipFill>
        <p:spPr>
          <a:xfrm>
            <a:off x="3790201" y="711489"/>
            <a:ext cx="2083791" cy="5229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1400" y="711489"/>
            <a:ext cx="1070207" cy="5240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9C8F9-F87D-9A48-B286-DBA5215F1DB4}"/>
              </a:ext>
            </a:extLst>
          </p:cNvPr>
          <p:cNvSpPr txBox="1"/>
          <p:nvPr/>
        </p:nvSpPr>
        <p:spPr>
          <a:xfrm>
            <a:off x="3226468" y="6049401"/>
            <a:ext cx="1848134" cy="63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16 couches</a:t>
            </a:r>
          </a:p>
          <a:p>
            <a:pPr algn="ctr">
              <a:spcBef>
                <a:spcPts val="400"/>
              </a:spcBef>
            </a:pP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~138M param</a:t>
            </a:r>
            <a:r>
              <a:rPr lang="fr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è</a:t>
            </a:r>
            <a:r>
              <a:rPr lang="en-CA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tres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25375B-23D6-4022-8E1E-23EFCB38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103" y="187617"/>
            <a:ext cx="1316126" cy="52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186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8B5D9C-1CAF-B44D-967C-B2437285FE61}"/>
              </a:ext>
            </a:extLst>
          </p:cNvPr>
          <p:cNvSpPr txBox="1"/>
          <p:nvPr/>
        </p:nvSpPr>
        <p:spPr>
          <a:xfrm>
            <a:off x="270694" y="6338500"/>
            <a:ext cx="3009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BC36E-26CC-BE47-9B98-BE439108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ResNet  </a:t>
            </a:r>
            <a:r>
              <a:rPr lang="en-US" sz="1600" b="1" dirty="0">
                <a:latin typeface="+mj-lt"/>
              </a:rPr>
              <a:t>[He et al, 2016]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27AD7-C4F2-9B43-820C-20227E47A68E}"/>
              </a:ext>
            </a:extLst>
          </p:cNvPr>
          <p:cNvSpPr/>
          <p:nvPr/>
        </p:nvSpPr>
        <p:spPr>
          <a:xfrm>
            <a:off x="5397935" y="1981200"/>
            <a:ext cx="891654" cy="36371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4790" y="5909846"/>
            <a:ext cx="8123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K.He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X.Zhang</a:t>
            </a:r>
            <a:r>
              <a:rPr lang="en-US" sz="1600" dirty="0">
                <a:latin typeface="+mj-lt"/>
              </a:rPr>
              <a:t>, S. Ren, </a:t>
            </a:r>
            <a:r>
              <a:rPr lang="en-US" sz="1600" dirty="0" err="1">
                <a:latin typeface="+mj-lt"/>
              </a:rPr>
              <a:t>J.Sun</a:t>
            </a:r>
            <a:r>
              <a:rPr lang="en-US" sz="1600" dirty="0">
                <a:latin typeface="+mj-lt"/>
              </a:rPr>
              <a:t>, Deep Residual Learning for Image Recognition, CVPR 2016</a:t>
            </a:r>
            <a:endParaRPr lang="en-US" sz="1600" b="0" i="0" dirty="0">
              <a:effectLst/>
              <a:latin typeface="+mj-lt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81407920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194</a:t>
            </a:fld>
            <a:endParaRPr lang="fr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979715" y="1307180"/>
            <a:ext cx="66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Qu’arrive</a:t>
            </a: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-t-il </a:t>
            </a:r>
            <a:r>
              <a:rPr lang="en-US" sz="18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lorsqu’on</a:t>
            </a: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rend très </a:t>
            </a:r>
            <a:r>
              <a:rPr lang="en-US" sz="18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profond</a:t>
            </a: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CNN?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5D9FE-EC83-5C4C-8C02-47A49E4AD804}"/>
              </a:ext>
            </a:extLst>
          </p:cNvPr>
          <p:cNvSpPr txBox="1"/>
          <p:nvPr/>
        </p:nvSpPr>
        <p:spPr>
          <a:xfrm>
            <a:off x="385528" y="4981186"/>
            <a:ext cx="8532111" cy="9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À la </a:t>
            </a: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fois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l’erreur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test et </a:t>
            </a: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d’entraînement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vont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augmenter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B0F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HYPOTHÈSE 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 Ceci </a:t>
            </a: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n’est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pas du sur-</a:t>
            </a: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apprentissage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1700" i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overfitting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en-US" sz="17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c’est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700" b="1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problème</a:t>
            </a:r>
            <a:r>
              <a:rPr lang="en-US" sz="17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d’optimisation</a:t>
            </a:r>
            <a:r>
              <a:rPr lang="en-US" sz="17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2ED4445B-0C47-4393-8886-E468D2FD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84" y="1817802"/>
            <a:ext cx="5830665" cy="3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7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768775" y="2297079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598573" y="2297076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2" name="TextBox 1"/>
          <p:cNvSpPr txBox="1"/>
          <p:nvPr/>
        </p:nvSpPr>
        <p:spPr>
          <a:xfrm>
            <a:off x="270116" y="230600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13" name="Straight Arrow Connector 12"/>
          <p:cNvCxnSpPr>
            <a:stCxn id="2" idx="3"/>
            <a:endCxn id="9" idx="2"/>
          </p:cNvCxnSpPr>
          <p:nvPr/>
        </p:nvCxnSpPr>
        <p:spPr>
          <a:xfrm>
            <a:off x="608670" y="2536841"/>
            <a:ext cx="549419" cy="4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0"/>
            <a:endCxn id="11" idx="2"/>
          </p:cNvCxnSpPr>
          <p:nvPr/>
        </p:nvCxnSpPr>
        <p:spPr>
          <a:xfrm flipV="1">
            <a:off x="1646703" y="2541384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5400000">
            <a:off x="2864275" y="2297076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5828887" y="2269751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21" name="Straight Arrow Connector 20"/>
          <p:cNvCxnSpPr>
            <a:stCxn id="11" idx="0"/>
            <a:endCxn id="19" idx="2"/>
          </p:cNvCxnSpPr>
          <p:nvPr/>
        </p:nvCxnSpPr>
        <p:spPr>
          <a:xfrm>
            <a:off x="2476500" y="2541384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>
          <a:xfrm flipV="1">
            <a:off x="3742203" y="2514059"/>
            <a:ext cx="2475997" cy="27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706814" y="2539458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6008" y="798010"/>
            <a:ext cx="354456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b="1" dirty="0">
                <a:latin typeface="Times New Roman"/>
                <a:cs typeface="Times New Roman"/>
              </a:rPr>
              <a:t>Couches conventionnelles</a:t>
            </a:r>
            <a:endParaRPr lang="en-CA" b="1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65966" y="3500634"/>
            <a:ext cx="188384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b="1" dirty="0">
                <a:latin typeface="Times New Roman"/>
                <a:cs typeface="Times New Roman"/>
              </a:rPr>
              <a:t>Bloc résiduel</a:t>
            </a:r>
            <a:endParaRPr lang="en-CA" b="1">
              <a:latin typeface="Times New Roman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3686" y="492575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9848" y="5192499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717347" y="5192499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79307" y="4948197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</a:p>
        </p:txBody>
      </p:sp>
      <p:sp>
        <p:nvSpPr>
          <p:cNvPr id="46" name="Rectangle 45"/>
          <p:cNvSpPr/>
          <p:nvPr/>
        </p:nvSpPr>
        <p:spPr>
          <a:xfrm rot="5400000">
            <a:off x="1609105" y="494819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47" name="Rectangle 46"/>
          <p:cNvSpPr/>
          <p:nvPr/>
        </p:nvSpPr>
        <p:spPr>
          <a:xfrm rot="5400000">
            <a:off x="2874807" y="4948194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  <a:endParaRPr lang="fr-FR" dirty="0"/>
          </a:p>
        </p:txBody>
      </p:sp>
      <p:sp>
        <p:nvSpPr>
          <p:cNvPr id="48" name="Rectangle 47"/>
          <p:cNvSpPr/>
          <p:nvPr/>
        </p:nvSpPr>
        <p:spPr>
          <a:xfrm rot="5400000">
            <a:off x="5839420" y="4948192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646703" y="5202041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476500" y="5202041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53" idx="2"/>
          </p:cNvCxnSpPr>
          <p:nvPr/>
        </p:nvCxnSpPr>
        <p:spPr>
          <a:xfrm flipV="1">
            <a:off x="3742203" y="5194284"/>
            <a:ext cx="459314" cy="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201517" y="4963451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stCxn id="53" idx="6"/>
            <a:endCxn id="48" idx="2"/>
          </p:cNvCxnSpPr>
          <p:nvPr/>
        </p:nvCxnSpPr>
        <p:spPr>
          <a:xfrm flipV="1">
            <a:off x="4635941" y="5192500"/>
            <a:ext cx="1592792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53" idx="4"/>
          </p:cNvCxnSpPr>
          <p:nvPr/>
        </p:nvCxnSpPr>
        <p:spPr>
          <a:xfrm>
            <a:off x="914557" y="5192499"/>
            <a:ext cx="3504172" cy="232617"/>
          </a:xfrm>
          <a:prstGeom prst="bentConnector4">
            <a:avLst>
              <a:gd name="adj1" fmla="val -1664"/>
              <a:gd name="adj2" fmla="val 438496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232447" y="2017653"/>
            <a:ext cx="162416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H(x) = F(x)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230552" y="4613951"/>
            <a:ext cx="1951175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H(x) = F(x)+x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34F494-E1A5-4328-93BE-01C2CBED6CBB}"/>
              </a:ext>
            </a:extLst>
          </p:cNvPr>
          <p:cNvSpPr/>
          <p:nvPr/>
        </p:nvSpPr>
        <p:spPr>
          <a:xfrm>
            <a:off x="2046631" y="6198028"/>
            <a:ext cx="338554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DDF608-85E6-454B-8997-F41DDCDDD9CB}"/>
              </a:ext>
            </a:extLst>
          </p:cNvPr>
          <p:cNvSpPr/>
          <p:nvPr/>
        </p:nvSpPr>
        <p:spPr>
          <a:xfrm>
            <a:off x="1882695" y="4039534"/>
            <a:ext cx="71526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3955E8-2CF6-4650-92E1-14E5853B9116}"/>
              </a:ext>
            </a:extLst>
          </p:cNvPr>
          <p:cNvSpPr/>
          <p:nvPr/>
        </p:nvSpPr>
        <p:spPr>
          <a:xfrm>
            <a:off x="1855372" y="1298155"/>
            <a:ext cx="71526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</a:t>
            </a:r>
            <a:endParaRPr lang="en-CA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34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45" grpId="0" animBg="1"/>
      <p:bldP spid="46" grpId="0" animBg="1"/>
      <p:bldP spid="47" grpId="0" animBg="1"/>
      <p:bldP spid="48" grpId="0" animBg="1"/>
      <p:bldP spid="53" grpId="0" animBg="1"/>
      <p:bldP spid="64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768775" y="2297079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598573" y="2297076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2" name="TextBox 1"/>
          <p:cNvSpPr txBox="1"/>
          <p:nvPr/>
        </p:nvSpPr>
        <p:spPr>
          <a:xfrm>
            <a:off x="270116" y="230600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13" name="Straight Arrow Connector 12"/>
          <p:cNvCxnSpPr>
            <a:stCxn id="2" idx="3"/>
            <a:endCxn id="9" idx="2"/>
          </p:cNvCxnSpPr>
          <p:nvPr/>
        </p:nvCxnSpPr>
        <p:spPr>
          <a:xfrm>
            <a:off x="608670" y="2536841"/>
            <a:ext cx="549419" cy="4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0"/>
            <a:endCxn id="11" idx="2"/>
          </p:cNvCxnSpPr>
          <p:nvPr/>
        </p:nvCxnSpPr>
        <p:spPr>
          <a:xfrm flipV="1">
            <a:off x="1646703" y="2541384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5400000">
            <a:off x="2864275" y="2297076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5828887" y="2269751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21" name="Straight Arrow Connector 20"/>
          <p:cNvCxnSpPr>
            <a:stCxn id="11" idx="0"/>
            <a:endCxn id="19" idx="2"/>
          </p:cNvCxnSpPr>
          <p:nvPr/>
        </p:nvCxnSpPr>
        <p:spPr>
          <a:xfrm>
            <a:off x="2476500" y="2541384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>
          <a:xfrm flipV="1">
            <a:off x="3742203" y="2514059"/>
            <a:ext cx="2475997" cy="27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706814" y="2539458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6008" y="798010"/>
            <a:ext cx="354456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b="1" dirty="0">
                <a:latin typeface="Times New Roman"/>
                <a:cs typeface="Times New Roman"/>
              </a:rPr>
              <a:t>Couches conventionnelles</a:t>
            </a:r>
            <a:endParaRPr lang="en-CA" b="1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65966" y="3500634"/>
            <a:ext cx="188384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b="1" dirty="0">
                <a:latin typeface="Times New Roman"/>
                <a:cs typeface="Times New Roman"/>
              </a:rPr>
              <a:t>Bloc résiduel</a:t>
            </a:r>
            <a:endParaRPr lang="en-CA" b="1">
              <a:latin typeface="Times New Roman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3686" y="492575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9848" y="5192499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717347" y="5192499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79307" y="4948197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</a:p>
        </p:txBody>
      </p:sp>
      <p:sp>
        <p:nvSpPr>
          <p:cNvPr id="46" name="Rectangle 45"/>
          <p:cNvSpPr/>
          <p:nvPr/>
        </p:nvSpPr>
        <p:spPr>
          <a:xfrm rot="5400000">
            <a:off x="1609105" y="494819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47" name="Rectangle 46"/>
          <p:cNvSpPr/>
          <p:nvPr/>
        </p:nvSpPr>
        <p:spPr>
          <a:xfrm rot="5400000">
            <a:off x="2874807" y="4948194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  <a:endParaRPr lang="fr-FR" dirty="0"/>
          </a:p>
        </p:txBody>
      </p:sp>
      <p:sp>
        <p:nvSpPr>
          <p:cNvPr id="48" name="Rectangle 47"/>
          <p:cNvSpPr/>
          <p:nvPr/>
        </p:nvSpPr>
        <p:spPr>
          <a:xfrm rot="5400000">
            <a:off x="5839420" y="4948192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646703" y="5202041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476500" y="5202041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53" idx="2"/>
          </p:cNvCxnSpPr>
          <p:nvPr/>
        </p:nvCxnSpPr>
        <p:spPr>
          <a:xfrm flipV="1">
            <a:off x="3742203" y="5194284"/>
            <a:ext cx="459314" cy="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201517" y="4963451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stCxn id="53" idx="6"/>
            <a:endCxn id="48" idx="2"/>
          </p:cNvCxnSpPr>
          <p:nvPr/>
        </p:nvCxnSpPr>
        <p:spPr>
          <a:xfrm flipV="1">
            <a:off x="4635941" y="5192500"/>
            <a:ext cx="1592792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53" idx="4"/>
          </p:cNvCxnSpPr>
          <p:nvPr/>
        </p:nvCxnSpPr>
        <p:spPr>
          <a:xfrm>
            <a:off x="914557" y="5192499"/>
            <a:ext cx="3504172" cy="232617"/>
          </a:xfrm>
          <a:prstGeom prst="bentConnector4">
            <a:avLst>
              <a:gd name="adj1" fmla="val -1664"/>
              <a:gd name="adj2" fmla="val 438496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232447" y="2017653"/>
            <a:ext cx="162416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H(x) = F(x)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230552" y="4613951"/>
            <a:ext cx="1951175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H(x) = F(x)+x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34F494-E1A5-4328-93BE-01C2CBED6CBB}"/>
              </a:ext>
            </a:extLst>
          </p:cNvPr>
          <p:cNvSpPr/>
          <p:nvPr/>
        </p:nvSpPr>
        <p:spPr>
          <a:xfrm>
            <a:off x="2046631" y="6198028"/>
            <a:ext cx="338554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DDF608-85E6-454B-8997-F41DDCDDD9CB}"/>
              </a:ext>
            </a:extLst>
          </p:cNvPr>
          <p:cNvSpPr/>
          <p:nvPr/>
        </p:nvSpPr>
        <p:spPr>
          <a:xfrm>
            <a:off x="1882695" y="4039534"/>
            <a:ext cx="71526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3955E8-2CF6-4650-92E1-14E5853B9116}"/>
              </a:ext>
            </a:extLst>
          </p:cNvPr>
          <p:cNvSpPr/>
          <p:nvPr/>
        </p:nvSpPr>
        <p:spPr>
          <a:xfrm>
            <a:off x="1855372" y="1298155"/>
            <a:ext cx="71526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701A1-E811-4447-8A5D-C1B2AFAFB048}"/>
              </a:ext>
            </a:extLst>
          </p:cNvPr>
          <p:cNvSpPr/>
          <p:nvPr/>
        </p:nvSpPr>
        <p:spPr>
          <a:xfrm>
            <a:off x="4214983" y="2698574"/>
            <a:ext cx="4608429" cy="1912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74FD11-24A0-4C74-910F-CDFEE28DCE07}"/>
              </a:ext>
            </a:extLst>
          </p:cNvPr>
          <p:cNvSpPr/>
          <p:nvPr/>
        </p:nvSpPr>
        <p:spPr>
          <a:xfrm>
            <a:off x="4364738" y="3199849"/>
            <a:ext cx="4182528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Transformation: H(x) = F(x)+x</a:t>
            </a:r>
          </a:p>
          <a:p>
            <a:r>
              <a:rPr lang="fr-CA" dirty="0">
                <a:latin typeface="Times New Roman"/>
                <a:cs typeface="Times New Roman"/>
              </a:rPr>
              <a:t>Résiduel:            H(x) - x = F(x)</a:t>
            </a:r>
          </a:p>
        </p:txBody>
      </p:sp>
    </p:spTree>
    <p:extLst>
      <p:ext uri="{BB962C8B-B14F-4D97-AF65-F5344CB8AC3E}">
        <p14:creationId xmlns:p14="http://schemas.microsoft.com/office/powerpoint/2010/main" val="384972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45" grpId="0" animBg="1"/>
      <p:bldP spid="46" grpId="0" animBg="1"/>
      <p:bldP spid="47" grpId="0" animBg="1"/>
      <p:bldP spid="48" grpId="0" animBg="1"/>
      <p:bldP spid="53" grpId="0" animBg="1"/>
      <p:bldP spid="64" grpId="0"/>
      <p:bldP spid="4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Classification </a:t>
            </a:r>
            <a:r>
              <a:rPr lang="en-US" dirty="0" err="1"/>
              <a:t>d’images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768775" y="2297079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598573" y="2297076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2" name="TextBox 1"/>
          <p:cNvSpPr txBox="1"/>
          <p:nvPr/>
        </p:nvSpPr>
        <p:spPr>
          <a:xfrm>
            <a:off x="270116" y="230600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13" name="Straight Arrow Connector 12"/>
          <p:cNvCxnSpPr>
            <a:stCxn id="2" idx="3"/>
            <a:endCxn id="9" idx="2"/>
          </p:cNvCxnSpPr>
          <p:nvPr/>
        </p:nvCxnSpPr>
        <p:spPr>
          <a:xfrm>
            <a:off x="608670" y="2536841"/>
            <a:ext cx="549419" cy="4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0"/>
            <a:endCxn id="11" idx="2"/>
          </p:cNvCxnSpPr>
          <p:nvPr/>
        </p:nvCxnSpPr>
        <p:spPr>
          <a:xfrm flipV="1">
            <a:off x="1646703" y="2541384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5400000">
            <a:off x="2864275" y="2297076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 rot="5400000">
            <a:off x="5828887" y="2269751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21" name="Straight Arrow Connector 20"/>
          <p:cNvCxnSpPr>
            <a:stCxn id="11" idx="0"/>
            <a:endCxn id="19" idx="2"/>
          </p:cNvCxnSpPr>
          <p:nvPr/>
        </p:nvCxnSpPr>
        <p:spPr>
          <a:xfrm>
            <a:off x="2476500" y="2541384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>
          <a:xfrm flipV="1">
            <a:off x="3742203" y="2514059"/>
            <a:ext cx="2475997" cy="27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706814" y="2539458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6008" y="798010"/>
            <a:ext cx="354456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b="1" dirty="0">
                <a:latin typeface="Times New Roman"/>
                <a:cs typeface="Times New Roman"/>
              </a:rPr>
              <a:t>Couches conventionnelles</a:t>
            </a:r>
            <a:endParaRPr lang="en-CA" b="1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65966" y="3500634"/>
            <a:ext cx="188384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b="1" dirty="0">
                <a:latin typeface="Times New Roman"/>
                <a:cs typeface="Times New Roman"/>
              </a:rPr>
              <a:t>Bloc résiduel</a:t>
            </a:r>
            <a:endParaRPr lang="en-CA" b="1">
              <a:latin typeface="Times New Roman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3686" y="492575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9848" y="5192499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717347" y="5192499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79307" y="4948197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</a:t>
            </a:r>
          </a:p>
        </p:txBody>
      </p:sp>
      <p:sp>
        <p:nvSpPr>
          <p:cNvPr id="46" name="Rectangle 45"/>
          <p:cNvSpPr/>
          <p:nvPr/>
        </p:nvSpPr>
        <p:spPr>
          <a:xfrm rot="5400000">
            <a:off x="1609105" y="494819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47" name="Rectangle 46"/>
          <p:cNvSpPr/>
          <p:nvPr/>
        </p:nvSpPr>
        <p:spPr>
          <a:xfrm rot="5400000">
            <a:off x="2874807" y="4948194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</a:t>
            </a:r>
          </a:p>
        </p:txBody>
      </p:sp>
      <p:sp>
        <p:nvSpPr>
          <p:cNvPr id="48" name="Rectangle 47"/>
          <p:cNvSpPr/>
          <p:nvPr/>
        </p:nvSpPr>
        <p:spPr>
          <a:xfrm rot="5400000">
            <a:off x="5839420" y="4948192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646703" y="5202041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476500" y="5202041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53" idx="2"/>
          </p:cNvCxnSpPr>
          <p:nvPr/>
        </p:nvCxnSpPr>
        <p:spPr>
          <a:xfrm flipV="1">
            <a:off x="3742203" y="5194284"/>
            <a:ext cx="459314" cy="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201517" y="4963451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stCxn id="53" idx="6"/>
            <a:endCxn id="48" idx="2"/>
          </p:cNvCxnSpPr>
          <p:nvPr/>
        </p:nvCxnSpPr>
        <p:spPr>
          <a:xfrm flipV="1">
            <a:off x="4635941" y="5192500"/>
            <a:ext cx="1592792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53" idx="4"/>
          </p:cNvCxnSpPr>
          <p:nvPr/>
        </p:nvCxnSpPr>
        <p:spPr>
          <a:xfrm>
            <a:off x="914557" y="5192499"/>
            <a:ext cx="3504172" cy="232617"/>
          </a:xfrm>
          <a:prstGeom prst="bentConnector4">
            <a:avLst>
              <a:gd name="adj1" fmla="val -1664"/>
              <a:gd name="adj2" fmla="val 438496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232447" y="2017653"/>
            <a:ext cx="162416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H(x) = F(x)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230552" y="4613951"/>
            <a:ext cx="1951175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H(x) = F(x)+x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34F494-E1A5-4328-93BE-01C2CBED6CBB}"/>
              </a:ext>
            </a:extLst>
          </p:cNvPr>
          <p:cNvSpPr/>
          <p:nvPr/>
        </p:nvSpPr>
        <p:spPr>
          <a:xfrm>
            <a:off x="2046631" y="6198028"/>
            <a:ext cx="338554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DDF608-85E6-454B-8997-F41DDCDDD9CB}"/>
              </a:ext>
            </a:extLst>
          </p:cNvPr>
          <p:cNvSpPr/>
          <p:nvPr/>
        </p:nvSpPr>
        <p:spPr>
          <a:xfrm>
            <a:off x="1882695" y="4039534"/>
            <a:ext cx="71526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3955E8-2CF6-4650-92E1-14E5853B9116}"/>
              </a:ext>
            </a:extLst>
          </p:cNvPr>
          <p:cNvSpPr/>
          <p:nvPr/>
        </p:nvSpPr>
        <p:spPr>
          <a:xfrm>
            <a:off x="1855372" y="1298155"/>
            <a:ext cx="71526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</a:t>
            </a:r>
            <a:endParaRPr lang="en-CA" dirty="0">
              <a:latin typeface="Times New Roman"/>
              <a:cs typeface="Times New Roman"/>
            </a:endParaRPr>
          </a:p>
        </p:txBody>
      </p:sp>
      <p:cxnSp>
        <p:nvCxnSpPr>
          <p:cNvPr id="3" name="Straight Arrow Connector 33">
            <a:extLst>
              <a:ext uri="{FF2B5EF4-FFF2-40B4-BE49-F238E27FC236}">
                <a16:creationId xmlns:a16="http://schemas.microsoft.com/office/drawing/2014/main" id="{161C154E-CD88-4AF4-BCBC-7BA429E89C74}"/>
              </a:ext>
            </a:extLst>
          </p:cNvPr>
          <p:cNvCxnSpPr/>
          <p:nvPr/>
        </p:nvCxnSpPr>
        <p:spPr>
          <a:xfrm flipH="1" flipV="1">
            <a:off x="1380864" y="1544669"/>
            <a:ext cx="515887" cy="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Arrow Connector 34">
            <a:extLst>
              <a:ext uri="{FF2B5EF4-FFF2-40B4-BE49-F238E27FC236}">
                <a16:creationId xmlns:a16="http://schemas.microsoft.com/office/drawing/2014/main" id="{71A26086-17EE-4B0B-B6B9-301E3DFAFBE8}"/>
              </a:ext>
            </a:extLst>
          </p:cNvPr>
          <p:cNvCxnSpPr/>
          <p:nvPr/>
        </p:nvCxnSpPr>
        <p:spPr>
          <a:xfrm flipH="1">
            <a:off x="1896752" y="1544669"/>
            <a:ext cx="1834688" cy="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37">
            <a:extLst>
              <a:ext uri="{FF2B5EF4-FFF2-40B4-BE49-F238E27FC236}">
                <a16:creationId xmlns:a16="http://schemas.microsoft.com/office/drawing/2014/main" id="{E28516CF-A031-436D-B2A7-EF27EAD06D06}"/>
              </a:ext>
            </a:extLst>
          </p:cNvPr>
          <p:cNvCxnSpPr/>
          <p:nvPr/>
        </p:nvCxnSpPr>
        <p:spPr>
          <a:xfrm flipH="1">
            <a:off x="3731440" y="1544669"/>
            <a:ext cx="2750011" cy="0"/>
          </a:xfrm>
          <a:prstGeom prst="straightConnector1">
            <a:avLst/>
          </a:prstGeom>
          <a:ln w="2540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42">
            <a:extLst>
              <a:ext uri="{FF2B5EF4-FFF2-40B4-BE49-F238E27FC236}">
                <a16:creationId xmlns:a16="http://schemas.microsoft.com/office/drawing/2014/main" id="{494CBC57-2A2B-44B0-B38D-9A56F6F1008D}"/>
              </a:ext>
            </a:extLst>
          </p:cNvPr>
          <p:cNvCxnSpPr/>
          <p:nvPr/>
        </p:nvCxnSpPr>
        <p:spPr>
          <a:xfrm flipH="1">
            <a:off x="1544636" y="4084121"/>
            <a:ext cx="2235421" cy="45537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51">
            <a:extLst>
              <a:ext uri="{FF2B5EF4-FFF2-40B4-BE49-F238E27FC236}">
                <a16:creationId xmlns:a16="http://schemas.microsoft.com/office/drawing/2014/main" id="{1AEC8A52-E5D9-4592-978E-BEFE7547EBCA}"/>
              </a:ext>
            </a:extLst>
          </p:cNvPr>
          <p:cNvCxnSpPr/>
          <p:nvPr/>
        </p:nvCxnSpPr>
        <p:spPr>
          <a:xfrm flipV="1">
            <a:off x="5628589" y="4093228"/>
            <a:ext cx="0" cy="2421872"/>
          </a:xfrm>
          <a:prstGeom prst="straightConnector1">
            <a:avLst/>
          </a:prstGeom>
          <a:ln w="2540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56">
            <a:extLst>
              <a:ext uri="{FF2B5EF4-FFF2-40B4-BE49-F238E27FC236}">
                <a16:creationId xmlns:a16="http://schemas.microsoft.com/office/drawing/2014/main" id="{DF6E6613-0324-4EEF-9636-E81ED1343247}"/>
              </a:ext>
            </a:extLst>
          </p:cNvPr>
          <p:cNvCxnSpPr/>
          <p:nvPr/>
        </p:nvCxnSpPr>
        <p:spPr>
          <a:xfrm flipV="1">
            <a:off x="1469799" y="4070015"/>
            <a:ext cx="0" cy="2421872"/>
          </a:xfrm>
          <a:prstGeom prst="straightConnector1">
            <a:avLst/>
          </a:prstGeom>
          <a:ln w="2540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59">
            <a:extLst>
              <a:ext uri="{FF2B5EF4-FFF2-40B4-BE49-F238E27FC236}">
                <a16:creationId xmlns:a16="http://schemas.microsoft.com/office/drawing/2014/main" id="{C08CB065-E9AB-48DA-AE8E-C11EA9A39AEA}"/>
              </a:ext>
            </a:extLst>
          </p:cNvPr>
          <p:cNvCxnSpPr/>
          <p:nvPr/>
        </p:nvCxnSpPr>
        <p:spPr>
          <a:xfrm flipH="1">
            <a:off x="517584" y="4168140"/>
            <a:ext cx="1088493" cy="8908"/>
          </a:xfrm>
          <a:prstGeom prst="straightConnector1">
            <a:avLst/>
          </a:prstGeom>
          <a:ln w="2540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43">
            <a:extLst>
              <a:ext uri="{FF2B5EF4-FFF2-40B4-BE49-F238E27FC236}">
                <a16:creationId xmlns:a16="http://schemas.microsoft.com/office/drawing/2014/main" id="{5B8CD1D9-76FC-447B-8614-9209120DC270}"/>
              </a:ext>
            </a:extLst>
          </p:cNvPr>
          <p:cNvCxnSpPr/>
          <p:nvPr/>
        </p:nvCxnSpPr>
        <p:spPr>
          <a:xfrm flipH="1">
            <a:off x="3780057" y="4093228"/>
            <a:ext cx="2750011" cy="0"/>
          </a:xfrm>
          <a:prstGeom prst="straightConnector1">
            <a:avLst/>
          </a:prstGeom>
          <a:ln w="25400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12-Point Star 57">
            <a:extLst>
              <a:ext uri="{FF2B5EF4-FFF2-40B4-BE49-F238E27FC236}">
                <a16:creationId xmlns:a16="http://schemas.microsoft.com/office/drawing/2014/main" id="{14ADA6C1-F102-4524-A271-2C8CE78DDCE6}"/>
              </a:ext>
            </a:extLst>
          </p:cNvPr>
          <p:cNvSpPr/>
          <p:nvPr/>
        </p:nvSpPr>
        <p:spPr>
          <a:xfrm>
            <a:off x="6969504" y="-124290"/>
            <a:ext cx="2265783" cy="2209923"/>
          </a:xfrm>
          <a:prstGeom prst="star12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Disparition du gradient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17" name="12-Point Star 64">
            <a:extLst>
              <a:ext uri="{FF2B5EF4-FFF2-40B4-BE49-F238E27FC236}">
                <a16:creationId xmlns:a16="http://schemas.microsoft.com/office/drawing/2014/main" id="{26C690CB-D5BC-4F66-80C9-D94BB3F9B271}"/>
              </a:ext>
            </a:extLst>
          </p:cNvPr>
          <p:cNvSpPr/>
          <p:nvPr/>
        </p:nvSpPr>
        <p:spPr>
          <a:xfrm>
            <a:off x="7039979" y="4963451"/>
            <a:ext cx="2265783" cy="2209923"/>
          </a:xfrm>
          <a:prstGeom prst="star12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La connexion résiduelle prévient la disparition du gradient</a:t>
            </a:r>
            <a:endParaRPr lang="en-CA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E00BD21C-57F6-4707-83F5-F71934CFC0C9}"/>
              </a:ext>
            </a:extLst>
          </p:cNvPr>
          <p:cNvCxnSpPr/>
          <p:nvPr/>
        </p:nvCxnSpPr>
        <p:spPr>
          <a:xfrm flipH="1">
            <a:off x="1380864" y="6388102"/>
            <a:ext cx="4336627" cy="1660"/>
          </a:xfrm>
          <a:prstGeom prst="straightConnector1">
            <a:avLst/>
          </a:prstGeom>
          <a:ln w="2540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3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45" grpId="0" animBg="1"/>
      <p:bldP spid="46" grpId="0" animBg="1"/>
      <p:bldP spid="47" grpId="0" animBg="1"/>
      <p:bldP spid="48" grpId="0" animBg="1"/>
      <p:bldP spid="53" grpId="0" animBg="1"/>
      <p:bldP spid="64" grpId="0"/>
      <p:bldP spid="15" grpId="0" animBg="1"/>
      <p:bldP spid="17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124290"/>
            <a:ext cx="8313057" cy="1143000"/>
          </a:xfrm>
        </p:spPr>
        <p:txBody>
          <a:bodyPr/>
          <a:lstStyle/>
          <a:p>
            <a:pPr algn="l"/>
            <a:r>
              <a:rPr lang="en-US" dirty="0"/>
              <a:t>2 types de blocs </a:t>
            </a:r>
            <a:r>
              <a:rPr lang="en-US" dirty="0" err="1"/>
              <a:t>résiduels</a:t>
            </a:r>
            <a:r>
              <a:rPr lang="en-US" dirty="0"/>
              <a:t> (d</a:t>
            </a:r>
            <a:r>
              <a:rPr lang="fr-CA" dirty="0"/>
              <a:t>é</a:t>
            </a:r>
            <a:r>
              <a:rPr lang="en-US" dirty="0"/>
              <a:t>tails)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0702" y="34759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40434" y="3387531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6366771" y="3387531"/>
            <a:ext cx="709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75802" y="3156698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dirty="0" err="1">
                <a:latin typeface="Times New Roman"/>
                <a:cs typeface="Times New Roman"/>
              </a:rPr>
              <a:t>ReLU</a:t>
            </a:r>
            <a:r>
              <a:rPr lang="fr-CA" dirty="0">
                <a:latin typeface="Times New Roman"/>
                <a:cs typeface="Times New Roman"/>
              </a:rPr>
              <a:t>(H(x))</a:t>
            </a:r>
            <a:endParaRPr lang="en-CA" dirty="0"/>
          </a:p>
        </p:txBody>
      </p:sp>
      <p:sp>
        <p:nvSpPr>
          <p:cNvPr id="45" name="Rectangle 44"/>
          <p:cNvSpPr/>
          <p:nvPr/>
        </p:nvSpPr>
        <p:spPr>
          <a:xfrm rot="5400000">
            <a:off x="879893" y="3143229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251164" y="3143226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48" name="Rectangle 47"/>
          <p:cNvSpPr/>
          <p:nvPr/>
        </p:nvSpPr>
        <p:spPr>
          <a:xfrm rot="5400000">
            <a:off x="5633987" y="314322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776317" y="3387534"/>
            <a:ext cx="264630" cy="9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529561" y="3386075"/>
            <a:ext cx="326632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 flipV="1">
            <a:off x="4074447" y="3431612"/>
            <a:ext cx="333164" cy="56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01988" y="3158483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5636412" y="3387532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cxnSpLocks/>
          </p:cNvCxnSpPr>
          <p:nvPr/>
        </p:nvCxnSpPr>
        <p:spPr>
          <a:xfrm>
            <a:off x="1015143" y="3387531"/>
            <a:ext cx="4404057" cy="232617"/>
          </a:xfrm>
          <a:prstGeom prst="bentConnector4">
            <a:avLst>
              <a:gd name="adj1" fmla="val -583"/>
              <a:gd name="adj2" fmla="val 447855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913421" y="2575246"/>
            <a:ext cx="104227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F(x)+x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4027405" y="3141767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905333" y="3386075"/>
            <a:ext cx="296655" cy="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3344807" y="3386075"/>
            <a:ext cx="295671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 rot="5400000">
            <a:off x="2458792" y="3152767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56" name="Rectangle 55"/>
          <p:cNvSpPr/>
          <p:nvPr/>
        </p:nvSpPr>
        <p:spPr>
          <a:xfrm rot="5400000">
            <a:off x="1633124" y="3162388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12261678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124290"/>
            <a:ext cx="8313057" cy="1143000"/>
          </a:xfrm>
        </p:spPr>
        <p:txBody>
          <a:bodyPr/>
          <a:lstStyle/>
          <a:p>
            <a:pPr algn="l"/>
            <a:r>
              <a:rPr lang="en-US" dirty="0"/>
              <a:t>2 types de blocs </a:t>
            </a:r>
            <a:r>
              <a:rPr lang="en-US" dirty="0" err="1"/>
              <a:t>résiduels</a:t>
            </a:r>
            <a:r>
              <a:rPr lang="en-US" dirty="0"/>
              <a:t> (d</a:t>
            </a:r>
            <a:r>
              <a:rPr lang="fr-CA" dirty="0"/>
              <a:t>é</a:t>
            </a:r>
            <a:r>
              <a:rPr lang="en-US" dirty="0"/>
              <a:t>tails)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0702" y="34759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40434" y="3387531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6366771" y="3387531"/>
            <a:ext cx="709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75802" y="3156698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dirty="0" err="1">
                <a:latin typeface="Times New Roman"/>
                <a:cs typeface="Times New Roman"/>
              </a:rPr>
              <a:t>ReLU</a:t>
            </a:r>
            <a:r>
              <a:rPr lang="fr-CA" dirty="0">
                <a:latin typeface="Times New Roman"/>
                <a:cs typeface="Times New Roman"/>
              </a:rPr>
              <a:t>(H(x))</a:t>
            </a:r>
            <a:endParaRPr lang="en-CA" dirty="0"/>
          </a:p>
        </p:txBody>
      </p:sp>
      <p:sp>
        <p:nvSpPr>
          <p:cNvPr id="45" name="Rectangle 44"/>
          <p:cNvSpPr/>
          <p:nvPr/>
        </p:nvSpPr>
        <p:spPr>
          <a:xfrm rot="5400000">
            <a:off x="879893" y="3143229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251164" y="3143226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48" name="Rectangle 47"/>
          <p:cNvSpPr/>
          <p:nvPr/>
        </p:nvSpPr>
        <p:spPr>
          <a:xfrm rot="5400000">
            <a:off x="5633987" y="314322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776317" y="3387534"/>
            <a:ext cx="264630" cy="9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529561" y="3386075"/>
            <a:ext cx="326632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 flipV="1">
            <a:off x="4074447" y="3431612"/>
            <a:ext cx="333164" cy="56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01988" y="3158483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5636412" y="3387532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cxnSpLocks/>
          </p:cNvCxnSpPr>
          <p:nvPr/>
        </p:nvCxnSpPr>
        <p:spPr>
          <a:xfrm>
            <a:off x="1015143" y="3387531"/>
            <a:ext cx="4404057" cy="232617"/>
          </a:xfrm>
          <a:prstGeom prst="bentConnector4">
            <a:avLst>
              <a:gd name="adj1" fmla="val -583"/>
              <a:gd name="adj2" fmla="val 447855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913421" y="2575246"/>
            <a:ext cx="104227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F(x)+x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4027405" y="3141767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905333" y="3386075"/>
            <a:ext cx="296655" cy="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3344807" y="3386075"/>
            <a:ext cx="295671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 rot="5400000">
            <a:off x="2458792" y="3152767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56" name="Rectangle 55"/>
          <p:cNvSpPr/>
          <p:nvPr/>
        </p:nvSpPr>
        <p:spPr>
          <a:xfrm rot="5400000">
            <a:off x="1633124" y="3162388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EF7538-C3E0-4C3E-A226-1EBAA3451150}"/>
              </a:ext>
            </a:extLst>
          </p:cNvPr>
          <p:cNvSpPr txBox="1"/>
          <p:nvPr/>
        </p:nvSpPr>
        <p:spPr>
          <a:xfrm>
            <a:off x="969046" y="513120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Times New Roman"/>
                <a:cs typeface="Times New Roman"/>
              </a:rPr>
              <a:t>Problème ?</a:t>
            </a:r>
            <a:endParaRPr lang="fr-FR" b="1">
              <a:solidFill>
                <a:srgbClr val="FF00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241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40" y="2856537"/>
            <a:ext cx="9039497" cy="1143000"/>
          </a:xfrm>
        </p:spPr>
        <p:txBody>
          <a:bodyPr/>
          <a:lstStyle/>
          <a:p>
            <a:r>
              <a:rPr lang="fr-CA"/>
              <a:t>Avant de continuer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18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601158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>
                <a:latin typeface="Times New Roman"/>
                <a:cs typeface="Times New Roman"/>
              </a:rPr>
              <a:t>Récapitulatif et précisions: </a:t>
            </a: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7" name="Tableau 11">
            <a:extLst>
              <a:ext uri="{FF2B5EF4-FFF2-40B4-BE49-F238E27FC236}">
                <a16:creationId xmlns:a16="http://schemas.microsoft.com/office/drawing/2014/main" id="{5644C472-C862-443F-9712-661FD9C22F44}"/>
              </a:ext>
            </a:extLst>
          </p:cNvPr>
          <p:cNvGraphicFramePr>
            <a:graphicFrameLocks noGrp="1"/>
          </p:cNvGraphicFramePr>
          <p:nvPr/>
        </p:nvGraphicFramePr>
        <p:xfrm>
          <a:off x="792480" y="1732026"/>
          <a:ext cx="3788531" cy="295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2333">
                  <a:extLst>
                    <a:ext uri="{9D8B030D-6E8A-4147-A177-3AD203B41FA5}">
                      <a16:colId xmlns:a16="http://schemas.microsoft.com/office/drawing/2014/main" val="758727306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45955305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80008184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1116399291"/>
                    </a:ext>
                  </a:extLst>
                </a:gridCol>
                <a:gridCol w="676274">
                  <a:extLst>
                    <a:ext uri="{9D8B030D-6E8A-4147-A177-3AD203B41FA5}">
                      <a16:colId xmlns:a16="http://schemas.microsoft.com/office/drawing/2014/main" val="365752157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244336655"/>
                    </a:ext>
                  </a:extLst>
                </a:gridCol>
              </a:tblGrid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053256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260791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766722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16281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1254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36033"/>
                  </a:ext>
                </a:extLst>
              </a:tr>
            </a:tbl>
          </a:graphicData>
        </a:graphic>
      </p:graphicFrame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8E7B31FB-031B-4547-BA6E-B9E3E95B59B1}"/>
              </a:ext>
            </a:extLst>
          </p:cNvPr>
          <p:cNvGraphicFramePr>
            <a:graphicFrameLocks noGrp="1"/>
          </p:cNvGraphicFramePr>
          <p:nvPr/>
        </p:nvGraphicFramePr>
        <p:xfrm>
          <a:off x="5831205" y="2303526"/>
          <a:ext cx="2424872" cy="19537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6218">
                  <a:extLst>
                    <a:ext uri="{9D8B030D-6E8A-4147-A177-3AD203B41FA5}">
                      <a16:colId xmlns:a16="http://schemas.microsoft.com/office/drawing/2014/main" val="585525273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418830528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295646254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66430620"/>
                    </a:ext>
                  </a:extLst>
                </a:gridCol>
              </a:tblGrid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02174"/>
                  </a:ext>
                </a:extLst>
              </a:tr>
              <a:tr h="4726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42055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668540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276290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3CDAB999-BDE6-465D-A7AD-EE94387BEA31}"/>
              </a:ext>
            </a:extLst>
          </p:cNvPr>
          <p:cNvSpPr txBox="1"/>
          <p:nvPr/>
        </p:nvSpPr>
        <p:spPr>
          <a:xfrm>
            <a:off x="200025" y="2276475"/>
            <a:ext cx="514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W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4EA41E8-B256-458B-B733-F1AF8C5F1DE7}"/>
              </a:ext>
            </a:extLst>
          </p:cNvPr>
          <p:cNvSpPr txBox="1"/>
          <p:nvPr/>
        </p:nvSpPr>
        <p:spPr>
          <a:xfrm>
            <a:off x="2552700" y="4705350"/>
            <a:ext cx="371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DFD7FB0-DB6A-443E-A675-196B7DDF7E98}"/>
              </a:ext>
            </a:extLst>
          </p:cNvPr>
          <p:cNvSpPr txBox="1"/>
          <p:nvPr/>
        </p:nvSpPr>
        <p:spPr>
          <a:xfrm>
            <a:off x="6848475" y="4391025"/>
            <a:ext cx="4095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A</a:t>
            </a:r>
            <a:endParaRPr lang="fr-FR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59679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124290"/>
            <a:ext cx="8313057" cy="1143000"/>
          </a:xfrm>
        </p:spPr>
        <p:txBody>
          <a:bodyPr/>
          <a:lstStyle/>
          <a:p>
            <a:pPr algn="l"/>
            <a:r>
              <a:rPr lang="en-US" dirty="0"/>
              <a:t>2 types de blocs </a:t>
            </a:r>
            <a:r>
              <a:rPr lang="en-US" dirty="0" err="1"/>
              <a:t>résiduels</a:t>
            </a:r>
            <a:r>
              <a:rPr lang="en-US" dirty="0"/>
              <a:t> (d</a:t>
            </a:r>
            <a:r>
              <a:rPr lang="fr-CA" dirty="0"/>
              <a:t>é</a:t>
            </a:r>
            <a:r>
              <a:rPr lang="en-US" dirty="0"/>
              <a:t>tails)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0702" y="34759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40434" y="3387531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6366771" y="3387531"/>
            <a:ext cx="709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75802" y="3156698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dirty="0" err="1">
                <a:latin typeface="Times New Roman"/>
                <a:cs typeface="Times New Roman"/>
              </a:rPr>
              <a:t>ReLU</a:t>
            </a:r>
            <a:r>
              <a:rPr lang="fr-CA" dirty="0">
                <a:latin typeface="Times New Roman"/>
                <a:cs typeface="Times New Roman"/>
              </a:rPr>
              <a:t>(H(x))</a:t>
            </a:r>
            <a:endParaRPr lang="en-CA" dirty="0"/>
          </a:p>
        </p:txBody>
      </p:sp>
      <p:sp>
        <p:nvSpPr>
          <p:cNvPr id="45" name="Rectangle 44"/>
          <p:cNvSpPr/>
          <p:nvPr/>
        </p:nvSpPr>
        <p:spPr>
          <a:xfrm rot="5400000">
            <a:off x="879893" y="3143229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251164" y="3143226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48" name="Rectangle 47"/>
          <p:cNvSpPr/>
          <p:nvPr/>
        </p:nvSpPr>
        <p:spPr>
          <a:xfrm rot="5400000">
            <a:off x="5633987" y="314322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776317" y="3387534"/>
            <a:ext cx="264630" cy="9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529561" y="3386075"/>
            <a:ext cx="326632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 flipV="1">
            <a:off x="4074447" y="3431612"/>
            <a:ext cx="333164" cy="56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01988" y="3158483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5636412" y="3387532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cxnSpLocks/>
          </p:cNvCxnSpPr>
          <p:nvPr/>
        </p:nvCxnSpPr>
        <p:spPr>
          <a:xfrm>
            <a:off x="1015143" y="3387531"/>
            <a:ext cx="4404057" cy="232617"/>
          </a:xfrm>
          <a:prstGeom prst="bentConnector4">
            <a:avLst>
              <a:gd name="adj1" fmla="val -583"/>
              <a:gd name="adj2" fmla="val 447855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913421" y="2575246"/>
            <a:ext cx="104227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F(x)+x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4027405" y="3141767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905333" y="3386075"/>
            <a:ext cx="296655" cy="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3344807" y="3386075"/>
            <a:ext cx="295671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 rot="5400000">
            <a:off x="2458792" y="3152767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56" name="Rectangle 55"/>
          <p:cNvSpPr/>
          <p:nvPr/>
        </p:nvSpPr>
        <p:spPr>
          <a:xfrm rot="5400000">
            <a:off x="1633124" y="3162388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EF7538-C3E0-4C3E-A226-1EBAA3451150}"/>
              </a:ext>
            </a:extLst>
          </p:cNvPr>
          <p:cNvSpPr txBox="1"/>
          <p:nvPr/>
        </p:nvSpPr>
        <p:spPr>
          <a:xfrm>
            <a:off x="969046" y="5131205"/>
            <a:ext cx="81713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Times New Roman"/>
                <a:cs typeface="Times New Roman"/>
              </a:rPr>
              <a:t>Problème ?</a:t>
            </a:r>
          </a:p>
          <a:p>
            <a:r>
              <a:rPr lang="fr-FR" dirty="0">
                <a:solidFill>
                  <a:srgbClr val="080808"/>
                </a:solidFill>
                <a:latin typeface="Times New Roman"/>
                <a:cs typeface="Times New Roman"/>
              </a:rPr>
              <a:t>On ne peut pas changer la dimensionalité des cartes !</a:t>
            </a:r>
            <a:endParaRPr lang="fr-FR" dirty="0">
              <a:solidFill>
                <a:srgbClr val="080808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491946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124290"/>
            <a:ext cx="8313057" cy="1143000"/>
          </a:xfrm>
        </p:spPr>
        <p:txBody>
          <a:bodyPr/>
          <a:lstStyle/>
          <a:p>
            <a:pPr algn="l"/>
            <a:r>
              <a:rPr lang="en-US" dirty="0"/>
              <a:t>2 types de blocs </a:t>
            </a:r>
            <a:r>
              <a:rPr lang="en-US" dirty="0" err="1"/>
              <a:t>résiduels</a:t>
            </a:r>
            <a:r>
              <a:rPr lang="en-US" dirty="0"/>
              <a:t> (d</a:t>
            </a:r>
            <a:r>
              <a:rPr lang="fr-CA" dirty="0"/>
              <a:t>é</a:t>
            </a:r>
            <a:r>
              <a:rPr lang="en-US" dirty="0"/>
              <a:t>tails)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3196" y="21553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12928" y="2066933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0" idx="1"/>
          </p:cNvCxnSpPr>
          <p:nvPr/>
        </p:nvCxnSpPr>
        <p:spPr>
          <a:xfrm>
            <a:off x="6239265" y="2066933"/>
            <a:ext cx="709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948296" y="1836100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dirty="0" err="1">
                <a:latin typeface="Times New Roman"/>
                <a:cs typeface="Times New Roman"/>
              </a:rPr>
              <a:t>ReLU</a:t>
            </a:r>
            <a:r>
              <a:rPr lang="fr-CA" dirty="0">
                <a:latin typeface="Times New Roman"/>
                <a:cs typeface="Times New Roman"/>
              </a:rPr>
              <a:t>(H(x))</a:t>
            </a:r>
            <a:endParaRPr lang="en-CA" dirty="0"/>
          </a:p>
        </p:txBody>
      </p:sp>
      <p:sp>
        <p:nvSpPr>
          <p:cNvPr id="45" name="Rectangle 44"/>
          <p:cNvSpPr/>
          <p:nvPr/>
        </p:nvSpPr>
        <p:spPr>
          <a:xfrm rot="5400000">
            <a:off x="752387" y="1822631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47" name="Rectangle 46"/>
          <p:cNvSpPr/>
          <p:nvPr/>
        </p:nvSpPr>
        <p:spPr>
          <a:xfrm rot="5400000">
            <a:off x="3123658" y="1822628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48" name="Rectangle 47"/>
          <p:cNvSpPr/>
          <p:nvPr/>
        </p:nvSpPr>
        <p:spPr>
          <a:xfrm rot="5400000">
            <a:off x="5506481" y="1822626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648811" y="2066936"/>
            <a:ext cx="264630" cy="9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402055" y="2065477"/>
            <a:ext cx="326632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0"/>
            <a:endCxn id="35" idx="2"/>
          </p:cNvCxnSpPr>
          <p:nvPr/>
        </p:nvCxnSpPr>
        <p:spPr>
          <a:xfrm flipV="1">
            <a:off x="4001586" y="2065477"/>
            <a:ext cx="287627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074482" y="1837885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Straight Arrow Connector 53"/>
          <p:cNvCxnSpPr>
            <a:stCxn id="53" idx="6"/>
          </p:cNvCxnSpPr>
          <p:nvPr/>
        </p:nvCxnSpPr>
        <p:spPr>
          <a:xfrm flipV="1">
            <a:off x="5508906" y="2066934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53" idx="4"/>
          </p:cNvCxnSpPr>
          <p:nvPr/>
        </p:nvCxnSpPr>
        <p:spPr>
          <a:xfrm>
            <a:off x="887637" y="2066933"/>
            <a:ext cx="4404057" cy="232617"/>
          </a:xfrm>
          <a:prstGeom prst="bentConnector4">
            <a:avLst>
              <a:gd name="adj1" fmla="val -583"/>
              <a:gd name="adj2" fmla="val 447855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785915" y="1254648"/>
            <a:ext cx="104227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F(x)+x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3899899" y="1821169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cxnSp>
        <p:nvCxnSpPr>
          <p:cNvPr id="36" name="Straight Arrow Connector 35"/>
          <p:cNvCxnSpPr>
            <a:stCxn id="35" idx="0"/>
            <a:endCxn id="53" idx="2"/>
          </p:cNvCxnSpPr>
          <p:nvPr/>
        </p:nvCxnSpPr>
        <p:spPr>
          <a:xfrm>
            <a:off x="4777827" y="2065477"/>
            <a:ext cx="296655" cy="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7" idx="2"/>
          </p:cNvCxnSpPr>
          <p:nvPr/>
        </p:nvCxnSpPr>
        <p:spPr>
          <a:xfrm>
            <a:off x="3217301" y="2065477"/>
            <a:ext cx="295671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 rot="5400000">
            <a:off x="2331286" y="1832169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56" name="Rectangle 55"/>
          <p:cNvSpPr/>
          <p:nvPr/>
        </p:nvSpPr>
        <p:spPr>
          <a:xfrm rot="5400000">
            <a:off x="1505618" y="1841790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sp>
        <p:nvSpPr>
          <p:cNvPr id="57" name="TextBox 56"/>
          <p:cNvSpPr txBox="1"/>
          <p:nvPr/>
        </p:nvSpPr>
        <p:spPr>
          <a:xfrm>
            <a:off x="243196" y="468899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12928" y="4600545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61" idx="1"/>
          </p:cNvCxnSpPr>
          <p:nvPr/>
        </p:nvCxnSpPr>
        <p:spPr>
          <a:xfrm>
            <a:off x="6146710" y="4591048"/>
            <a:ext cx="709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5741" y="4360215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dirty="0" err="1">
                <a:latin typeface="Times New Roman"/>
                <a:cs typeface="Times New Roman"/>
              </a:rPr>
              <a:t>ReLU</a:t>
            </a:r>
            <a:r>
              <a:rPr lang="fr-CA" dirty="0">
                <a:latin typeface="Times New Roman"/>
                <a:cs typeface="Times New Roman"/>
              </a:rPr>
              <a:t>(H(x))</a:t>
            </a:r>
            <a:endParaRPr lang="en-CA" dirty="0"/>
          </a:p>
        </p:txBody>
      </p:sp>
      <p:sp>
        <p:nvSpPr>
          <p:cNvPr id="62" name="Rectangle 61"/>
          <p:cNvSpPr/>
          <p:nvPr/>
        </p:nvSpPr>
        <p:spPr>
          <a:xfrm rot="5400000">
            <a:off x="752387" y="4356243"/>
            <a:ext cx="1267242" cy="488614"/>
          </a:xfrm>
          <a:prstGeom prst="rect">
            <a:avLst/>
          </a:prstGeom>
          <a:solidFill>
            <a:srgbClr val="FA00E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b="1" dirty="0">
                <a:solidFill>
                  <a:sysClr val="windowText" lastClr="000000"/>
                </a:solidFill>
              </a:rPr>
              <a:t>Conv 3x3 Stride 2</a:t>
            </a:r>
          </a:p>
        </p:txBody>
      </p:sp>
      <p:sp>
        <p:nvSpPr>
          <p:cNvPr id="65" name="Rectangle 64"/>
          <p:cNvSpPr/>
          <p:nvPr/>
        </p:nvSpPr>
        <p:spPr>
          <a:xfrm rot="5400000">
            <a:off x="3123658" y="4356240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66" name="Rectangle 65"/>
          <p:cNvSpPr/>
          <p:nvPr/>
        </p:nvSpPr>
        <p:spPr>
          <a:xfrm rot="5400000">
            <a:off x="5506481" y="4356238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1648811" y="4600548"/>
            <a:ext cx="264630" cy="9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2402055" y="4599089"/>
            <a:ext cx="326632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0"/>
            <a:endCxn id="74" idx="2"/>
          </p:cNvCxnSpPr>
          <p:nvPr/>
        </p:nvCxnSpPr>
        <p:spPr>
          <a:xfrm flipV="1">
            <a:off x="4001586" y="4599089"/>
            <a:ext cx="287627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074482" y="4371497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71" name="Straight Arrow Connector 70"/>
          <p:cNvCxnSpPr>
            <a:stCxn id="70" idx="6"/>
          </p:cNvCxnSpPr>
          <p:nvPr/>
        </p:nvCxnSpPr>
        <p:spPr>
          <a:xfrm flipV="1">
            <a:off x="5508906" y="4600546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endCxn id="70" idx="4"/>
          </p:cNvCxnSpPr>
          <p:nvPr/>
        </p:nvCxnSpPr>
        <p:spPr>
          <a:xfrm>
            <a:off x="887637" y="4600545"/>
            <a:ext cx="4404057" cy="232617"/>
          </a:xfrm>
          <a:prstGeom prst="bentConnector4">
            <a:avLst>
              <a:gd name="adj1" fmla="val -583"/>
              <a:gd name="adj2" fmla="val 634735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681253" y="3550538"/>
            <a:ext cx="104227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dirty="0">
                <a:latin typeface="Times New Roman"/>
                <a:cs typeface="Times New Roman"/>
              </a:rPr>
              <a:t>F(x)+x</a:t>
            </a:r>
            <a:endParaRPr lang="en-CA" dirty="0">
              <a:latin typeface="Times New Roman"/>
              <a:cs typeface="Times New Roman"/>
            </a:endParaRPr>
          </a:p>
        </p:txBody>
      </p:sp>
      <p:sp>
        <p:nvSpPr>
          <p:cNvPr id="74" name="Rectangle 73"/>
          <p:cNvSpPr/>
          <p:nvPr/>
        </p:nvSpPr>
        <p:spPr>
          <a:xfrm rot="5400000">
            <a:off x="3899899" y="4354781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cxnSp>
        <p:nvCxnSpPr>
          <p:cNvPr id="75" name="Straight Arrow Connector 74"/>
          <p:cNvCxnSpPr>
            <a:stCxn id="74" idx="0"/>
            <a:endCxn id="70" idx="2"/>
          </p:cNvCxnSpPr>
          <p:nvPr/>
        </p:nvCxnSpPr>
        <p:spPr>
          <a:xfrm>
            <a:off x="4777827" y="4599089"/>
            <a:ext cx="296655" cy="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65" idx="2"/>
          </p:cNvCxnSpPr>
          <p:nvPr/>
        </p:nvCxnSpPr>
        <p:spPr>
          <a:xfrm>
            <a:off x="3217301" y="4599089"/>
            <a:ext cx="295671" cy="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 rot="5400000">
            <a:off x="2331286" y="4365781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78" name="Rectangle 77"/>
          <p:cNvSpPr/>
          <p:nvPr/>
        </p:nvSpPr>
        <p:spPr>
          <a:xfrm rot="5400000">
            <a:off x="1505618" y="4375402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sp>
        <p:nvSpPr>
          <p:cNvPr id="79" name="Rectangle 78"/>
          <p:cNvSpPr/>
          <p:nvPr/>
        </p:nvSpPr>
        <p:spPr>
          <a:xfrm rot="5400000">
            <a:off x="2311869" y="5785718"/>
            <a:ext cx="1267242" cy="488614"/>
          </a:xfrm>
          <a:prstGeom prst="rect">
            <a:avLst/>
          </a:prstGeom>
          <a:solidFill>
            <a:srgbClr val="FA00E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b="1" dirty="0">
                <a:solidFill>
                  <a:sysClr val="windowText" lastClr="000000"/>
                </a:solidFill>
              </a:rPr>
              <a:t>Conv 1x1 – Stride 2</a:t>
            </a:r>
          </a:p>
        </p:txBody>
      </p:sp>
      <p:sp>
        <p:nvSpPr>
          <p:cNvPr id="80" name="12-Point Star 79"/>
          <p:cNvSpPr/>
          <p:nvPr/>
        </p:nvSpPr>
        <p:spPr>
          <a:xfrm>
            <a:off x="6948296" y="4778851"/>
            <a:ext cx="2265783" cy="2209923"/>
          </a:xfrm>
          <a:prstGeom prst="star12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Réduction d’un facteur 2 de la taille des cartes d’activation</a:t>
            </a:r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32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202</a:t>
            </a:fld>
            <a:endParaRPr lang="fr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ResNet  </a:t>
            </a:r>
            <a:r>
              <a:rPr lang="en-US" sz="1600" b="1" dirty="0">
                <a:latin typeface="+mj-lt"/>
              </a:rPr>
              <a:t>[He et al, 2016]</a:t>
            </a:r>
          </a:p>
        </p:txBody>
      </p:sp>
      <p:pic>
        <p:nvPicPr>
          <p:cNvPr id="14" name="Google Shape;2717;p105">
            <a:extLst>
              <a:ext uri="{FF2B5EF4-FFF2-40B4-BE49-F238E27FC236}">
                <a16:creationId xmlns:a16="http://schemas.microsoft.com/office/drawing/2014/main" id="{89F66722-1C7C-E14B-96EB-2E9D7F97AA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600" r="1407" b="65757"/>
          <a:stretch/>
        </p:blipFill>
        <p:spPr>
          <a:xfrm>
            <a:off x="132023" y="2274135"/>
            <a:ext cx="8873280" cy="1701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525290" y="1747368"/>
            <a:ext cx="129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34 couches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ResNet - 34</a:t>
            </a:r>
          </a:p>
        </p:txBody>
      </p:sp>
      <p:sp>
        <p:nvSpPr>
          <p:cNvPr id="5" name="Left Brace 4"/>
          <p:cNvSpPr/>
          <p:nvPr/>
        </p:nvSpPr>
        <p:spPr>
          <a:xfrm rot="16200000">
            <a:off x="1548245" y="3438374"/>
            <a:ext cx="274320" cy="1350818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Left Brace 20"/>
          <p:cNvSpPr/>
          <p:nvPr/>
        </p:nvSpPr>
        <p:spPr>
          <a:xfrm rot="16200000">
            <a:off x="3196245" y="3182758"/>
            <a:ext cx="274320" cy="1862050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Left Brace 21"/>
          <p:cNvSpPr/>
          <p:nvPr/>
        </p:nvSpPr>
        <p:spPr>
          <a:xfrm rot="16200000">
            <a:off x="5558444" y="2735257"/>
            <a:ext cx="274320" cy="2757053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Left Brace 22"/>
          <p:cNvSpPr/>
          <p:nvPr/>
        </p:nvSpPr>
        <p:spPr>
          <a:xfrm rot="16200000">
            <a:off x="7701120" y="3389885"/>
            <a:ext cx="276954" cy="1447798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1034935" y="4376961"/>
            <a:ext cx="1295197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400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64 </a:t>
            </a:r>
            <a:r>
              <a:rPr lang="en-US" sz="1400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endParaRPr lang="en-US" sz="1400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800"/>
              </a:spcBef>
            </a:pPr>
            <a:r>
              <a:rPr lang="en-US" sz="140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endParaRPr lang="en-CA" sz="140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2669180" y="4376961"/>
            <a:ext cx="1295197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400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128 </a:t>
            </a:r>
            <a:r>
              <a:rPr lang="en-US" sz="1400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endParaRPr lang="en-US" sz="1400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800"/>
              </a:spcBef>
            </a:pPr>
            <a:r>
              <a:rPr lang="en-US" sz="140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endParaRPr lang="en-CA" sz="140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5048005" y="4376961"/>
            <a:ext cx="1295197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400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256 </a:t>
            </a:r>
            <a:r>
              <a:rPr lang="en-US" sz="1400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endParaRPr lang="en-US" sz="1400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800"/>
              </a:spcBef>
            </a:pPr>
            <a:r>
              <a:rPr lang="en-US" sz="140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endParaRPr lang="en-CA" sz="140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7150433" y="4332193"/>
            <a:ext cx="1295197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400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512 </a:t>
            </a:r>
            <a:r>
              <a:rPr lang="en-US" sz="1400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endParaRPr lang="en-US" sz="1400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800"/>
              </a:spcBef>
            </a:pPr>
            <a:r>
              <a:rPr lang="en-US" sz="140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endParaRPr lang="en-CA" sz="140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203</a:t>
            </a:fld>
            <a:endParaRPr lang="fr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ResNet  </a:t>
            </a:r>
            <a:r>
              <a:rPr lang="en-US" sz="1600" b="1" dirty="0">
                <a:latin typeface="+mj-lt"/>
              </a:rPr>
              <a:t>[He et al, 2016]</a:t>
            </a:r>
          </a:p>
        </p:txBody>
      </p:sp>
      <p:pic>
        <p:nvPicPr>
          <p:cNvPr id="14" name="Google Shape;2717;p105">
            <a:extLst>
              <a:ext uri="{FF2B5EF4-FFF2-40B4-BE49-F238E27FC236}">
                <a16:creationId xmlns:a16="http://schemas.microsoft.com/office/drawing/2014/main" id="{89F66722-1C7C-E14B-96EB-2E9D7F97AA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857" b="65964"/>
          <a:stretch/>
        </p:blipFill>
        <p:spPr>
          <a:xfrm>
            <a:off x="-652018" y="2274135"/>
            <a:ext cx="9796017" cy="169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525290" y="1747368"/>
            <a:ext cx="129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34 couches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ResNet - 34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43200" y="1454727"/>
            <a:ext cx="1654233" cy="819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522124" y="1589932"/>
            <a:ext cx="66501" cy="684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62945" y="1454727"/>
            <a:ext cx="2294313" cy="819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3713018" y="365350"/>
            <a:ext cx="3444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Réduction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d’un 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facteur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 de la resolution des 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par </a:t>
            </a:r>
            <a:r>
              <a:rPr lang="en-US" sz="18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 stride 2 + </a:t>
            </a:r>
            <a:r>
              <a:rPr lang="en-US" sz="1800" b="1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US" sz="18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x 2</a:t>
            </a:r>
          </a:p>
        </p:txBody>
      </p:sp>
    </p:spTree>
    <p:extLst>
      <p:ext uri="{BB962C8B-B14F-4D97-AF65-F5344CB8AC3E}">
        <p14:creationId xmlns:p14="http://schemas.microsoft.com/office/powerpoint/2010/main" val="172457799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204</a:t>
            </a:fld>
            <a:endParaRPr lang="fr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ResNet  </a:t>
            </a:r>
            <a:r>
              <a:rPr lang="en-US" sz="1600" b="1" dirty="0">
                <a:latin typeface="+mj-lt"/>
              </a:rPr>
              <a:t>[He et al, 2016]</a:t>
            </a:r>
          </a:p>
        </p:txBody>
      </p:sp>
      <p:pic>
        <p:nvPicPr>
          <p:cNvPr id="14" name="Google Shape;2717;p105">
            <a:extLst>
              <a:ext uri="{FF2B5EF4-FFF2-40B4-BE49-F238E27FC236}">
                <a16:creationId xmlns:a16="http://schemas.microsoft.com/office/drawing/2014/main" id="{89F66722-1C7C-E14B-96EB-2E9D7F97AA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857" b="65964"/>
          <a:stretch/>
        </p:blipFill>
        <p:spPr>
          <a:xfrm>
            <a:off x="-652018" y="2274135"/>
            <a:ext cx="9796017" cy="169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525290" y="1747368"/>
            <a:ext cx="129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34 couches</a:t>
            </a:r>
            <a:endParaRPr lang="en-CA" sz="18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ResNet - 34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217D7B-08A5-2E4A-8493-27C69594CA49}"/>
              </a:ext>
            </a:extLst>
          </p:cNvPr>
          <p:cNvSpPr txBox="1"/>
          <p:nvPr/>
        </p:nvSpPr>
        <p:spPr>
          <a:xfrm>
            <a:off x="1172888" y="4397023"/>
            <a:ext cx="3444240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Les </a:t>
            </a:r>
            <a:r>
              <a:rPr lang="en-US" sz="18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convolutifs</a:t>
            </a:r>
            <a:r>
              <a:rPr lang="en-US" sz="18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font 3x3</a:t>
            </a:r>
          </a:p>
          <a:p>
            <a:pPr>
              <a:spcBef>
                <a:spcPts val="800"/>
              </a:spcBef>
            </a:pPr>
            <a:r>
              <a:rPr lang="en-US" sz="1800" b="1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sauf</a:t>
            </a:r>
            <a:r>
              <a:rPr lang="en-US" sz="1800" b="1" dirty="0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pour la première </a:t>
            </a:r>
            <a:r>
              <a:rPr lang="en-US" sz="1800" b="1" dirty="0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couche</a:t>
            </a:r>
            <a:endParaRPr lang="en-CA" sz="1800" b="1" dirty="0">
              <a:solidFill>
                <a:srgbClr val="FF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91797" y="3915295"/>
            <a:ext cx="4199278" cy="1729434"/>
          </a:xfrm>
          <a:custGeom>
            <a:avLst/>
            <a:gdLst>
              <a:gd name="connsiteX0" fmla="*/ 2575352 w 3024232"/>
              <a:gd name="connsiteY0" fmla="*/ 1072341 h 1729434"/>
              <a:gd name="connsiteX1" fmla="*/ 2932799 w 3024232"/>
              <a:gd name="connsiteY1" fmla="*/ 1271847 h 1729434"/>
              <a:gd name="connsiteX2" fmla="*/ 1087374 w 3024232"/>
              <a:gd name="connsiteY2" fmla="*/ 1729047 h 1729434"/>
              <a:gd name="connsiteX3" fmla="*/ 139723 w 3024232"/>
              <a:gd name="connsiteY3" fmla="*/ 1188720 h 1729434"/>
              <a:gd name="connsiteX4" fmla="*/ 23345 w 3024232"/>
              <a:gd name="connsiteY4" fmla="*/ 0 h 172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232" h="1729434">
                <a:moveTo>
                  <a:pt x="2575352" y="1072341"/>
                </a:moveTo>
                <a:cubicBezTo>
                  <a:pt x="2878073" y="1117368"/>
                  <a:pt x="3180795" y="1162396"/>
                  <a:pt x="2932799" y="1271847"/>
                </a:cubicBezTo>
                <a:cubicBezTo>
                  <a:pt x="2684803" y="1381298"/>
                  <a:pt x="1552887" y="1742901"/>
                  <a:pt x="1087374" y="1729047"/>
                </a:cubicBezTo>
                <a:cubicBezTo>
                  <a:pt x="621861" y="1715193"/>
                  <a:pt x="317061" y="1476894"/>
                  <a:pt x="139723" y="1188720"/>
                </a:cubicBezTo>
                <a:cubicBezTo>
                  <a:pt x="-37615" y="900546"/>
                  <a:pt x="-7135" y="450273"/>
                  <a:pt x="23345" y="0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860305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205</a:t>
            </a:fld>
            <a:endParaRPr lang="fr-CA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ResNet - 34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1844" y="1466893"/>
            <a:ext cx="6694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Pour les versions à 50, 101 et 152 couches, on utilise</a:t>
            </a:r>
          </a:p>
          <a:p>
            <a:r>
              <a:rPr lang="fr-CA" dirty="0"/>
              <a:t>des « </a:t>
            </a:r>
            <a:r>
              <a:rPr lang="fr-CA" b="1" dirty="0" err="1">
                <a:solidFill>
                  <a:srgbClr val="FF0000"/>
                </a:solidFill>
              </a:rPr>
              <a:t>bottleneck</a:t>
            </a:r>
            <a:r>
              <a:rPr lang="fr-CA" b="1" dirty="0">
                <a:solidFill>
                  <a:srgbClr val="FF0000"/>
                </a:solidFill>
              </a:rPr>
              <a:t> </a:t>
            </a:r>
            <a:r>
              <a:rPr lang="fr-CA" b="1" dirty="0" err="1">
                <a:solidFill>
                  <a:srgbClr val="FF0000"/>
                </a:solidFill>
              </a:rPr>
              <a:t>layers</a:t>
            </a:r>
            <a:r>
              <a:rPr lang="fr-CA" dirty="0"/>
              <a:t> »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94463" y="37118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2487" y="3711844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4969" y="3675142"/>
            <a:ext cx="534464" cy="7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5400000">
            <a:off x="491946" y="3437864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1x1</a:t>
            </a:r>
          </a:p>
        </p:txBody>
      </p:sp>
      <p:sp>
        <p:nvSpPr>
          <p:cNvPr id="17" name="Rectangle 16"/>
          <p:cNvSpPr/>
          <p:nvPr/>
        </p:nvSpPr>
        <p:spPr>
          <a:xfrm rot="5400000">
            <a:off x="2982060" y="3437864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18" name="Rectangle 17"/>
          <p:cNvSpPr/>
          <p:nvPr/>
        </p:nvSpPr>
        <p:spPr>
          <a:xfrm rot="5400000">
            <a:off x="4561785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19" name="Straight Arrow Connector 18"/>
          <p:cNvCxnSpPr>
            <a:stCxn id="16" idx="0"/>
            <a:endCxn id="32" idx="2"/>
          </p:cNvCxnSpPr>
          <p:nvPr/>
        </p:nvCxnSpPr>
        <p:spPr>
          <a:xfrm>
            <a:off x="1369874" y="3682171"/>
            <a:ext cx="3303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2" idx="0"/>
            <a:endCxn id="30" idx="2"/>
          </p:cNvCxnSpPr>
          <p:nvPr/>
        </p:nvCxnSpPr>
        <p:spPr>
          <a:xfrm>
            <a:off x="2188827" y="3682172"/>
            <a:ext cx="3469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0"/>
            <a:endCxn id="27" idx="2"/>
          </p:cNvCxnSpPr>
          <p:nvPr/>
        </p:nvCxnSpPr>
        <p:spPr>
          <a:xfrm>
            <a:off x="3859988" y="3682172"/>
            <a:ext cx="3137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320809" y="3453216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/>
          <p:cNvCxnSpPr>
            <a:stCxn id="37" idx="0"/>
            <a:endCxn id="23" idx="2"/>
          </p:cNvCxnSpPr>
          <p:nvPr/>
        </p:nvCxnSpPr>
        <p:spPr>
          <a:xfrm>
            <a:off x="7020501" y="3682172"/>
            <a:ext cx="300308" cy="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3" idx="4"/>
          </p:cNvCxnSpPr>
          <p:nvPr/>
        </p:nvCxnSpPr>
        <p:spPr>
          <a:xfrm>
            <a:off x="550922" y="3711844"/>
            <a:ext cx="6987099" cy="203037"/>
          </a:xfrm>
          <a:prstGeom prst="bentConnector4">
            <a:avLst>
              <a:gd name="adj1" fmla="val 143"/>
              <a:gd name="adj2" fmla="val 585161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050673" y="2931511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H(x)+x</a:t>
            </a:r>
            <a:endParaRPr lang="en-CA" dirty="0"/>
          </a:p>
        </p:txBody>
      </p:sp>
      <p:sp>
        <p:nvSpPr>
          <p:cNvPr id="27" name="Rectangle 26"/>
          <p:cNvSpPr/>
          <p:nvPr/>
        </p:nvSpPr>
        <p:spPr>
          <a:xfrm rot="5400000">
            <a:off x="3784391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cxnSp>
        <p:nvCxnSpPr>
          <p:cNvPr id="28" name="Straight Arrow Connector 27"/>
          <p:cNvCxnSpPr>
            <a:stCxn id="27" idx="0"/>
            <a:endCxn id="18" idx="2"/>
          </p:cNvCxnSpPr>
          <p:nvPr/>
        </p:nvCxnSpPr>
        <p:spPr>
          <a:xfrm>
            <a:off x="4662319" y="3682172"/>
            <a:ext cx="2887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0" idx="0"/>
            <a:endCxn id="17" idx="2"/>
          </p:cNvCxnSpPr>
          <p:nvPr/>
        </p:nvCxnSpPr>
        <p:spPr>
          <a:xfrm>
            <a:off x="3024406" y="3682172"/>
            <a:ext cx="346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5400000">
            <a:off x="2146479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32" name="Rectangle 31"/>
          <p:cNvSpPr/>
          <p:nvPr/>
        </p:nvSpPr>
        <p:spPr>
          <a:xfrm rot="5400000">
            <a:off x="1310899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cxnSp>
        <p:nvCxnSpPr>
          <p:cNvPr id="34" name="Straight Arrow Connector 33"/>
          <p:cNvCxnSpPr>
            <a:stCxn id="18" idx="0"/>
            <a:endCxn id="35" idx="2"/>
          </p:cNvCxnSpPr>
          <p:nvPr/>
        </p:nvCxnSpPr>
        <p:spPr>
          <a:xfrm flipV="1">
            <a:off x="5439712" y="3675142"/>
            <a:ext cx="345947" cy="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 rot="5400000">
            <a:off x="5396345" y="3430835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1x1</a:t>
            </a:r>
          </a:p>
        </p:txBody>
      </p:sp>
      <p:cxnSp>
        <p:nvCxnSpPr>
          <p:cNvPr id="36" name="Straight Arrow Connector 35"/>
          <p:cNvCxnSpPr>
            <a:stCxn id="35" idx="0"/>
            <a:endCxn id="37" idx="2"/>
          </p:cNvCxnSpPr>
          <p:nvPr/>
        </p:nvCxnSpPr>
        <p:spPr>
          <a:xfrm>
            <a:off x="6274273" y="3675142"/>
            <a:ext cx="257614" cy="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5400000">
            <a:off x="6142573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sp>
        <p:nvSpPr>
          <p:cNvPr id="38" name="Rectangle 37"/>
          <p:cNvSpPr/>
          <p:nvPr/>
        </p:nvSpPr>
        <p:spPr>
          <a:xfrm rot="5400000">
            <a:off x="7691988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51" name="Straight Arrow Connector 50"/>
          <p:cNvCxnSpPr>
            <a:stCxn id="23" idx="6"/>
            <a:endCxn id="38" idx="2"/>
          </p:cNvCxnSpPr>
          <p:nvPr/>
        </p:nvCxnSpPr>
        <p:spPr>
          <a:xfrm flipV="1">
            <a:off x="7755233" y="3682172"/>
            <a:ext cx="326068" cy="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63617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ResNet – 34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3CA366E-4683-42B9-845B-FE8B1CB0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15" y="1982848"/>
            <a:ext cx="8344354" cy="29651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B066992-D09B-41A9-99A2-D3EDF194EE05}"/>
              </a:ext>
            </a:extLst>
          </p:cNvPr>
          <p:cNvSpPr txBox="1"/>
          <p:nvPr/>
        </p:nvSpPr>
        <p:spPr>
          <a:xfrm>
            <a:off x="504559" y="5176743"/>
            <a:ext cx="82168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Hypothèse validée !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7896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207</a:t>
            </a:fld>
            <a:endParaRPr lang="fr-CA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ResNet – 50,101, 152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413163"/>
            <a:ext cx="7369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Pour les versions à plus de 50, 101 et 152 couches, utiliser</a:t>
            </a:r>
          </a:p>
          <a:p>
            <a:r>
              <a:rPr lang="fr-CA" dirty="0"/>
              <a:t>des « </a:t>
            </a:r>
            <a:r>
              <a:rPr lang="fr-CA" b="1" dirty="0" err="1">
                <a:solidFill>
                  <a:srgbClr val="FF0000"/>
                </a:solidFill>
              </a:rPr>
              <a:t>bottleneck</a:t>
            </a:r>
            <a:r>
              <a:rPr lang="fr-CA" b="1" dirty="0">
                <a:solidFill>
                  <a:srgbClr val="FF0000"/>
                </a:solidFill>
              </a:rPr>
              <a:t> </a:t>
            </a:r>
            <a:r>
              <a:rPr lang="fr-CA" b="1" dirty="0" err="1">
                <a:solidFill>
                  <a:srgbClr val="FF0000"/>
                </a:solidFill>
              </a:rPr>
              <a:t>layers</a:t>
            </a:r>
            <a:r>
              <a:rPr lang="fr-CA" dirty="0"/>
              <a:t> »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02675" y="38002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2487" y="3711844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4969" y="3675142"/>
            <a:ext cx="534464" cy="7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5400000">
            <a:off x="491946" y="3437864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 </a:t>
            </a:r>
            <a:r>
              <a:rPr lang="en-CA" sz="1800" dirty="0">
                <a:solidFill>
                  <a:srgbClr val="FF0000"/>
                </a:solidFill>
              </a:rPr>
              <a:t>1x1</a:t>
            </a:r>
          </a:p>
        </p:txBody>
      </p:sp>
      <p:sp>
        <p:nvSpPr>
          <p:cNvPr id="17" name="Rectangle 16"/>
          <p:cNvSpPr/>
          <p:nvPr/>
        </p:nvSpPr>
        <p:spPr>
          <a:xfrm rot="5400000">
            <a:off x="2982060" y="3437864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Conv 3x3</a:t>
            </a:r>
          </a:p>
        </p:txBody>
      </p:sp>
      <p:sp>
        <p:nvSpPr>
          <p:cNvPr id="18" name="Rectangle 17"/>
          <p:cNvSpPr/>
          <p:nvPr/>
        </p:nvSpPr>
        <p:spPr>
          <a:xfrm rot="5400000">
            <a:off x="4561785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19" name="Straight Arrow Connector 18"/>
          <p:cNvCxnSpPr>
            <a:stCxn id="16" idx="0"/>
            <a:endCxn id="32" idx="2"/>
          </p:cNvCxnSpPr>
          <p:nvPr/>
        </p:nvCxnSpPr>
        <p:spPr>
          <a:xfrm>
            <a:off x="1369874" y="3682171"/>
            <a:ext cx="3303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2" idx="0"/>
            <a:endCxn id="30" idx="2"/>
          </p:cNvCxnSpPr>
          <p:nvPr/>
        </p:nvCxnSpPr>
        <p:spPr>
          <a:xfrm>
            <a:off x="2188827" y="3682172"/>
            <a:ext cx="3469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0"/>
            <a:endCxn id="27" idx="2"/>
          </p:cNvCxnSpPr>
          <p:nvPr/>
        </p:nvCxnSpPr>
        <p:spPr>
          <a:xfrm>
            <a:off x="3859988" y="3682172"/>
            <a:ext cx="3137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320809" y="3453216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/>
          <p:cNvCxnSpPr>
            <a:stCxn id="37" idx="0"/>
            <a:endCxn id="23" idx="2"/>
          </p:cNvCxnSpPr>
          <p:nvPr/>
        </p:nvCxnSpPr>
        <p:spPr>
          <a:xfrm>
            <a:off x="7020501" y="3682172"/>
            <a:ext cx="300308" cy="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3" idx="4"/>
          </p:cNvCxnSpPr>
          <p:nvPr/>
        </p:nvCxnSpPr>
        <p:spPr>
          <a:xfrm>
            <a:off x="550922" y="3711844"/>
            <a:ext cx="6987099" cy="203037"/>
          </a:xfrm>
          <a:prstGeom prst="bentConnector4">
            <a:avLst>
              <a:gd name="adj1" fmla="val 143"/>
              <a:gd name="adj2" fmla="val 585161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955385" y="2911544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H(x)+x</a:t>
            </a:r>
            <a:endParaRPr lang="en-CA" dirty="0"/>
          </a:p>
        </p:txBody>
      </p:sp>
      <p:sp>
        <p:nvSpPr>
          <p:cNvPr id="27" name="Rectangle 26"/>
          <p:cNvSpPr/>
          <p:nvPr/>
        </p:nvSpPr>
        <p:spPr>
          <a:xfrm rot="5400000">
            <a:off x="3784391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cxnSp>
        <p:nvCxnSpPr>
          <p:cNvPr id="28" name="Straight Arrow Connector 27"/>
          <p:cNvCxnSpPr>
            <a:stCxn id="27" idx="0"/>
            <a:endCxn id="18" idx="2"/>
          </p:cNvCxnSpPr>
          <p:nvPr/>
        </p:nvCxnSpPr>
        <p:spPr>
          <a:xfrm>
            <a:off x="4662319" y="3682172"/>
            <a:ext cx="2887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0" idx="0"/>
            <a:endCxn id="17" idx="2"/>
          </p:cNvCxnSpPr>
          <p:nvPr/>
        </p:nvCxnSpPr>
        <p:spPr>
          <a:xfrm>
            <a:off x="3024406" y="3682172"/>
            <a:ext cx="346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5400000">
            <a:off x="2146479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32" name="Rectangle 31"/>
          <p:cNvSpPr/>
          <p:nvPr/>
        </p:nvSpPr>
        <p:spPr>
          <a:xfrm rot="5400000">
            <a:off x="1310899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cxnSp>
        <p:nvCxnSpPr>
          <p:cNvPr id="34" name="Straight Arrow Connector 33"/>
          <p:cNvCxnSpPr>
            <a:stCxn id="18" idx="0"/>
            <a:endCxn id="35" idx="2"/>
          </p:cNvCxnSpPr>
          <p:nvPr/>
        </p:nvCxnSpPr>
        <p:spPr>
          <a:xfrm flipV="1">
            <a:off x="5439712" y="3675142"/>
            <a:ext cx="345947" cy="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 rot="5400000">
            <a:off x="5396345" y="3430835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800" dirty="0"/>
              <a:t>Conv </a:t>
            </a:r>
            <a:r>
              <a:rPr lang="en-CA" sz="1800" dirty="0">
                <a:solidFill>
                  <a:srgbClr val="FF0000"/>
                </a:solidFill>
              </a:rPr>
              <a:t>1x1</a:t>
            </a:r>
            <a:endParaRPr lang="en-CA" sz="1800" dirty="0">
              <a:solidFill>
                <a:srgbClr val="FF0000"/>
              </a:solidFill>
              <a:cs typeface="Times New Roman"/>
            </a:endParaRPr>
          </a:p>
        </p:txBody>
      </p:sp>
      <p:cxnSp>
        <p:nvCxnSpPr>
          <p:cNvPr id="36" name="Straight Arrow Connector 35"/>
          <p:cNvCxnSpPr>
            <a:stCxn id="35" idx="0"/>
            <a:endCxn id="37" idx="2"/>
          </p:cNvCxnSpPr>
          <p:nvPr/>
        </p:nvCxnSpPr>
        <p:spPr>
          <a:xfrm>
            <a:off x="6274273" y="3675142"/>
            <a:ext cx="257614" cy="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5400000">
            <a:off x="6142573" y="3437864"/>
            <a:ext cx="1267241" cy="48861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BatchNorm</a:t>
            </a:r>
            <a:endParaRPr lang="en-CA" sz="1800"/>
          </a:p>
        </p:txBody>
      </p:sp>
      <p:sp>
        <p:nvSpPr>
          <p:cNvPr id="38" name="Rectangle 37"/>
          <p:cNvSpPr/>
          <p:nvPr/>
        </p:nvSpPr>
        <p:spPr>
          <a:xfrm rot="5400000">
            <a:off x="7691988" y="3437864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51" name="Straight Arrow Connector 50"/>
          <p:cNvCxnSpPr>
            <a:stCxn id="23" idx="6"/>
            <a:endCxn id="38" idx="2"/>
          </p:cNvCxnSpPr>
          <p:nvPr/>
        </p:nvCxnSpPr>
        <p:spPr>
          <a:xfrm flipV="1">
            <a:off x="7755233" y="3682172"/>
            <a:ext cx="326068" cy="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4488" y="600597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28x28x256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71209" y="3611743"/>
            <a:ext cx="222819" cy="203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1434236" y="3596753"/>
            <a:ext cx="222819" cy="203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3893413" y="3601097"/>
            <a:ext cx="222819" cy="203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6309068" y="3560022"/>
            <a:ext cx="222819" cy="203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/>
          <p:cNvSpPr txBox="1"/>
          <p:nvPr/>
        </p:nvSpPr>
        <p:spPr>
          <a:xfrm>
            <a:off x="1700212" y="60059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28x28x64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46661" y="60059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28x28x64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71005" y="5977242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28x28x256</a:t>
            </a:r>
            <a:endParaRPr lang="en-CA" sz="20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>
            <a:stCxn id="2" idx="4"/>
            <a:endCxn id="31" idx="0"/>
          </p:cNvCxnSpPr>
          <p:nvPr/>
        </p:nvCxnSpPr>
        <p:spPr>
          <a:xfrm>
            <a:off x="582619" y="3815286"/>
            <a:ext cx="301283" cy="2190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9" idx="4"/>
            <a:endCxn id="42" idx="0"/>
          </p:cNvCxnSpPr>
          <p:nvPr/>
        </p:nvCxnSpPr>
        <p:spPr>
          <a:xfrm>
            <a:off x="1545646" y="3800296"/>
            <a:ext cx="759860" cy="2205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0" idx="4"/>
            <a:endCxn id="43" idx="0"/>
          </p:cNvCxnSpPr>
          <p:nvPr/>
        </p:nvCxnSpPr>
        <p:spPr>
          <a:xfrm flipH="1">
            <a:off x="3751955" y="3804640"/>
            <a:ext cx="252868" cy="2201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1" idx="4"/>
            <a:endCxn id="44" idx="0"/>
          </p:cNvCxnSpPr>
          <p:nvPr/>
        </p:nvCxnSpPr>
        <p:spPr>
          <a:xfrm flipH="1">
            <a:off x="5240419" y="3763565"/>
            <a:ext cx="1180059" cy="2213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74273" y="5141626"/>
            <a:ext cx="2869727" cy="1716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ysClr val="windowText" lastClr="000000"/>
                </a:solidFill>
              </a:rPr>
              <a:t>Convolution 3x3 appliquée sur 64 canaux au lieu de 256</a:t>
            </a:r>
            <a:endParaRPr lang="en-CA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2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ResNet – 50,101, 152</a:t>
            </a:r>
          </a:p>
        </p:txBody>
      </p:sp>
      <p:pic>
        <p:nvPicPr>
          <p:cNvPr id="5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90450E-6066-47DC-BB02-32B279AF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0" y="1962501"/>
            <a:ext cx="4482745" cy="2085994"/>
          </a:xfrm>
          <a:prstGeom prst="rect">
            <a:avLst/>
          </a:prstGeom>
        </p:spPr>
      </p:pic>
      <p:pic>
        <p:nvPicPr>
          <p:cNvPr id="7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61B10E3C-DFBF-4371-8065-1F7B3B31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79" y="1415439"/>
            <a:ext cx="4255056" cy="3817647"/>
          </a:xfrm>
          <a:prstGeom prst="rect">
            <a:avLst/>
          </a:prstGeom>
        </p:spPr>
      </p:pic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19C40E-F8E6-4330-AFDF-3D88E58D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55" y="5289361"/>
            <a:ext cx="4819725" cy="978785"/>
          </a:xfrm>
          <a:prstGeom prst="rect">
            <a:avLst/>
          </a:prstGeom>
        </p:spPr>
      </p:pic>
      <p:sp>
        <p:nvSpPr>
          <p:cNvPr id="9" name="12-Point Star 79">
            <a:extLst>
              <a:ext uri="{FF2B5EF4-FFF2-40B4-BE49-F238E27FC236}">
                <a16:creationId xmlns:a16="http://schemas.microsoft.com/office/drawing/2014/main" id="{16ABB305-861A-4756-B2BF-53C6D07DDBD2}"/>
              </a:ext>
            </a:extLst>
          </p:cNvPr>
          <p:cNvSpPr/>
          <p:nvPr/>
        </p:nvSpPr>
        <p:spPr>
          <a:xfrm>
            <a:off x="6948296" y="4778851"/>
            <a:ext cx="2265783" cy="2209923"/>
          </a:xfrm>
          <a:prstGeom prst="star12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Très bonne architecture, simple à concevoir et à utiliser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85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170E-7123-9846-B3C0-542880E1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40" y="3094309"/>
            <a:ext cx="7772400" cy="679008"/>
          </a:xfrm>
        </p:spPr>
        <p:txBody>
          <a:bodyPr/>
          <a:lstStyle/>
          <a:p>
            <a:r>
              <a:rPr lang="en-US" dirty="0"/>
              <a:t>Architectures </a:t>
            </a:r>
            <a:r>
              <a:rPr lang="en-US" i="1" dirty="0"/>
              <a:t>Extra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6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601158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>
                <a:latin typeface="Times New Roman"/>
                <a:cs typeface="Times New Roman"/>
              </a:rPr>
              <a:t>Récapitulatif et précisions: </a:t>
            </a: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7" name="Tableau 11">
            <a:extLst>
              <a:ext uri="{FF2B5EF4-FFF2-40B4-BE49-F238E27FC236}">
                <a16:creationId xmlns:a16="http://schemas.microsoft.com/office/drawing/2014/main" id="{5644C472-C862-443F-9712-661FD9C22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24571"/>
              </p:ext>
            </p:extLst>
          </p:nvPr>
        </p:nvGraphicFramePr>
        <p:xfrm>
          <a:off x="792480" y="1732026"/>
          <a:ext cx="3788531" cy="295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2333">
                  <a:extLst>
                    <a:ext uri="{9D8B030D-6E8A-4147-A177-3AD203B41FA5}">
                      <a16:colId xmlns:a16="http://schemas.microsoft.com/office/drawing/2014/main" val="758727306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45955305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80008184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1116399291"/>
                    </a:ext>
                  </a:extLst>
                </a:gridCol>
                <a:gridCol w="676274">
                  <a:extLst>
                    <a:ext uri="{9D8B030D-6E8A-4147-A177-3AD203B41FA5}">
                      <a16:colId xmlns:a16="http://schemas.microsoft.com/office/drawing/2014/main" val="365752157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244336655"/>
                    </a:ext>
                  </a:extLst>
                </a:gridCol>
              </a:tblGrid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053256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260791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766722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16281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1254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36033"/>
                  </a:ext>
                </a:extLst>
              </a:tr>
            </a:tbl>
          </a:graphicData>
        </a:graphic>
      </p:graphicFrame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8E7B31FB-031B-4547-BA6E-B9E3E95B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226522"/>
              </p:ext>
            </p:extLst>
          </p:nvPr>
        </p:nvGraphicFramePr>
        <p:xfrm>
          <a:off x="5831205" y="2303526"/>
          <a:ext cx="2424872" cy="19537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6218">
                  <a:extLst>
                    <a:ext uri="{9D8B030D-6E8A-4147-A177-3AD203B41FA5}">
                      <a16:colId xmlns:a16="http://schemas.microsoft.com/office/drawing/2014/main" val="585525273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418830528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295646254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66430620"/>
                    </a:ext>
                  </a:extLst>
                </a:gridCol>
              </a:tblGrid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02174"/>
                  </a:ext>
                </a:extLst>
              </a:tr>
              <a:tr h="4726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42055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668540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276290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9F64B68B-F3C1-4F34-88DB-97F065F12E0E}"/>
              </a:ext>
            </a:extLst>
          </p:cNvPr>
          <p:cNvSpPr txBox="1"/>
          <p:nvPr/>
        </p:nvSpPr>
        <p:spPr>
          <a:xfrm>
            <a:off x="200025" y="2276475"/>
            <a:ext cx="514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W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D8D1B0-0573-41D8-8E6B-6EE7B3707517}"/>
              </a:ext>
            </a:extLst>
          </p:cNvPr>
          <p:cNvSpPr txBox="1"/>
          <p:nvPr/>
        </p:nvSpPr>
        <p:spPr>
          <a:xfrm>
            <a:off x="2552700" y="4705350"/>
            <a:ext cx="371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70AC51-76E9-44DD-9D05-2A9440EEBB7B}"/>
              </a:ext>
            </a:extLst>
          </p:cNvPr>
          <p:cNvSpPr txBox="1"/>
          <p:nvPr/>
        </p:nvSpPr>
        <p:spPr>
          <a:xfrm>
            <a:off x="6848475" y="4391025"/>
            <a:ext cx="4095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A</a:t>
            </a:r>
            <a:endParaRPr lang="fr-FR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141185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210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Inception v2/v3</a:t>
            </a:r>
          </a:p>
        </p:txBody>
      </p:sp>
      <p:pic>
        <p:nvPicPr>
          <p:cNvPr id="2" name="Image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BF716E1A-43B8-453D-832C-B97018D7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269" y="2637122"/>
            <a:ext cx="3599311" cy="1856983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1E7417B5-1EE0-487D-AC0C-FF7DFFC7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43" y="2240258"/>
            <a:ext cx="3681279" cy="296947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6B1DFCA-EF09-4D10-81DA-B8ECFDE11E96}"/>
              </a:ext>
            </a:extLst>
          </p:cNvPr>
          <p:cNvSpPr txBox="1"/>
          <p:nvPr/>
        </p:nvSpPr>
        <p:spPr>
          <a:xfrm>
            <a:off x="276870" y="6078392"/>
            <a:ext cx="77250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 err="1">
                <a:latin typeface="Times New Roman"/>
                <a:cs typeface="Times New Roman"/>
              </a:rPr>
              <a:t>Szegedy</a:t>
            </a:r>
            <a:r>
              <a:rPr lang="fr-FR" sz="1000" dirty="0">
                <a:latin typeface="Times New Roman"/>
                <a:cs typeface="Times New Roman"/>
              </a:rPr>
              <a:t>, C., </a:t>
            </a:r>
            <a:r>
              <a:rPr lang="fr-FR" sz="1000" dirty="0" err="1">
                <a:latin typeface="Times New Roman"/>
                <a:cs typeface="Times New Roman"/>
              </a:rPr>
              <a:t>Vanhoucke</a:t>
            </a:r>
            <a:r>
              <a:rPr lang="fr-FR" sz="1000" dirty="0">
                <a:latin typeface="Times New Roman"/>
                <a:cs typeface="Times New Roman"/>
              </a:rPr>
              <a:t>, V., </a:t>
            </a:r>
            <a:r>
              <a:rPr lang="fr-FR" sz="1000" dirty="0" err="1">
                <a:latin typeface="Times New Roman"/>
                <a:cs typeface="Times New Roman"/>
              </a:rPr>
              <a:t>Ioffe</a:t>
            </a:r>
            <a:r>
              <a:rPr lang="fr-FR" sz="1000" dirty="0">
                <a:latin typeface="Times New Roman"/>
                <a:cs typeface="Times New Roman"/>
              </a:rPr>
              <a:t>, S., </a:t>
            </a:r>
            <a:r>
              <a:rPr lang="fr-FR" sz="1000" dirty="0" err="1">
                <a:latin typeface="Times New Roman"/>
                <a:cs typeface="Times New Roman"/>
              </a:rPr>
              <a:t>Shlens</a:t>
            </a:r>
            <a:r>
              <a:rPr lang="fr-FR" sz="1000" dirty="0">
                <a:latin typeface="Times New Roman"/>
                <a:cs typeface="Times New Roman"/>
              </a:rPr>
              <a:t>, J., &amp; </a:t>
            </a:r>
            <a:r>
              <a:rPr lang="fr-FR" sz="1000" dirty="0" err="1">
                <a:latin typeface="Times New Roman"/>
                <a:cs typeface="Times New Roman"/>
              </a:rPr>
              <a:t>Wojna</a:t>
            </a:r>
            <a:r>
              <a:rPr lang="fr-FR" sz="1000" dirty="0">
                <a:latin typeface="Times New Roman"/>
                <a:cs typeface="Times New Roman"/>
              </a:rPr>
              <a:t>, Z. (2016). </a:t>
            </a:r>
            <a:r>
              <a:rPr lang="fr-FR" sz="1000" dirty="0" err="1">
                <a:latin typeface="Times New Roman"/>
                <a:cs typeface="Times New Roman"/>
              </a:rPr>
              <a:t>Rethinking</a:t>
            </a:r>
            <a:r>
              <a:rPr lang="fr-FR" sz="1000" dirty="0">
                <a:latin typeface="Times New Roman"/>
                <a:cs typeface="Times New Roman"/>
              </a:rPr>
              <a:t> the </a:t>
            </a:r>
            <a:r>
              <a:rPr lang="fr-FR" sz="1000" dirty="0" err="1">
                <a:latin typeface="Times New Roman"/>
                <a:cs typeface="Times New Roman"/>
              </a:rPr>
              <a:t>inception</a:t>
            </a:r>
            <a:r>
              <a:rPr lang="fr-FR" sz="1000" dirty="0">
                <a:latin typeface="Times New Roman"/>
                <a:cs typeface="Times New Roman"/>
              </a:rPr>
              <a:t> architecture for computer vision. In </a:t>
            </a:r>
            <a:r>
              <a:rPr lang="fr-FR" sz="1000" dirty="0" err="1">
                <a:latin typeface="Times New Roman"/>
                <a:cs typeface="Times New Roman"/>
              </a:rPr>
              <a:t>Proceedings</a:t>
            </a:r>
            <a:r>
              <a:rPr lang="fr-FR" sz="1000" dirty="0">
                <a:latin typeface="Times New Roman"/>
                <a:cs typeface="Times New Roman"/>
              </a:rPr>
              <a:t> of the IEEE </a:t>
            </a:r>
            <a:r>
              <a:rPr lang="fr-FR" sz="1000" dirty="0" err="1">
                <a:latin typeface="Times New Roman"/>
                <a:cs typeface="Times New Roman"/>
              </a:rPr>
              <a:t>conference</a:t>
            </a:r>
            <a:r>
              <a:rPr lang="fr-FR" sz="1000" dirty="0">
                <a:latin typeface="Times New Roman"/>
                <a:cs typeface="Times New Roman"/>
              </a:rPr>
              <a:t> on computer vision and pattern recognition (pp. 2818-2826).</a:t>
            </a:r>
            <a:endParaRPr lang="fr-FR" sz="10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164927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>
            <a:extLst>
              <a:ext uri="{FF2B5EF4-FFF2-40B4-BE49-F238E27FC236}">
                <a16:creationId xmlns:a16="http://schemas.microsoft.com/office/drawing/2014/main" id="{2FBB0288-AE46-471D-AACD-64721BAC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89" y="1339449"/>
            <a:ext cx="2743200" cy="37783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211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Inception v2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1306A7EA-E2E7-402E-8F94-40171844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0" y="1570919"/>
            <a:ext cx="3143933" cy="3315429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9EFC18FA-CC30-4AEB-A0D6-701A888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898" y="1441416"/>
            <a:ext cx="2743200" cy="31737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A285433-DDAD-46F1-B99A-FA47B1E9D7F7}"/>
              </a:ext>
            </a:extLst>
          </p:cNvPr>
          <p:cNvSpPr txBox="1"/>
          <p:nvPr/>
        </p:nvSpPr>
        <p:spPr>
          <a:xfrm>
            <a:off x="276870" y="6078392"/>
            <a:ext cx="77250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 err="1">
                <a:latin typeface="Times New Roman"/>
                <a:cs typeface="Times New Roman"/>
              </a:rPr>
              <a:t>Szegedy</a:t>
            </a:r>
            <a:r>
              <a:rPr lang="fr-FR" sz="1000" dirty="0">
                <a:latin typeface="Times New Roman"/>
                <a:cs typeface="Times New Roman"/>
              </a:rPr>
              <a:t>, C., </a:t>
            </a:r>
            <a:r>
              <a:rPr lang="fr-FR" sz="1000" dirty="0" err="1">
                <a:latin typeface="Times New Roman"/>
                <a:cs typeface="Times New Roman"/>
              </a:rPr>
              <a:t>Vanhoucke</a:t>
            </a:r>
            <a:r>
              <a:rPr lang="fr-FR" sz="1000" dirty="0">
                <a:latin typeface="Times New Roman"/>
                <a:cs typeface="Times New Roman"/>
              </a:rPr>
              <a:t>, V., </a:t>
            </a:r>
            <a:r>
              <a:rPr lang="fr-FR" sz="1000" dirty="0" err="1">
                <a:latin typeface="Times New Roman"/>
                <a:cs typeface="Times New Roman"/>
              </a:rPr>
              <a:t>Ioffe</a:t>
            </a:r>
            <a:r>
              <a:rPr lang="fr-FR" sz="1000" dirty="0">
                <a:latin typeface="Times New Roman"/>
                <a:cs typeface="Times New Roman"/>
              </a:rPr>
              <a:t>, S., </a:t>
            </a:r>
            <a:r>
              <a:rPr lang="fr-FR" sz="1000" dirty="0" err="1">
                <a:latin typeface="Times New Roman"/>
                <a:cs typeface="Times New Roman"/>
              </a:rPr>
              <a:t>Shlens</a:t>
            </a:r>
            <a:r>
              <a:rPr lang="fr-FR" sz="1000" dirty="0">
                <a:latin typeface="Times New Roman"/>
                <a:cs typeface="Times New Roman"/>
              </a:rPr>
              <a:t>, J., &amp; </a:t>
            </a:r>
            <a:r>
              <a:rPr lang="fr-FR" sz="1000" dirty="0" err="1">
                <a:latin typeface="Times New Roman"/>
                <a:cs typeface="Times New Roman"/>
              </a:rPr>
              <a:t>Wojna</a:t>
            </a:r>
            <a:r>
              <a:rPr lang="fr-FR" sz="1000" dirty="0">
                <a:latin typeface="Times New Roman"/>
                <a:cs typeface="Times New Roman"/>
              </a:rPr>
              <a:t>, Z. (2016). </a:t>
            </a:r>
            <a:r>
              <a:rPr lang="fr-FR" sz="1000" dirty="0" err="1">
                <a:latin typeface="Times New Roman"/>
                <a:cs typeface="Times New Roman"/>
              </a:rPr>
              <a:t>Rethinking</a:t>
            </a:r>
            <a:r>
              <a:rPr lang="fr-FR" sz="1000" dirty="0">
                <a:latin typeface="Times New Roman"/>
                <a:cs typeface="Times New Roman"/>
              </a:rPr>
              <a:t> the </a:t>
            </a:r>
            <a:r>
              <a:rPr lang="fr-FR" sz="1000" dirty="0" err="1">
                <a:latin typeface="Times New Roman"/>
                <a:cs typeface="Times New Roman"/>
              </a:rPr>
              <a:t>inception</a:t>
            </a:r>
            <a:r>
              <a:rPr lang="fr-FR" sz="1000" dirty="0">
                <a:latin typeface="Times New Roman"/>
                <a:cs typeface="Times New Roman"/>
              </a:rPr>
              <a:t> architecture for computer vision. In </a:t>
            </a:r>
            <a:r>
              <a:rPr lang="fr-FR" sz="1000" dirty="0" err="1">
                <a:latin typeface="Times New Roman"/>
                <a:cs typeface="Times New Roman"/>
              </a:rPr>
              <a:t>Proceedings</a:t>
            </a:r>
            <a:r>
              <a:rPr lang="fr-FR" sz="1000" dirty="0">
                <a:latin typeface="Times New Roman"/>
                <a:cs typeface="Times New Roman"/>
              </a:rPr>
              <a:t> of the IEEE </a:t>
            </a:r>
            <a:r>
              <a:rPr lang="fr-FR" sz="1000" dirty="0" err="1">
                <a:latin typeface="Times New Roman"/>
                <a:cs typeface="Times New Roman"/>
              </a:rPr>
              <a:t>conference</a:t>
            </a:r>
            <a:r>
              <a:rPr lang="fr-FR" sz="1000" dirty="0">
                <a:latin typeface="Times New Roman"/>
                <a:cs typeface="Times New Roman"/>
              </a:rPr>
              <a:t> on computer vision and pattern recognition (pp. 2818-2826).</a:t>
            </a:r>
            <a:endParaRPr lang="fr-FR" sz="10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364193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>
            <a:extLst>
              <a:ext uri="{FF2B5EF4-FFF2-40B4-BE49-F238E27FC236}">
                <a16:creationId xmlns:a16="http://schemas.microsoft.com/office/drawing/2014/main" id="{2FBB0288-AE46-471D-AACD-64721BAC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1" y="3425083"/>
            <a:ext cx="1978165" cy="2731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212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Inception v2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1306A7EA-E2E7-402E-8F94-40171844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4" y="842313"/>
            <a:ext cx="2360683" cy="2486641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9EFC18FA-CC30-4AEB-A0D6-701A888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173" y="1068006"/>
            <a:ext cx="2324252" cy="2691001"/>
          </a:xfrm>
          <a:prstGeom prst="rect">
            <a:avLst/>
          </a:prstGeom>
        </p:spPr>
      </p:pic>
      <p:pic>
        <p:nvPicPr>
          <p:cNvPr id="2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2FD39F2F-F2D1-4A42-8EDF-FDB3F66A5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938" y="1718802"/>
            <a:ext cx="3298761" cy="3830235"/>
          </a:xfrm>
          <a:prstGeom prst="rect">
            <a:avLst/>
          </a:prstGeom>
        </p:spPr>
      </p:pic>
      <p:pic>
        <p:nvPicPr>
          <p:cNvPr id="5" name="Image 8">
            <a:extLst>
              <a:ext uri="{FF2B5EF4-FFF2-40B4-BE49-F238E27FC236}">
                <a16:creationId xmlns:a16="http://schemas.microsoft.com/office/drawing/2014/main" id="{BC700CB2-47FE-443E-8641-AEC5CC7FF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301" y="4162119"/>
            <a:ext cx="2743200" cy="184891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85E5CF1-4261-422D-82A3-20046CF0811C}"/>
              </a:ext>
            </a:extLst>
          </p:cNvPr>
          <p:cNvSpPr txBox="1"/>
          <p:nvPr/>
        </p:nvSpPr>
        <p:spPr>
          <a:xfrm>
            <a:off x="285978" y="6251436"/>
            <a:ext cx="77250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 err="1">
                <a:latin typeface="Times New Roman"/>
                <a:cs typeface="Times New Roman"/>
              </a:rPr>
              <a:t>Szegedy</a:t>
            </a:r>
            <a:r>
              <a:rPr lang="fr-FR" sz="1000" dirty="0">
                <a:latin typeface="Times New Roman"/>
                <a:cs typeface="Times New Roman"/>
              </a:rPr>
              <a:t>, C., </a:t>
            </a:r>
            <a:r>
              <a:rPr lang="fr-FR" sz="1000" dirty="0" err="1">
                <a:latin typeface="Times New Roman"/>
                <a:cs typeface="Times New Roman"/>
              </a:rPr>
              <a:t>Vanhoucke</a:t>
            </a:r>
            <a:r>
              <a:rPr lang="fr-FR" sz="1000" dirty="0">
                <a:latin typeface="Times New Roman"/>
                <a:cs typeface="Times New Roman"/>
              </a:rPr>
              <a:t>, V., </a:t>
            </a:r>
            <a:r>
              <a:rPr lang="fr-FR" sz="1000" dirty="0" err="1">
                <a:latin typeface="Times New Roman"/>
                <a:cs typeface="Times New Roman"/>
              </a:rPr>
              <a:t>Ioffe</a:t>
            </a:r>
            <a:r>
              <a:rPr lang="fr-FR" sz="1000" dirty="0">
                <a:latin typeface="Times New Roman"/>
                <a:cs typeface="Times New Roman"/>
              </a:rPr>
              <a:t>, S., </a:t>
            </a:r>
            <a:r>
              <a:rPr lang="fr-FR" sz="1000" dirty="0" err="1">
                <a:latin typeface="Times New Roman"/>
                <a:cs typeface="Times New Roman"/>
              </a:rPr>
              <a:t>Shlens</a:t>
            </a:r>
            <a:r>
              <a:rPr lang="fr-FR" sz="1000" dirty="0">
                <a:latin typeface="Times New Roman"/>
                <a:cs typeface="Times New Roman"/>
              </a:rPr>
              <a:t>, J., &amp; </a:t>
            </a:r>
            <a:r>
              <a:rPr lang="fr-FR" sz="1000" dirty="0" err="1">
                <a:latin typeface="Times New Roman"/>
                <a:cs typeface="Times New Roman"/>
              </a:rPr>
              <a:t>Wojna</a:t>
            </a:r>
            <a:r>
              <a:rPr lang="fr-FR" sz="1000" dirty="0">
                <a:latin typeface="Times New Roman"/>
                <a:cs typeface="Times New Roman"/>
              </a:rPr>
              <a:t>, Z. (2016). </a:t>
            </a:r>
            <a:r>
              <a:rPr lang="fr-FR" sz="1000" dirty="0" err="1">
                <a:latin typeface="Times New Roman"/>
                <a:cs typeface="Times New Roman"/>
              </a:rPr>
              <a:t>Rethinking</a:t>
            </a:r>
            <a:r>
              <a:rPr lang="fr-FR" sz="1000" dirty="0">
                <a:latin typeface="Times New Roman"/>
                <a:cs typeface="Times New Roman"/>
              </a:rPr>
              <a:t> the </a:t>
            </a:r>
            <a:r>
              <a:rPr lang="fr-FR" sz="1000" dirty="0" err="1">
                <a:latin typeface="Times New Roman"/>
                <a:cs typeface="Times New Roman"/>
              </a:rPr>
              <a:t>inception</a:t>
            </a:r>
            <a:r>
              <a:rPr lang="fr-FR" sz="1000" dirty="0">
                <a:latin typeface="Times New Roman"/>
                <a:cs typeface="Times New Roman"/>
              </a:rPr>
              <a:t> architecture for computer vision. In </a:t>
            </a:r>
            <a:r>
              <a:rPr lang="fr-FR" sz="1000" dirty="0" err="1">
                <a:latin typeface="Times New Roman"/>
                <a:cs typeface="Times New Roman"/>
              </a:rPr>
              <a:t>Proceedings</a:t>
            </a:r>
            <a:r>
              <a:rPr lang="fr-FR" sz="1000" dirty="0">
                <a:latin typeface="Times New Roman"/>
                <a:cs typeface="Times New Roman"/>
              </a:rPr>
              <a:t> of the IEEE </a:t>
            </a:r>
            <a:r>
              <a:rPr lang="fr-FR" sz="1000" dirty="0" err="1">
                <a:latin typeface="Times New Roman"/>
                <a:cs typeface="Times New Roman"/>
              </a:rPr>
              <a:t>conference</a:t>
            </a:r>
            <a:r>
              <a:rPr lang="fr-FR" sz="1000" dirty="0">
                <a:latin typeface="Times New Roman"/>
                <a:cs typeface="Times New Roman"/>
              </a:rPr>
              <a:t> on computer vision and pattern recognition (pp. 2818-2826).</a:t>
            </a:r>
            <a:endParaRPr lang="fr-FR" sz="10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399335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>
            <a:extLst>
              <a:ext uri="{FF2B5EF4-FFF2-40B4-BE49-F238E27FC236}">
                <a16:creationId xmlns:a16="http://schemas.microsoft.com/office/drawing/2014/main" id="{2FBB0288-AE46-471D-AACD-64721BAC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1" y="3425083"/>
            <a:ext cx="1978165" cy="2731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213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Inception v2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1306A7EA-E2E7-402E-8F94-40171844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4" y="842313"/>
            <a:ext cx="2360683" cy="2486641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9EFC18FA-CC30-4AEB-A0D6-701A888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173" y="1068006"/>
            <a:ext cx="2324252" cy="2691001"/>
          </a:xfrm>
          <a:prstGeom prst="rect">
            <a:avLst/>
          </a:prstGeom>
        </p:spPr>
      </p:pic>
      <p:pic>
        <p:nvPicPr>
          <p:cNvPr id="2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2FD39F2F-F2D1-4A42-8EDF-FDB3F66A5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938" y="1718802"/>
            <a:ext cx="3298761" cy="3830235"/>
          </a:xfrm>
          <a:prstGeom prst="rect">
            <a:avLst/>
          </a:prstGeom>
        </p:spPr>
      </p:pic>
      <p:pic>
        <p:nvPicPr>
          <p:cNvPr id="5" name="Image 8">
            <a:extLst>
              <a:ext uri="{FF2B5EF4-FFF2-40B4-BE49-F238E27FC236}">
                <a16:creationId xmlns:a16="http://schemas.microsoft.com/office/drawing/2014/main" id="{BC700CB2-47FE-443E-8641-AEC5CC7FF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301" y="4162119"/>
            <a:ext cx="2743200" cy="18489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6F1D77-BA99-48F1-BCAA-E64A1261981F}"/>
              </a:ext>
            </a:extLst>
          </p:cNvPr>
          <p:cNvSpPr/>
          <p:nvPr/>
        </p:nvSpPr>
        <p:spPr>
          <a:xfrm>
            <a:off x="1373422" y="5011895"/>
            <a:ext cx="6156716" cy="910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80808"/>
                </a:solidFill>
                <a:cs typeface="Times New Roman"/>
              </a:rPr>
              <a:t>Ineceptionv3 ne rajoute que quelques composantes de plus, voir le papier</a:t>
            </a:r>
            <a:endParaRPr lang="fr-FR">
              <a:solidFill>
                <a:srgbClr val="080808"/>
              </a:solidFill>
              <a:cs typeface="Times New Roman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C33EB7-305E-4046-AFF0-5766A717AC7C}"/>
              </a:ext>
            </a:extLst>
          </p:cNvPr>
          <p:cNvSpPr txBox="1"/>
          <p:nvPr/>
        </p:nvSpPr>
        <p:spPr>
          <a:xfrm>
            <a:off x="377053" y="6215006"/>
            <a:ext cx="77250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 err="1">
                <a:latin typeface="Times New Roman"/>
                <a:cs typeface="Times New Roman"/>
              </a:rPr>
              <a:t>Szegedy</a:t>
            </a:r>
            <a:r>
              <a:rPr lang="fr-FR" sz="1000" dirty="0">
                <a:latin typeface="Times New Roman"/>
                <a:cs typeface="Times New Roman"/>
              </a:rPr>
              <a:t>, C., </a:t>
            </a:r>
            <a:r>
              <a:rPr lang="fr-FR" sz="1000" dirty="0" err="1">
                <a:latin typeface="Times New Roman"/>
                <a:cs typeface="Times New Roman"/>
              </a:rPr>
              <a:t>Vanhoucke</a:t>
            </a:r>
            <a:r>
              <a:rPr lang="fr-FR" sz="1000" dirty="0">
                <a:latin typeface="Times New Roman"/>
                <a:cs typeface="Times New Roman"/>
              </a:rPr>
              <a:t>, V., </a:t>
            </a:r>
            <a:r>
              <a:rPr lang="fr-FR" sz="1000" dirty="0" err="1">
                <a:latin typeface="Times New Roman"/>
                <a:cs typeface="Times New Roman"/>
              </a:rPr>
              <a:t>Ioffe</a:t>
            </a:r>
            <a:r>
              <a:rPr lang="fr-FR" sz="1000" dirty="0">
                <a:latin typeface="Times New Roman"/>
                <a:cs typeface="Times New Roman"/>
              </a:rPr>
              <a:t>, S., </a:t>
            </a:r>
            <a:r>
              <a:rPr lang="fr-FR" sz="1000" dirty="0" err="1">
                <a:latin typeface="Times New Roman"/>
                <a:cs typeface="Times New Roman"/>
              </a:rPr>
              <a:t>Shlens</a:t>
            </a:r>
            <a:r>
              <a:rPr lang="fr-FR" sz="1000" dirty="0">
                <a:latin typeface="Times New Roman"/>
                <a:cs typeface="Times New Roman"/>
              </a:rPr>
              <a:t>, J., &amp; </a:t>
            </a:r>
            <a:r>
              <a:rPr lang="fr-FR" sz="1000" dirty="0" err="1">
                <a:latin typeface="Times New Roman"/>
                <a:cs typeface="Times New Roman"/>
              </a:rPr>
              <a:t>Wojna</a:t>
            </a:r>
            <a:r>
              <a:rPr lang="fr-FR" sz="1000" dirty="0">
                <a:latin typeface="Times New Roman"/>
                <a:cs typeface="Times New Roman"/>
              </a:rPr>
              <a:t>, Z. (2016). </a:t>
            </a:r>
            <a:r>
              <a:rPr lang="fr-FR" sz="1000" dirty="0" err="1">
                <a:latin typeface="Times New Roman"/>
                <a:cs typeface="Times New Roman"/>
              </a:rPr>
              <a:t>Rethinking</a:t>
            </a:r>
            <a:r>
              <a:rPr lang="fr-FR" sz="1000" dirty="0">
                <a:latin typeface="Times New Roman"/>
                <a:cs typeface="Times New Roman"/>
              </a:rPr>
              <a:t> the </a:t>
            </a:r>
            <a:r>
              <a:rPr lang="fr-FR" sz="1000" dirty="0" err="1">
                <a:latin typeface="Times New Roman"/>
                <a:cs typeface="Times New Roman"/>
              </a:rPr>
              <a:t>inception</a:t>
            </a:r>
            <a:r>
              <a:rPr lang="fr-FR" sz="1000" dirty="0">
                <a:latin typeface="Times New Roman"/>
                <a:cs typeface="Times New Roman"/>
              </a:rPr>
              <a:t> architecture for computer vision. In </a:t>
            </a:r>
            <a:r>
              <a:rPr lang="fr-FR" sz="1000" dirty="0" err="1">
                <a:latin typeface="Times New Roman"/>
                <a:cs typeface="Times New Roman"/>
              </a:rPr>
              <a:t>Proceedings</a:t>
            </a:r>
            <a:r>
              <a:rPr lang="fr-FR" sz="1000" dirty="0">
                <a:latin typeface="Times New Roman"/>
                <a:cs typeface="Times New Roman"/>
              </a:rPr>
              <a:t> of the IEEE </a:t>
            </a:r>
            <a:r>
              <a:rPr lang="fr-FR" sz="1000" dirty="0" err="1">
                <a:latin typeface="Times New Roman"/>
                <a:cs typeface="Times New Roman"/>
              </a:rPr>
              <a:t>conference</a:t>
            </a:r>
            <a:r>
              <a:rPr lang="fr-FR" sz="1000" dirty="0">
                <a:latin typeface="Times New Roman"/>
                <a:cs typeface="Times New Roman"/>
              </a:rPr>
              <a:t> on computer vision and pattern recognition (pp. 2818-2826).</a:t>
            </a:r>
            <a:endParaRPr lang="fr-FR" sz="10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446575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214</a:t>
            </a:fld>
            <a:endParaRPr lang="fr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ResNeXt</a:t>
            </a:r>
            <a:r>
              <a:rPr lang="en-US" dirty="0"/>
              <a:t>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565631"/>
              </p:ext>
            </p:extLst>
          </p:nvPr>
        </p:nvGraphicFramePr>
        <p:xfrm>
          <a:off x="1797844" y="2556747"/>
          <a:ext cx="5548312" cy="246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897" r:id="rId3" imgW="9409320" imgH="4190400" progId="">
                  <p:embed/>
                </p:oleObj>
              </mc:Choice>
              <mc:Fallback>
                <p:oleObj r:id="rId3" imgW="9409320" imgH="4190400" progId="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7844" y="2556747"/>
                        <a:ext cx="5548312" cy="246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55600" y="6120825"/>
            <a:ext cx="911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S. Xie, R. </a:t>
            </a:r>
            <a:r>
              <a:rPr lang="en-CA" sz="1600" dirty="0" err="1"/>
              <a:t>Girshick</a:t>
            </a:r>
            <a:r>
              <a:rPr lang="en-CA" sz="1600" dirty="0"/>
              <a:t>, P. Dollar, Z. Tu, K. He</a:t>
            </a:r>
          </a:p>
          <a:p>
            <a:r>
              <a:rPr lang="en-CA" sz="1600" dirty="0"/>
              <a:t>Aggregated Residual Transformations for Deep Neural Networks, CVPR 2017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41625" y="277091"/>
            <a:ext cx="250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[Xie et al. 2017]</a:t>
            </a:r>
            <a:endParaRPr lang="en-CA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6872" y="1435984"/>
            <a:ext cx="703269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2000" dirty="0">
                <a:latin typeface="Times New Roman"/>
                <a:cs typeface="Times New Roman"/>
              </a:rPr>
              <a:t>De la part des mêmes auteurs de </a:t>
            </a:r>
            <a:r>
              <a:rPr lang="fr-CA" sz="2000" dirty="0" err="1">
                <a:latin typeface="Times New Roman"/>
                <a:cs typeface="Times New Roman"/>
              </a:rPr>
              <a:t>Resnet</a:t>
            </a:r>
            <a:r>
              <a:rPr lang="fr-CA" sz="2000" dirty="0">
                <a:latin typeface="Times New Roman"/>
                <a:cs typeface="Times New Roman"/>
              </a:rPr>
              <a:t>, une « version améliorée »</a:t>
            </a:r>
            <a:endParaRPr lang="en-CA" sz="2000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0448" y="5023487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/>
              <a:t>Bloc </a:t>
            </a:r>
            <a:r>
              <a:rPr lang="fr-CA" sz="1800" dirty="0" err="1"/>
              <a:t>ResNet</a:t>
            </a:r>
            <a:r>
              <a:rPr lang="fr-CA" sz="1800" dirty="0"/>
              <a:t> </a:t>
            </a:r>
          </a:p>
          <a:p>
            <a:pPr algn="ctr"/>
            <a:r>
              <a:rPr lang="fr-CA" sz="1800" dirty="0"/>
              <a:t>50 couches et +</a:t>
            </a:r>
            <a:endParaRPr lang="en-CA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4625224" y="520815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/>
              <a:t>Bloc </a:t>
            </a:r>
            <a:r>
              <a:rPr lang="fr-CA" sz="1800" dirty="0" err="1"/>
              <a:t>ResNeXt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62038586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215</a:t>
            </a:fld>
            <a:endParaRPr lang="fr-CA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88778"/>
              </p:ext>
            </p:extLst>
          </p:nvPr>
        </p:nvGraphicFramePr>
        <p:xfrm>
          <a:off x="615929" y="769438"/>
          <a:ext cx="5337750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21" r:id="rId3" imgW="8152200" imgH="8139600" progId="">
                  <p:embed/>
                </p:oleObj>
              </mc:Choice>
              <mc:Fallback>
                <p:oleObj r:id="rId3" imgW="8152200" imgH="8139600" progId="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929" y="769438"/>
                        <a:ext cx="5337750" cy="532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ResNeXt</a:t>
            </a:r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5600" y="6133525"/>
            <a:ext cx="911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S. Xie, R. </a:t>
            </a:r>
            <a:r>
              <a:rPr lang="en-CA" sz="1600" dirty="0" err="1"/>
              <a:t>Girshick</a:t>
            </a:r>
            <a:r>
              <a:rPr lang="en-CA" sz="1600" dirty="0"/>
              <a:t>, P. Dollar, Z. Tu, K. He</a:t>
            </a:r>
          </a:p>
          <a:p>
            <a:r>
              <a:rPr lang="en-CA" sz="1600" dirty="0"/>
              <a:t>Aggregated Residual Transformations for Deep Neural Networks, CVPR 2017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6939E5-8F43-4D41-97FC-A3B4B0D2E532}"/>
              </a:ext>
            </a:extLst>
          </p:cNvPr>
          <p:cNvSpPr txBox="1"/>
          <p:nvPr/>
        </p:nvSpPr>
        <p:spPr>
          <a:xfrm>
            <a:off x="6133037" y="264483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C = "</a:t>
            </a:r>
            <a:r>
              <a:rPr lang="fr-FR" dirty="0" err="1">
                <a:latin typeface="Times New Roman"/>
                <a:cs typeface="Times New Roman"/>
              </a:rPr>
              <a:t>cardinality</a:t>
            </a:r>
            <a:r>
              <a:rPr lang="fr-FR" dirty="0">
                <a:latin typeface="Times New Roman"/>
                <a:cs typeface="Times New Roman"/>
              </a:rPr>
              <a:t>", le nombre de chemins par bloc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74830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216</a:t>
            </a:fld>
            <a:endParaRPr lang="fr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ResNeXt</a:t>
            </a:r>
            <a:r>
              <a:rPr lang="en-US" dirty="0"/>
              <a:t>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797844" y="2556747"/>
          <a:ext cx="5548312" cy="246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45" r:id="rId3" imgW="9409320" imgH="4190400" progId="">
                  <p:embed/>
                </p:oleObj>
              </mc:Choice>
              <mc:Fallback>
                <p:oleObj r:id="rId3" imgW="9409320" imgH="4190400" progId="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7844" y="2556747"/>
                        <a:ext cx="5548312" cy="246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55600" y="6120825"/>
            <a:ext cx="911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S. Xie, R. </a:t>
            </a:r>
            <a:r>
              <a:rPr lang="en-CA" sz="1600" dirty="0" err="1"/>
              <a:t>Girshick</a:t>
            </a:r>
            <a:r>
              <a:rPr lang="en-CA" sz="1600" dirty="0"/>
              <a:t>, P. Dollar, Z. Tu, K. He</a:t>
            </a:r>
          </a:p>
          <a:p>
            <a:r>
              <a:rPr lang="en-CA" sz="1600" dirty="0"/>
              <a:t>Aggregated Residual Transformations for Deep Neural Networks, CVPR 2017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41625" y="277091"/>
            <a:ext cx="250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[Xie et al. 2017]</a:t>
            </a:r>
            <a:endParaRPr lang="en-CA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6872" y="1435984"/>
            <a:ext cx="276229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2000" dirty="0">
                <a:latin typeface="Times New Roman"/>
                <a:cs typeface="Times New Roman"/>
              </a:rPr>
              <a:t>Convolutions "groupées"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1560448" y="5023487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/>
              <a:t>Bloc </a:t>
            </a:r>
            <a:r>
              <a:rPr lang="fr-CA" sz="1800" dirty="0" err="1"/>
              <a:t>ResNet</a:t>
            </a:r>
            <a:r>
              <a:rPr lang="fr-CA" sz="1800" dirty="0"/>
              <a:t> </a:t>
            </a:r>
          </a:p>
          <a:p>
            <a:pPr algn="ctr"/>
            <a:r>
              <a:rPr lang="fr-CA" sz="1800" dirty="0"/>
              <a:t>50 couches et +</a:t>
            </a:r>
            <a:endParaRPr lang="en-CA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4625224" y="520815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/>
              <a:t>Bloc </a:t>
            </a:r>
            <a:r>
              <a:rPr lang="fr-CA" sz="1800" dirty="0" err="1"/>
              <a:t>ResNeXt</a:t>
            </a:r>
            <a:endParaRPr lang="en-CA" sz="1800" dirty="0"/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72B13B5E-F8CA-46A2-94A4-961AA236C641}"/>
              </a:ext>
            </a:extLst>
          </p:cNvPr>
          <p:cNvCxnSpPr/>
          <p:nvPr/>
        </p:nvCxnSpPr>
        <p:spPr>
          <a:xfrm>
            <a:off x="1264131" y="1860677"/>
            <a:ext cx="723140" cy="1670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F90F15C-3448-4CF7-A338-4F2A029E70BD}"/>
              </a:ext>
            </a:extLst>
          </p:cNvPr>
          <p:cNvCxnSpPr>
            <a:cxnSpLocks/>
          </p:cNvCxnSpPr>
          <p:nvPr/>
        </p:nvCxnSpPr>
        <p:spPr>
          <a:xfrm>
            <a:off x="2848848" y="1860676"/>
            <a:ext cx="796001" cy="1670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4454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217</a:t>
            </a:fld>
            <a:endParaRPr lang="fr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685800" y="-12429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kern="0" dirty="0" err="1"/>
              <a:t>ResNeXt</a:t>
            </a:r>
            <a:r>
              <a:rPr lang="en-US" kern="0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5600" y="6120825"/>
            <a:ext cx="911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S. Xie, R. </a:t>
            </a:r>
            <a:r>
              <a:rPr lang="en-CA" sz="1600" dirty="0" err="1"/>
              <a:t>Girshick</a:t>
            </a:r>
            <a:r>
              <a:rPr lang="en-CA" sz="1600" dirty="0"/>
              <a:t>, P. Dollar, Z. Tu, K. He</a:t>
            </a:r>
          </a:p>
          <a:p>
            <a:r>
              <a:rPr lang="en-CA" sz="1600" dirty="0"/>
              <a:t>Aggregated Residual Transformations for Deep Neural Networks, CVPR 2017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0A5AEBC6-E3C8-4B2D-AC61-3CAFEC95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5" y="1831749"/>
            <a:ext cx="8062020" cy="37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0637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WideResNet</a:t>
            </a:r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246" y="6368123"/>
            <a:ext cx="5648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Sergey </a:t>
            </a:r>
            <a:r>
              <a:rPr lang="en-CA" sz="1200" dirty="0" err="1"/>
              <a:t>Zagoruyko</a:t>
            </a:r>
            <a:r>
              <a:rPr lang="en-CA" sz="1200" dirty="0"/>
              <a:t>, Nikos </a:t>
            </a:r>
            <a:r>
              <a:rPr lang="en-CA" sz="1200" dirty="0" err="1"/>
              <a:t>Komodakis</a:t>
            </a:r>
            <a:r>
              <a:rPr lang="en-CA" sz="1200" dirty="0"/>
              <a:t>, Wide Residual Networks, in proc of BMVC 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8466" y="869959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</a:t>
            </a:r>
            <a:r>
              <a:rPr lang="en-CA" dirty="0" err="1"/>
              <a:t>Zagoruyko</a:t>
            </a:r>
            <a:r>
              <a:rPr lang="en-CA" dirty="0"/>
              <a:t> et al. 2016]</a:t>
            </a:r>
            <a:endParaRPr lang="en-CA" sz="2000" dirty="0"/>
          </a:p>
        </p:txBody>
      </p:sp>
      <p:sp>
        <p:nvSpPr>
          <p:cNvPr id="2" name="Rectangle 1"/>
          <p:cNvSpPr/>
          <p:nvPr/>
        </p:nvSpPr>
        <p:spPr>
          <a:xfrm>
            <a:off x="942974" y="2325873"/>
            <a:ext cx="72104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Selon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Zagoruyko</a:t>
            </a:r>
            <a:r>
              <a:rPr lang="en-US" dirty="0">
                <a:latin typeface="+mj-lt"/>
              </a:rPr>
              <a:t> et </a:t>
            </a:r>
            <a:r>
              <a:rPr lang="en-US" dirty="0" err="1">
                <a:latin typeface="+mj-lt"/>
              </a:rPr>
              <a:t>Komodakis</a:t>
            </a:r>
            <a:r>
              <a:rPr lang="en-US" dirty="0">
                <a:latin typeface="+mj-lt"/>
              </a:rPr>
              <a:t>: </a:t>
            </a:r>
          </a:p>
          <a:p>
            <a:endParaRPr lang="en-US">
              <a:latin typeface="+mj-lt"/>
            </a:endParaRPr>
          </a:p>
          <a:p>
            <a:r>
              <a:rPr lang="en-US" dirty="0">
                <a:latin typeface="+mj-lt"/>
              </a:rPr>
              <a:t>Comme </a:t>
            </a:r>
            <a:r>
              <a:rPr lang="en-US" dirty="0" err="1">
                <a:latin typeface="+mj-lt"/>
              </a:rPr>
              <a:t>rien</a:t>
            </a:r>
            <a:r>
              <a:rPr lang="en-US" dirty="0">
                <a:latin typeface="+mj-lt"/>
              </a:rPr>
              <a:t> ne force le gradient à passer par les couches </a:t>
            </a:r>
            <a:r>
              <a:rPr lang="en-US" dirty="0" err="1">
                <a:latin typeface="+mj-lt"/>
              </a:rPr>
              <a:t>convolutives</a:t>
            </a:r>
            <a:r>
              <a:rPr lang="en-US" dirty="0">
                <a:latin typeface="+mj-lt"/>
              </a:rPr>
              <a:t>, plus un ResNet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profond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plus le </a:t>
            </a:r>
            <a:r>
              <a:rPr lang="en-US" b="1" dirty="0" err="1">
                <a:solidFill>
                  <a:srgbClr val="FF0000"/>
                </a:solidFill>
                <a:latin typeface="+mj-lt"/>
              </a:rPr>
              <a:t>nombre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de blocs </a:t>
            </a:r>
            <a:r>
              <a:rPr lang="en-US" b="1" dirty="0" err="1">
                <a:solidFill>
                  <a:srgbClr val="FF0000"/>
                </a:solidFill>
                <a:latin typeface="+mj-lt"/>
              </a:rPr>
              <a:t>n’ayant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lt"/>
              </a:rPr>
              <a:t>rien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lt"/>
              </a:rPr>
              <a:t>appris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sera </a:t>
            </a:r>
            <a:r>
              <a:rPr lang="en-US" b="1" dirty="0" err="1">
                <a:solidFill>
                  <a:srgbClr val="FF0000"/>
                </a:solidFill>
                <a:latin typeface="+mj-lt"/>
              </a:rPr>
              <a:t>élevé</a:t>
            </a:r>
            <a:r>
              <a:rPr lang="en-US" dirty="0">
                <a:latin typeface="+mj-lt"/>
              </a:rPr>
              <a:t>.  </a:t>
            </a:r>
            <a:r>
              <a:rPr lang="en-US" dirty="0" err="1">
                <a:latin typeface="+mj-lt"/>
              </a:rPr>
              <a:t>C’est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ce</a:t>
            </a:r>
            <a:r>
              <a:rPr lang="en-US" dirty="0">
                <a:latin typeface="+mj-lt"/>
              </a:rPr>
              <a:t> que les auteurs </a:t>
            </a:r>
            <a:r>
              <a:rPr lang="en-US" dirty="0" err="1">
                <a:latin typeface="+mj-lt"/>
              </a:rPr>
              <a:t>appellent</a:t>
            </a:r>
            <a:r>
              <a:rPr lang="en-US" i="1" dirty="0">
                <a:latin typeface="+mj-lt"/>
              </a:rPr>
              <a:t> </a:t>
            </a:r>
            <a:r>
              <a:rPr lang="en-US" b="1" i="1" dirty="0">
                <a:latin typeface="+mj-lt"/>
              </a:rPr>
              <a:t>diminishing feature reuse</a:t>
            </a:r>
            <a:r>
              <a:rPr lang="en-US" i="1" dirty="0">
                <a:latin typeface="+mj-lt"/>
              </a:rPr>
              <a:t>.</a:t>
            </a:r>
            <a:endParaRPr lang="en-CA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355089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WideResNet</a:t>
            </a:r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246" y="6368123"/>
            <a:ext cx="5648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Sergey </a:t>
            </a:r>
            <a:r>
              <a:rPr lang="en-CA" sz="1200" dirty="0" err="1"/>
              <a:t>Zagoruyko</a:t>
            </a:r>
            <a:r>
              <a:rPr lang="en-CA" sz="1200" dirty="0"/>
              <a:t>, Nikos </a:t>
            </a:r>
            <a:r>
              <a:rPr lang="en-CA" sz="1200" dirty="0" err="1"/>
              <a:t>Komodakis</a:t>
            </a:r>
            <a:r>
              <a:rPr lang="en-CA" sz="1200" dirty="0"/>
              <a:t>, Wide Residual Networks, in proc of BMVC 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8466" y="869959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</a:t>
            </a:r>
            <a:r>
              <a:rPr lang="en-CA" dirty="0" err="1"/>
              <a:t>Zagoruyko</a:t>
            </a:r>
            <a:r>
              <a:rPr lang="en-CA" dirty="0"/>
              <a:t> et al. 2016]</a:t>
            </a:r>
            <a:endParaRPr lang="en-CA" sz="2000" dirty="0"/>
          </a:p>
        </p:txBody>
      </p:sp>
      <p:sp>
        <p:nvSpPr>
          <p:cNvPr id="2" name="Rectangle 1"/>
          <p:cNvSpPr/>
          <p:nvPr/>
        </p:nvSpPr>
        <p:spPr>
          <a:xfrm>
            <a:off x="942974" y="2325873"/>
            <a:ext cx="767732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Solution: </a:t>
            </a:r>
          </a:p>
          <a:p>
            <a:endParaRPr lang="en-US">
              <a:latin typeface="+mj-lt"/>
            </a:endParaRPr>
          </a:p>
          <a:p>
            <a:r>
              <a:rPr lang="en-US" dirty="0" err="1">
                <a:latin typeface="+mj-lt"/>
              </a:rPr>
              <a:t>moins</a:t>
            </a:r>
            <a:r>
              <a:rPr lang="en-US" dirty="0">
                <a:latin typeface="+mj-lt"/>
              </a:rPr>
              <a:t> de blocs et plus de </a:t>
            </a:r>
            <a:r>
              <a:rPr lang="en-US" dirty="0" err="1">
                <a:latin typeface="+mj-lt"/>
              </a:rPr>
              <a:t>cartes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d’activation</a:t>
            </a:r>
            <a:r>
              <a:rPr lang="en-US" dirty="0">
                <a:latin typeface="+mj-lt"/>
              </a:rPr>
              <a:t> par </a:t>
            </a:r>
            <a:r>
              <a:rPr lang="en-US" dirty="0" err="1">
                <a:latin typeface="+mj-lt"/>
              </a:rPr>
              <a:t>couche</a:t>
            </a:r>
            <a:r>
              <a:rPr lang="en-US" dirty="0">
                <a:latin typeface="+mj-lt"/>
              </a:rPr>
              <a:t>.</a:t>
            </a:r>
          </a:p>
          <a:p>
            <a:endParaRPr lang="en-US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“</a:t>
            </a:r>
            <a:r>
              <a:rPr lang="en-US" sz="3600" b="1" i="1" dirty="0">
                <a:solidFill>
                  <a:srgbClr val="FF0000"/>
                </a:solidFill>
                <a:latin typeface="+mj-lt"/>
              </a:rPr>
              <a:t>Shallower but wider</a:t>
            </a:r>
            <a:r>
              <a:rPr lang="en-US" dirty="0">
                <a:latin typeface="+mj-lt"/>
              </a:rPr>
              <a:t>”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DC25955-0329-4AFF-BC2C-DAC304E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56" y="725474"/>
            <a:ext cx="2743200" cy="1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90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601158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>
                <a:latin typeface="Times New Roman"/>
                <a:cs typeface="Times New Roman"/>
              </a:rPr>
              <a:t>Récapitulatif et précisions: </a:t>
            </a: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7" name="Tableau 11">
            <a:extLst>
              <a:ext uri="{FF2B5EF4-FFF2-40B4-BE49-F238E27FC236}">
                <a16:creationId xmlns:a16="http://schemas.microsoft.com/office/drawing/2014/main" id="{5644C472-C862-443F-9712-661FD9C22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505212"/>
              </p:ext>
            </p:extLst>
          </p:nvPr>
        </p:nvGraphicFramePr>
        <p:xfrm>
          <a:off x="792480" y="1732026"/>
          <a:ext cx="3788531" cy="295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2333">
                  <a:extLst>
                    <a:ext uri="{9D8B030D-6E8A-4147-A177-3AD203B41FA5}">
                      <a16:colId xmlns:a16="http://schemas.microsoft.com/office/drawing/2014/main" val="758727306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45955305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80008184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1116399291"/>
                    </a:ext>
                  </a:extLst>
                </a:gridCol>
                <a:gridCol w="676274">
                  <a:extLst>
                    <a:ext uri="{9D8B030D-6E8A-4147-A177-3AD203B41FA5}">
                      <a16:colId xmlns:a16="http://schemas.microsoft.com/office/drawing/2014/main" val="365752157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244336655"/>
                    </a:ext>
                  </a:extLst>
                </a:gridCol>
              </a:tblGrid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053256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260791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766722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16281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1254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36033"/>
                  </a:ext>
                </a:extLst>
              </a:tr>
            </a:tbl>
          </a:graphicData>
        </a:graphic>
      </p:graphicFrame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8E7B31FB-031B-4547-BA6E-B9E3E95B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38721"/>
              </p:ext>
            </p:extLst>
          </p:nvPr>
        </p:nvGraphicFramePr>
        <p:xfrm>
          <a:off x="5831205" y="2303526"/>
          <a:ext cx="2424872" cy="19537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6218">
                  <a:extLst>
                    <a:ext uri="{9D8B030D-6E8A-4147-A177-3AD203B41FA5}">
                      <a16:colId xmlns:a16="http://schemas.microsoft.com/office/drawing/2014/main" val="585525273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418830528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295646254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66430620"/>
                    </a:ext>
                  </a:extLst>
                </a:gridCol>
              </a:tblGrid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02174"/>
                  </a:ext>
                </a:extLst>
              </a:tr>
              <a:tr h="4726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42055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668540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276290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3241FFB-3976-4F54-B6E5-37BAE443C881}"/>
              </a:ext>
            </a:extLst>
          </p:cNvPr>
          <p:cNvSpPr txBox="1"/>
          <p:nvPr/>
        </p:nvSpPr>
        <p:spPr>
          <a:xfrm>
            <a:off x="200025" y="2276475"/>
            <a:ext cx="514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W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C204FA-8537-4906-AEFA-62A60C37EE91}"/>
              </a:ext>
            </a:extLst>
          </p:cNvPr>
          <p:cNvSpPr txBox="1"/>
          <p:nvPr/>
        </p:nvSpPr>
        <p:spPr>
          <a:xfrm>
            <a:off x="2552700" y="4705350"/>
            <a:ext cx="371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AFD282-EE32-4E31-BFB8-7977C762D690}"/>
              </a:ext>
            </a:extLst>
          </p:cNvPr>
          <p:cNvSpPr txBox="1"/>
          <p:nvPr/>
        </p:nvSpPr>
        <p:spPr>
          <a:xfrm>
            <a:off x="6848475" y="4391025"/>
            <a:ext cx="4095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A</a:t>
            </a:r>
            <a:endParaRPr lang="fr-FR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437587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WideResNet</a:t>
            </a:r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246" y="6368123"/>
            <a:ext cx="5648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Sergey </a:t>
            </a:r>
            <a:r>
              <a:rPr lang="en-CA" sz="1200" dirty="0" err="1"/>
              <a:t>Zagoruyko</a:t>
            </a:r>
            <a:r>
              <a:rPr lang="en-CA" sz="1200" dirty="0"/>
              <a:t>, Nikos </a:t>
            </a:r>
            <a:r>
              <a:rPr lang="en-CA" sz="1200" dirty="0" err="1"/>
              <a:t>Komodakis</a:t>
            </a:r>
            <a:r>
              <a:rPr lang="en-CA" sz="1200" dirty="0"/>
              <a:t>, Wide Residual Networks, in proc of BMVC 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8466" y="869959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</a:t>
            </a:r>
            <a:r>
              <a:rPr lang="en-CA" dirty="0" err="1"/>
              <a:t>Zagoruyko</a:t>
            </a:r>
            <a:r>
              <a:rPr lang="en-CA" dirty="0"/>
              <a:t> et al. 2016]</a:t>
            </a:r>
            <a:endParaRPr lang="en-CA" sz="2000" dirty="0"/>
          </a:p>
        </p:txBody>
      </p:sp>
      <p:sp>
        <p:nvSpPr>
          <p:cNvPr id="4" name="Rectangle 3"/>
          <p:cNvSpPr/>
          <p:nvPr/>
        </p:nvSpPr>
        <p:spPr>
          <a:xfrm>
            <a:off x="2286000" y="264417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medium-content-serif-font"/>
              </a:rPr>
              <a:t>WRN-34–2</a:t>
            </a:r>
            <a:r>
              <a:rPr lang="en-US" dirty="0">
                <a:latin typeface="medium-content-serif-font"/>
              </a:rPr>
              <a:t>: Outperforms </a:t>
            </a:r>
            <a:r>
              <a:rPr lang="en-US" dirty="0">
                <a:latin typeface="medium-content-serif-font"/>
                <a:hlinkClick r:id="rId3"/>
              </a:rPr>
              <a:t>ResNet-152</a:t>
            </a:r>
            <a:r>
              <a:rPr lang="en-US" dirty="0">
                <a:latin typeface="medium-content-serif-font"/>
              </a:rPr>
              <a:t> and </a:t>
            </a:r>
            <a:r>
              <a:rPr lang="en-US" dirty="0">
                <a:latin typeface="medium-content-serif-font"/>
                <a:hlinkClick r:id="rId4"/>
              </a:rPr>
              <a:t>Inception-v4</a:t>
            </a:r>
            <a:r>
              <a:rPr lang="en-US" dirty="0">
                <a:latin typeface="medium-content-serif-font"/>
              </a:rPr>
              <a:t>-based models</a:t>
            </a:r>
            <a:endParaRPr lang="en-CA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314100"/>
              </p:ext>
            </p:extLst>
          </p:nvPr>
        </p:nvGraphicFramePr>
        <p:xfrm>
          <a:off x="685800" y="2548598"/>
          <a:ext cx="76962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41" r:id="rId5" imgW="10158480" imgH="5041080" progId="">
                  <p:embed/>
                </p:oleObj>
              </mc:Choice>
              <mc:Fallback>
                <p:oleObj r:id="rId5" imgW="10158480" imgH="504108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" y="2548598"/>
                        <a:ext cx="7696200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02787" y="19038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WRN-n-k</a:t>
            </a:r>
            <a:endParaRPr lang="en-CA" sz="2000" dirty="0"/>
          </a:p>
        </p:txBody>
      </p:sp>
      <p:sp>
        <p:nvSpPr>
          <p:cNvPr id="6" name="Oval 5"/>
          <p:cNvSpPr/>
          <p:nvPr/>
        </p:nvSpPr>
        <p:spPr>
          <a:xfrm>
            <a:off x="3469041" y="1984511"/>
            <a:ext cx="200025" cy="381041"/>
          </a:xfrm>
          <a:prstGeom prst="ellipse">
            <a:avLst/>
          </a:prstGeom>
          <a:noFill/>
          <a:ln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3743800" y="1984511"/>
            <a:ext cx="200025" cy="381041"/>
          </a:xfrm>
          <a:prstGeom prst="ellipse">
            <a:avLst/>
          </a:prstGeom>
          <a:noFill/>
          <a:ln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604819" y="729561"/>
            <a:ext cx="449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Nb couches </a:t>
            </a:r>
            <a:r>
              <a:rPr lang="en-CA" sz="2000" dirty="0" err="1"/>
              <a:t>convolutives</a:t>
            </a:r>
            <a:endParaRPr lang="en-CA" sz="2000"/>
          </a:p>
          <a:p>
            <a:r>
              <a:rPr lang="fr-CA" sz="2000" dirty="0"/>
              <a:t>Facteur </a:t>
            </a:r>
            <a:r>
              <a:rPr lang="fr-CA" sz="2000" dirty="0" err="1"/>
              <a:t>mult</a:t>
            </a:r>
            <a:r>
              <a:rPr lang="fr-CA" sz="2000" dirty="0"/>
              <a:t>. du Nb de cartes d’activation</a:t>
            </a:r>
            <a:endParaRPr lang="en-CA" sz="2000" dirty="0"/>
          </a:p>
        </p:txBody>
      </p:sp>
      <p:sp>
        <p:nvSpPr>
          <p:cNvPr id="7" name="Freeform 6"/>
          <p:cNvSpPr/>
          <p:nvPr/>
        </p:nvSpPr>
        <p:spPr>
          <a:xfrm>
            <a:off x="3501023" y="971550"/>
            <a:ext cx="1023352" cy="1000125"/>
          </a:xfrm>
          <a:custGeom>
            <a:avLst/>
            <a:gdLst>
              <a:gd name="connsiteX0" fmla="*/ 51802 w 1023352"/>
              <a:gd name="connsiteY0" fmla="*/ 1000125 h 1000125"/>
              <a:gd name="connsiteX1" fmla="*/ 108952 w 1023352"/>
              <a:gd name="connsiteY1" fmla="*/ 342900 h 1000125"/>
              <a:gd name="connsiteX2" fmla="*/ 1023352 w 1023352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352" h="1000125">
                <a:moveTo>
                  <a:pt x="51802" y="1000125"/>
                </a:moveTo>
                <a:cubicBezTo>
                  <a:pt x="-586" y="754856"/>
                  <a:pt x="-52973" y="509587"/>
                  <a:pt x="108952" y="342900"/>
                </a:cubicBezTo>
                <a:cubicBezTo>
                  <a:pt x="270877" y="176213"/>
                  <a:pt x="647114" y="88106"/>
                  <a:pt x="1023352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 12"/>
          <p:cNvSpPr/>
          <p:nvPr/>
        </p:nvSpPr>
        <p:spPr>
          <a:xfrm>
            <a:off x="3824308" y="1331624"/>
            <a:ext cx="774801" cy="687211"/>
          </a:xfrm>
          <a:custGeom>
            <a:avLst/>
            <a:gdLst>
              <a:gd name="connsiteX0" fmla="*/ 51802 w 1023352"/>
              <a:gd name="connsiteY0" fmla="*/ 1000125 h 1000125"/>
              <a:gd name="connsiteX1" fmla="*/ 108952 w 1023352"/>
              <a:gd name="connsiteY1" fmla="*/ 342900 h 1000125"/>
              <a:gd name="connsiteX2" fmla="*/ 1023352 w 1023352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352" h="1000125">
                <a:moveTo>
                  <a:pt x="51802" y="1000125"/>
                </a:moveTo>
                <a:cubicBezTo>
                  <a:pt x="-586" y="754856"/>
                  <a:pt x="-52973" y="509587"/>
                  <a:pt x="108952" y="342900"/>
                </a:cubicBezTo>
                <a:cubicBezTo>
                  <a:pt x="270877" y="176213"/>
                  <a:pt x="647114" y="88106"/>
                  <a:pt x="1023352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897B46-016F-4297-B8E9-9FC5D083248E}"/>
              </a:ext>
            </a:extLst>
          </p:cNvPr>
          <p:cNvSpPr/>
          <p:nvPr/>
        </p:nvSpPr>
        <p:spPr>
          <a:xfrm>
            <a:off x="526418" y="5257800"/>
            <a:ext cx="4125728" cy="355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4834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221</a:t>
            </a:fld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-120561" y="5289554"/>
            <a:ext cx="9187602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Plus précis et </a:t>
            </a:r>
            <a:r>
              <a:rPr lang="en-US" b="1" dirty="0" err="1">
                <a:latin typeface="+mj-lt"/>
              </a:rPr>
              <a:t>rapide</a:t>
            </a:r>
            <a:r>
              <a:rPr lang="en-US" b="1" dirty="0">
                <a:latin typeface="+mj-lt"/>
              </a:rPr>
              <a:t> à </a:t>
            </a:r>
            <a:r>
              <a:rPr lang="en-US" b="1" dirty="0" err="1">
                <a:latin typeface="+mj-lt"/>
              </a:rPr>
              <a:t>entraîner</a:t>
            </a:r>
            <a:r>
              <a:rPr lang="en-US" b="1" dirty="0">
                <a:latin typeface="+mj-lt"/>
              </a:rPr>
              <a:t> que ResNet</a:t>
            </a:r>
            <a:endParaRPr lang="fr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685800" y="-12429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kern="0" dirty="0" err="1"/>
              <a:t>WideResNet</a:t>
            </a:r>
            <a:r>
              <a:rPr lang="en-US" kern="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246" y="6368123"/>
            <a:ext cx="5648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Sergey </a:t>
            </a:r>
            <a:r>
              <a:rPr lang="en-CA" sz="1200" dirty="0" err="1"/>
              <a:t>Zagoruyko</a:t>
            </a:r>
            <a:r>
              <a:rPr lang="en-CA" sz="1200" dirty="0"/>
              <a:t>, Nikos </a:t>
            </a:r>
            <a:r>
              <a:rPr lang="en-CA" sz="1200" dirty="0" err="1"/>
              <a:t>Komodakis</a:t>
            </a:r>
            <a:r>
              <a:rPr lang="en-CA" sz="1200" dirty="0"/>
              <a:t>, Wide Residual Networks, in proc of BMVC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466" y="869959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</a:t>
            </a:r>
            <a:r>
              <a:rPr lang="en-CA" dirty="0" err="1"/>
              <a:t>Zagoruyko</a:t>
            </a:r>
            <a:r>
              <a:rPr lang="en-CA" dirty="0"/>
              <a:t> et al. 2016]</a:t>
            </a:r>
            <a:endParaRPr lang="en-CA" sz="2000" dirty="0"/>
          </a:p>
        </p:txBody>
      </p:sp>
      <p:pic>
        <p:nvPicPr>
          <p:cNvPr id="3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26AA5236-D515-45FA-92E2-489C8537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4" y="2309102"/>
            <a:ext cx="8690442" cy="245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863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692" y="3162673"/>
            <a:ext cx="7772400" cy="455527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/>
              <a:t>Rappel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222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40233"/>
              </p:ext>
            </p:extLst>
          </p:nvPr>
        </p:nvGraphicFramePr>
        <p:xfrm>
          <a:off x="3807903" y="3961227"/>
          <a:ext cx="4544742" cy="1709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89" r:id="rId3" imgW="7619040" imgH="2742840" progId="">
                  <p:embed/>
                </p:oleObj>
              </mc:Choice>
              <mc:Fallback>
                <p:oleObj r:id="rId3" imgW="7619040" imgH="27428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7903" y="3961227"/>
                        <a:ext cx="4544742" cy="1709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err="1"/>
              <a:t>XceptionNet</a:t>
            </a:r>
            <a:endParaRPr lang="en-CA" sz="4000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 flipV="1">
            <a:off x="1487286" y="4815967"/>
            <a:ext cx="2320617" cy="127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45098" y="4200951"/>
            <a:ext cx="1131496" cy="1195464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Cube 15"/>
          <p:cNvSpPr/>
          <p:nvPr/>
        </p:nvSpPr>
        <p:spPr>
          <a:xfrm rot="16200000" flipV="1">
            <a:off x="3158181" y="4424422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Cube 16"/>
          <p:cNvSpPr/>
          <p:nvPr/>
        </p:nvSpPr>
        <p:spPr>
          <a:xfrm rot="16200000" flipV="1">
            <a:off x="3093953" y="4490265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ube 17"/>
          <p:cNvSpPr/>
          <p:nvPr/>
        </p:nvSpPr>
        <p:spPr>
          <a:xfrm rot="16200000" flipV="1">
            <a:off x="3021523" y="4560732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2486302" y="4903031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34845" y="5062163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23942" y="4845095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513618" y="3819424"/>
            <a:ext cx="1748352" cy="1687438"/>
            <a:chOff x="59150" y="3053210"/>
            <a:chExt cx="1994002" cy="1843095"/>
          </a:xfrm>
        </p:grpSpPr>
        <p:grpSp>
          <p:nvGrpSpPr>
            <p:cNvPr id="223" name="Group 222"/>
            <p:cNvGrpSpPr/>
            <p:nvPr/>
          </p:nvGrpSpPr>
          <p:grpSpPr>
            <a:xfrm>
              <a:off x="490977" y="3053210"/>
              <a:ext cx="1546924" cy="1413205"/>
              <a:chOff x="215737" y="3311197"/>
              <a:chExt cx="1546924" cy="1413205"/>
            </a:xfrm>
          </p:grpSpPr>
          <p:sp>
            <p:nvSpPr>
              <p:cNvPr id="204" name="Cube 203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Cube 204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Cube 205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Cube 206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Cube 207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Cube 208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4" name="Straight Connector 213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18" name="Cube 217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Cube 218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Group 223"/>
            <p:cNvGrpSpPr/>
            <p:nvPr/>
          </p:nvGrpSpPr>
          <p:grpSpPr>
            <a:xfrm>
              <a:off x="426064" y="3117185"/>
              <a:ext cx="1546924" cy="1413205"/>
              <a:chOff x="215737" y="3311197"/>
              <a:chExt cx="1546924" cy="1413205"/>
            </a:xfrm>
          </p:grpSpPr>
          <p:sp>
            <p:nvSpPr>
              <p:cNvPr id="225" name="Cube 224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Cube 225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Cube 226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Cube 227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Cube 228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Cube 229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1" name="Straight Connector 230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35" name="Cube 234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Cube 235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7" name="Straight Connector 236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>
              <a:off x="367867" y="3176817"/>
              <a:ext cx="1546924" cy="1413205"/>
              <a:chOff x="215737" y="3311197"/>
              <a:chExt cx="1546924" cy="1413205"/>
            </a:xfrm>
          </p:grpSpPr>
          <p:sp>
            <p:nvSpPr>
              <p:cNvPr id="244" name="Cube 243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Cube 244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Cube 245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Cube 246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Cube 247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Cube 248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0" name="Straight Connector 249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54" name="Cube 253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Cube 254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6" name="Straight Connector 255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Group 261"/>
            <p:cNvGrpSpPr/>
            <p:nvPr/>
          </p:nvGrpSpPr>
          <p:grpSpPr>
            <a:xfrm>
              <a:off x="302954" y="3240792"/>
              <a:ext cx="1546924" cy="1413205"/>
              <a:chOff x="215737" y="3311197"/>
              <a:chExt cx="1546924" cy="1413205"/>
            </a:xfrm>
          </p:grpSpPr>
          <p:sp>
            <p:nvSpPr>
              <p:cNvPr id="263" name="Cube 262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4" name="Cube 263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5" name="Cube 264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6" name="Cube 265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7" name="Cube 266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8" name="Cube 267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69" name="Straight Connector 268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73" name="Cube 272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4" name="Cube 273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75" name="Straight Connector 274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Group 280"/>
            <p:cNvGrpSpPr/>
            <p:nvPr/>
          </p:nvGrpSpPr>
          <p:grpSpPr>
            <a:xfrm>
              <a:off x="247173" y="3295518"/>
              <a:ext cx="1546924" cy="1413205"/>
              <a:chOff x="215737" y="3311197"/>
              <a:chExt cx="1546924" cy="1413205"/>
            </a:xfrm>
          </p:grpSpPr>
          <p:sp>
            <p:nvSpPr>
              <p:cNvPr id="282" name="Cube 281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3" name="Cube 282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4" name="Cube 283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5" name="Cube 284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6" name="Cube 285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7" name="Cube 286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88" name="Straight Connector 287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92" name="Cube 291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3" name="Cube 292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94" name="Straight Connector 293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82260" y="3359493"/>
              <a:ext cx="1546924" cy="1413205"/>
              <a:chOff x="215737" y="3311197"/>
              <a:chExt cx="1546924" cy="1413205"/>
            </a:xfrm>
          </p:grpSpPr>
          <p:sp>
            <p:nvSpPr>
              <p:cNvPr id="301" name="Cube 300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2" name="Cube 301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3" name="Cube 302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4" name="Cube 303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5" name="Cube 304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Cube 305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7" name="Straight Connector 306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11" name="Cube 310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Cube 311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13" name="Straight Connector 312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Group 318"/>
            <p:cNvGrpSpPr/>
            <p:nvPr/>
          </p:nvGrpSpPr>
          <p:grpSpPr>
            <a:xfrm>
              <a:off x="124063" y="3419125"/>
              <a:ext cx="1546924" cy="1413205"/>
              <a:chOff x="215737" y="3311197"/>
              <a:chExt cx="1546924" cy="1413205"/>
            </a:xfrm>
          </p:grpSpPr>
          <p:sp>
            <p:nvSpPr>
              <p:cNvPr id="320" name="Cube 319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Cube 320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Cube 321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Cube 322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Cube 323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5" name="Cube 324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26" name="Straight Connector 325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30" name="Cube 329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1" name="Cube 330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2" name="Straight Connector 331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>
              <a:off x="59150" y="3483100"/>
              <a:ext cx="1546924" cy="1413205"/>
              <a:chOff x="215737" y="3311197"/>
              <a:chExt cx="1546924" cy="1413205"/>
            </a:xfrm>
          </p:grpSpPr>
          <p:sp>
            <p:nvSpPr>
              <p:cNvPr id="339" name="Cube 338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0" name="Cube 339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1" name="Cube 340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2" name="Cube 341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3" name="Cube 342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4" name="Cube 343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45" name="Straight Connector 344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49" name="Cube 348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0" name="Cube 349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51" name="Straight Connector 350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357" name="Straight Connector 356"/>
            <p:cNvCxnSpPr/>
            <p:nvPr/>
          </p:nvCxnSpPr>
          <p:spPr>
            <a:xfrm flipV="1">
              <a:off x="1542970" y="3206055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V="1">
              <a:off x="1551294" y="3406187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flipV="1">
              <a:off x="1530532" y="3630567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V="1">
              <a:off x="1538856" y="3830699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 flipV="1">
              <a:off x="1532753" y="4030340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 flipV="1">
              <a:off x="1541077" y="4230472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6" name="Rectangle 365"/>
          <p:cNvSpPr/>
          <p:nvPr/>
        </p:nvSpPr>
        <p:spPr>
          <a:xfrm>
            <a:off x="1030143" y="5526410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2050624" y="5221426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0" name="Cube 369"/>
          <p:cNvSpPr/>
          <p:nvPr/>
        </p:nvSpPr>
        <p:spPr>
          <a:xfrm rot="16200000" flipV="1">
            <a:off x="2958598" y="4626474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Cube 370"/>
          <p:cNvSpPr/>
          <p:nvPr/>
        </p:nvSpPr>
        <p:spPr>
          <a:xfrm rot="16200000" flipV="1">
            <a:off x="2901244" y="4686911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Cube 371"/>
          <p:cNvSpPr/>
          <p:nvPr/>
        </p:nvSpPr>
        <p:spPr>
          <a:xfrm rot="16200000" flipV="1">
            <a:off x="2832253" y="4757516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Cube 372"/>
          <p:cNvSpPr/>
          <p:nvPr/>
        </p:nvSpPr>
        <p:spPr>
          <a:xfrm rot="16200000" flipV="1">
            <a:off x="2759823" y="4830364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Cube 373"/>
          <p:cNvSpPr/>
          <p:nvPr/>
        </p:nvSpPr>
        <p:spPr>
          <a:xfrm rot="16200000" flipV="1">
            <a:off x="2696898" y="4896106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Rectangle 374"/>
          <p:cNvSpPr/>
          <p:nvPr/>
        </p:nvSpPr>
        <p:spPr>
          <a:xfrm>
            <a:off x="2575472" y="4234937"/>
            <a:ext cx="455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3x</a:t>
            </a:r>
            <a:endParaRPr lang="en-CA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F.Chollet</a:t>
            </a:r>
            <a:r>
              <a:rPr lang="en-US" sz="1600" dirty="0"/>
              <a:t>, </a:t>
            </a:r>
            <a:r>
              <a:rPr lang="en-US" sz="1600" dirty="0" err="1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Separable Convolutions, CVPR 2017</a:t>
            </a:r>
            <a:endParaRPr lang="en-CA" sz="1600" dirty="0"/>
          </a:p>
        </p:txBody>
      </p:sp>
      <p:sp>
        <p:nvSpPr>
          <p:cNvPr id="11" name="Rectangle 10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[Chollet’17</a:t>
            </a:r>
            <a:r>
              <a:rPr lang="en-CA" dirty="0"/>
              <a:t>]</a:t>
            </a:r>
          </a:p>
        </p:txBody>
      </p:sp>
      <p:sp>
        <p:nvSpPr>
          <p:cNvPr id="186" name="Content Placeholder 2"/>
          <p:cNvSpPr txBox="1">
            <a:spLocks/>
          </p:cNvSpPr>
          <p:nvPr/>
        </p:nvSpPr>
        <p:spPr bwMode="auto">
          <a:xfrm>
            <a:off x="397343" y="1625608"/>
            <a:ext cx="7772400" cy="45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CA" sz="2800" kern="0" dirty="0"/>
              <a:t>Amélioration de </a:t>
            </a:r>
            <a:r>
              <a:rPr lang="fr-CA" sz="2800" kern="0" dirty="0" err="1"/>
              <a:t>ResNet</a:t>
            </a:r>
            <a:r>
              <a:rPr lang="fr-CA" sz="2800" kern="0" dirty="0"/>
              <a:t> et </a:t>
            </a:r>
            <a:r>
              <a:rPr lang="fr-CA" sz="2800" kern="0" dirty="0" err="1"/>
              <a:t>GoogleNet</a:t>
            </a:r>
            <a:r>
              <a:rPr lang="fr-CA" sz="2800" kern="0" dirty="0"/>
              <a:t>, utilisant des</a:t>
            </a:r>
          </a:p>
          <a:p>
            <a:pPr marL="0" indent="0">
              <a:buFontTx/>
              <a:buNone/>
            </a:pPr>
            <a:r>
              <a:rPr lang="fr-CA" sz="2800" kern="0" dirty="0"/>
              <a:t>« </a:t>
            </a:r>
            <a:r>
              <a:rPr lang="fr-CA" sz="2800" i="1" dirty="0"/>
              <a:t> </a:t>
            </a:r>
            <a:r>
              <a:rPr lang="fr-CA" sz="2800" i="1" dirty="0" err="1"/>
              <a:t>Depth-wise</a:t>
            </a:r>
            <a:r>
              <a:rPr lang="fr-CA" sz="2800" i="1" dirty="0"/>
              <a:t> </a:t>
            </a:r>
            <a:r>
              <a:rPr lang="fr-CA" sz="2800" i="1" dirty="0" err="1"/>
              <a:t>separable</a:t>
            </a:r>
            <a:r>
              <a:rPr lang="fr-CA" sz="2800" i="1" dirty="0"/>
              <a:t> convolutions » </a:t>
            </a:r>
            <a:endParaRPr lang="en-CA" sz="2800" kern="0" dirty="0"/>
          </a:p>
        </p:txBody>
      </p:sp>
    </p:spTree>
    <p:extLst>
      <p:ext uri="{BB962C8B-B14F-4D97-AF65-F5344CB8AC3E}">
        <p14:creationId xmlns:p14="http://schemas.microsoft.com/office/powerpoint/2010/main" val="192523563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692" y="3162673"/>
            <a:ext cx="7772400" cy="455527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/>
              <a:t>Rappel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223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807903" y="3961227"/>
          <a:ext cx="4544742" cy="1709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13" r:id="rId3" imgW="7619040" imgH="2742840" progId="">
                  <p:embed/>
                </p:oleObj>
              </mc:Choice>
              <mc:Fallback>
                <p:oleObj r:id="rId3" imgW="7619040" imgH="27428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7903" y="3961227"/>
                        <a:ext cx="4544742" cy="1709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err="1"/>
              <a:t>XceptionNet</a:t>
            </a:r>
            <a:endParaRPr lang="en-CA" sz="4000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 flipV="1">
            <a:off x="1487286" y="4815967"/>
            <a:ext cx="2320617" cy="127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45098" y="4200951"/>
            <a:ext cx="1131496" cy="1195464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Cube 15"/>
          <p:cNvSpPr/>
          <p:nvPr/>
        </p:nvSpPr>
        <p:spPr>
          <a:xfrm rot="16200000" flipV="1">
            <a:off x="3158181" y="4424422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Cube 16"/>
          <p:cNvSpPr/>
          <p:nvPr/>
        </p:nvSpPr>
        <p:spPr>
          <a:xfrm rot="16200000" flipV="1">
            <a:off x="3093953" y="4490265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ube 17"/>
          <p:cNvSpPr/>
          <p:nvPr/>
        </p:nvSpPr>
        <p:spPr>
          <a:xfrm rot="16200000" flipV="1">
            <a:off x="3021523" y="4560732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2486302" y="4903031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34845" y="5062163"/>
            <a:ext cx="240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23942" y="4845095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513618" y="3819424"/>
            <a:ext cx="1748352" cy="1687438"/>
            <a:chOff x="59150" y="3053210"/>
            <a:chExt cx="1994002" cy="1843095"/>
          </a:xfrm>
        </p:grpSpPr>
        <p:grpSp>
          <p:nvGrpSpPr>
            <p:cNvPr id="223" name="Group 222"/>
            <p:cNvGrpSpPr/>
            <p:nvPr/>
          </p:nvGrpSpPr>
          <p:grpSpPr>
            <a:xfrm>
              <a:off x="490977" y="3053210"/>
              <a:ext cx="1546924" cy="1413205"/>
              <a:chOff x="215737" y="3311197"/>
              <a:chExt cx="1546924" cy="1413205"/>
            </a:xfrm>
          </p:grpSpPr>
          <p:sp>
            <p:nvSpPr>
              <p:cNvPr id="204" name="Cube 203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Cube 204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Cube 205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Cube 206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Cube 207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Cube 208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4" name="Straight Connector 213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18" name="Cube 217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Cube 218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Group 223"/>
            <p:cNvGrpSpPr/>
            <p:nvPr/>
          </p:nvGrpSpPr>
          <p:grpSpPr>
            <a:xfrm>
              <a:off x="426064" y="3117185"/>
              <a:ext cx="1546924" cy="1413205"/>
              <a:chOff x="215737" y="3311197"/>
              <a:chExt cx="1546924" cy="1413205"/>
            </a:xfrm>
          </p:grpSpPr>
          <p:sp>
            <p:nvSpPr>
              <p:cNvPr id="225" name="Cube 224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Cube 225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Cube 226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Cube 227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Cube 228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Cube 229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1" name="Straight Connector 230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35" name="Cube 234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Cube 235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7" name="Straight Connector 236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>
              <a:off x="367867" y="3176817"/>
              <a:ext cx="1546924" cy="1413205"/>
              <a:chOff x="215737" y="3311197"/>
              <a:chExt cx="1546924" cy="1413205"/>
            </a:xfrm>
          </p:grpSpPr>
          <p:sp>
            <p:nvSpPr>
              <p:cNvPr id="244" name="Cube 243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Cube 244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Cube 245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Cube 246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Cube 247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Cube 248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0" name="Straight Connector 249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54" name="Cube 253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Cube 254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6" name="Straight Connector 255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Group 261"/>
            <p:cNvGrpSpPr/>
            <p:nvPr/>
          </p:nvGrpSpPr>
          <p:grpSpPr>
            <a:xfrm>
              <a:off x="302954" y="3240792"/>
              <a:ext cx="1546924" cy="1413205"/>
              <a:chOff x="215737" y="3311197"/>
              <a:chExt cx="1546924" cy="1413205"/>
            </a:xfrm>
          </p:grpSpPr>
          <p:sp>
            <p:nvSpPr>
              <p:cNvPr id="263" name="Cube 262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4" name="Cube 263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5" name="Cube 264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6" name="Cube 265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7" name="Cube 266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8" name="Cube 267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69" name="Straight Connector 268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73" name="Cube 272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4" name="Cube 273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75" name="Straight Connector 274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Group 280"/>
            <p:cNvGrpSpPr/>
            <p:nvPr/>
          </p:nvGrpSpPr>
          <p:grpSpPr>
            <a:xfrm>
              <a:off x="247173" y="3295518"/>
              <a:ext cx="1546924" cy="1413205"/>
              <a:chOff x="215737" y="3311197"/>
              <a:chExt cx="1546924" cy="1413205"/>
            </a:xfrm>
          </p:grpSpPr>
          <p:sp>
            <p:nvSpPr>
              <p:cNvPr id="282" name="Cube 281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3" name="Cube 282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4" name="Cube 283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5" name="Cube 284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6" name="Cube 285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7" name="Cube 286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88" name="Straight Connector 287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92" name="Cube 291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3" name="Cube 292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94" name="Straight Connector 293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82260" y="3359493"/>
              <a:ext cx="1546924" cy="1413205"/>
              <a:chOff x="215737" y="3311197"/>
              <a:chExt cx="1546924" cy="1413205"/>
            </a:xfrm>
          </p:grpSpPr>
          <p:sp>
            <p:nvSpPr>
              <p:cNvPr id="301" name="Cube 300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2" name="Cube 301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3" name="Cube 302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4" name="Cube 303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5" name="Cube 304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Cube 305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7" name="Straight Connector 306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11" name="Cube 310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Cube 311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13" name="Straight Connector 312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Group 318"/>
            <p:cNvGrpSpPr/>
            <p:nvPr/>
          </p:nvGrpSpPr>
          <p:grpSpPr>
            <a:xfrm>
              <a:off x="124063" y="3419125"/>
              <a:ext cx="1546924" cy="1413205"/>
              <a:chOff x="215737" y="3311197"/>
              <a:chExt cx="1546924" cy="1413205"/>
            </a:xfrm>
          </p:grpSpPr>
          <p:sp>
            <p:nvSpPr>
              <p:cNvPr id="320" name="Cube 319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Cube 320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Cube 321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Cube 322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Cube 323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5" name="Cube 324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26" name="Straight Connector 325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30" name="Cube 329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1" name="Cube 330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2" name="Straight Connector 331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>
              <a:off x="59150" y="3483100"/>
              <a:ext cx="1546924" cy="1413205"/>
              <a:chOff x="215737" y="3311197"/>
              <a:chExt cx="1546924" cy="1413205"/>
            </a:xfrm>
          </p:grpSpPr>
          <p:sp>
            <p:nvSpPr>
              <p:cNvPr id="339" name="Cube 338"/>
              <p:cNvSpPr/>
              <p:nvPr/>
            </p:nvSpPr>
            <p:spPr>
              <a:xfrm rot="16200000" flipV="1">
                <a:off x="-365300" y="3892237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0" name="Cube 339"/>
              <p:cNvSpPr/>
              <p:nvPr/>
            </p:nvSpPr>
            <p:spPr>
              <a:xfrm rot="16200000" flipV="1">
                <a:off x="-182706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1" name="Cube 340"/>
              <p:cNvSpPr/>
              <p:nvPr/>
            </p:nvSpPr>
            <p:spPr>
              <a:xfrm rot="16200000" flipV="1">
                <a:off x="-342" y="3892236"/>
                <a:ext cx="1413202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2" name="Cube 341"/>
              <p:cNvSpPr/>
              <p:nvPr/>
            </p:nvSpPr>
            <p:spPr>
              <a:xfrm rot="16200000" flipV="1">
                <a:off x="182253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3" name="Cube 342"/>
              <p:cNvSpPr/>
              <p:nvPr/>
            </p:nvSpPr>
            <p:spPr>
              <a:xfrm rot="16200000" flipV="1">
                <a:off x="373566" y="3892236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4" name="Cube 343"/>
              <p:cNvSpPr/>
              <p:nvPr/>
            </p:nvSpPr>
            <p:spPr>
              <a:xfrm rot="16200000" flipV="1">
                <a:off x="556160" y="3892235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45" name="Straight Connector 344"/>
              <p:cNvCxnSpPr/>
              <p:nvPr/>
            </p:nvCxnSpPr>
            <p:spPr>
              <a:xfrm flipV="1">
                <a:off x="1326955" y="351454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 flipV="1">
                <a:off x="1329637" y="3755413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 flipV="1">
                <a:off x="1320899" y="3985082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 flipV="1">
                <a:off x="1325951" y="4232114"/>
                <a:ext cx="61984" cy="56970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49" name="Cube 348"/>
              <p:cNvSpPr/>
              <p:nvPr/>
            </p:nvSpPr>
            <p:spPr>
              <a:xfrm rot="16200000" flipV="1">
                <a:off x="745946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0" name="Cube 349"/>
              <p:cNvSpPr/>
              <p:nvPr/>
            </p:nvSpPr>
            <p:spPr>
              <a:xfrm rot="16200000" flipV="1">
                <a:off x="930498" y="3892233"/>
                <a:ext cx="1413200" cy="251127"/>
              </a:xfrm>
              <a:prstGeom prst="cube">
                <a:avLst>
                  <a:gd name="adj" fmla="val 246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51" name="Straight Connector 350"/>
              <p:cNvCxnSpPr/>
              <p:nvPr/>
            </p:nvCxnSpPr>
            <p:spPr>
              <a:xfrm>
                <a:off x="235206" y="3540116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>
                <a:off x="216656" y="3741240"/>
                <a:ext cx="1490224" cy="141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231368" y="3942364"/>
                <a:ext cx="1455602" cy="10661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222453" y="4143488"/>
                <a:ext cx="1464517" cy="19519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222453" y="4545734"/>
                <a:ext cx="1484427" cy="13566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>
                <a:off x="215737" y="4343400"/>
                <a:ext cx="1491143" cy="11873"/>
              </a:xfrm>
              <a:prstGeom prst="lin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357" name="Straight Connector 356"/>
            <p:cNvCxnSpPr/>
            <p:nvPr/>
          </p:nvCxnSpPr>
          <p:spPr>
            <a:xfrm flipV="1">
              <a:off x="1542970" y="3206055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V="1">
              <a:off x="1551294" y="3406187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flipV="1">
              <a:off x="1530532" y="3630567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V="1">
              <a:off x="1538856" y="3830699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 flipV="1">
              <a:off x="1532753" y="4030340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 flipV="1">
              <a:off x="1541077" y="4230472"/>
              <a:ext cx="501858" cy="50986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6" name="Rectangle 365"/>
          <p:cNvSpPr/>
          <p:nvPr/>
        </p:nvSpPr>
        <p:spPr>
          <a:xfrm>
            <a:off x="1030143" y="5526410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2050624" y="5221426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  <a:endParaRPr lang="en-CA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0" name="Cube 369"/>
          <p:cNvSpPr/>
          <p:nvPr/>
        </p:nvSpPr>
        <p:spPr>
          <a:xfrm rot="16200000" flipV="1">
            <a:off x="2958598" y="4626474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Cube 370"/>
          <p:cNvSpPr/>
          <p:nvPr/>
        </p:nvSpPr>
        <p:spPr>
          <a:xfrm rot="16200000" flipV="1">
            <a:off x="2901244" y="4686911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Cube 371"/>
          <p:cNvSpPr/>
          <p:nvPr/>
        </p:nvSpPr>
        <p:spPr>
          <a:xfrm rot="16200000" flipV="1">
            <a:off x="2832253" y="4757516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Cube 372"/>
          <p:cNvSpPr/>
          <p:nvPr/>
        </p:nvSpPr>
        <p:spPr>
          <a:xfrm rot="16200000" flipV="1">
            <a:off x="2759823" y="4830364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Cube 373"/>
          <p:cNvSpPr/>
          <p:nvPr/>
        </p:nvSpPr>
        <p:spPr>
          <a:xfrm rot="16200000" flipV="1">
            <a:off x="2696898" y="4896106"/>
            <a:ext cx="199770" cy="223994"/>
          </a:xfrm>
          <a:prstGeom prst="cube">
            <a:avLst>
              <a:gd name="adj" fmla="val 35295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Rectangle 374"/>
          <p:cNvSpPr/>
          <p:nvPr/>
        </p:nvSpPr>
        <p:spPr>
          <a:xfrm>
            <a:off x="2575472" y="4234937"/>
            <a:ext cx="455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3x</a:t>
            </a:r>
            <a:endParaRPr lang="en-CA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F.Chollet</a:t>
            </a:r>
            <a:r>
              <a:rPr lang="en-US" sz="1600" dirty="0"/>
              <a:t>, </a:t>
            </a:r>
            <a:r>
              <a:rPr lang="en-US" sz="1600" dirty="0" err="1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Separable Convolutions, CVPR 2017</a:t>
            </a:r>
            <a:endParaRPr lang="en-CA" sz="1600" dirty="0"/>
          </a:p>
        </p:txBody>
      </p:sp>
      <p:sp>
        <p:nvSpPr>
          <p:cNvPr id="11" name="Rectangle 10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[Chollet’17</a:t>
            </a:r>
            <a:r>
              <a:rPr lang="en-CA" dirty="0"/>
              <a:t>]</a:t>
            </a:r>
          </a:p>
        </p:txBody>
      </p:sp>
      <p:sp>
        <p:nvSpPr>
          <p:cNvPr id="186" name="Content Placeholder 2"/>
          <p:cNvSpPr txBox="1">
            <a:spLocks/>
          </p:cNvSpPr>
          <p:nvPr/>
        </p:nvSpPr>
        <p:spPr bwMode="auto">
          <a:xfrm>
            <a:off x="397343" y="1625608"/>
            <a:ext cx="7772400" cy="45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CA" sz="2800" kern="0" dirty="0"/>
              <a:t>Amélioration de </a:t>
            </a:r>
            <a:r>
              <a:rPr lang="fr-CA" sz="2800" kern="0" dirty="0" err="1"/>
              <a:t>ResNet</a:t>
            </a:r>
            <a:r>
              <a:rPr lang="fr-CA" sz="2800" kern="0" dirty="0"/>
              <a:t> et </a:t>
            </a:r>
            <a:r>
              <a:rPr lang="fr-CA" sz="2800" kern="0" dirty="0" err="1"/>
              <a:t>GoogleNet</a:t>
            </a:r>
            <a:r>
              <a:rPr lang="fr-CA" sz="2800" kern="0" dirty="0"/>
              <a:t>, utilisant des</a:t>
            </a:r>
          </a:p>
          <a:p>
            <a:pPr marL="0" indent="0">
              <a:buFontTx/>
              <a:buNone/>
            </a:pPr>
            <a:r>
              <a:rPr lang="fr-CA" sz="2800" kern="0" dirty="0"/>
              <a:t>« </a:t>
            </a:r>
            <a:r>
              <a:rPr lang="fr-CA" sz="2800" i="1" dirty="0"/>
              <a:t> </a:t>
            </a:r>
            <a:r>
              <a:rPr lang="fr-CA" sz="2800" i="1" dirty="0" err="1"/>
              <a:t>Depth-wise</a:t>
            </a:r>
            <a:r>
              <a:rPr lang="fr-CA" sz="2800" i="1" dirty="0"/>
              <a:t> </a:t>
            </a:r>
            <a:r>
              <a:rPr lang="fr-CA" sz="2800" i="1" dirty="0" err="1"/>
              <a:t>separable</a:t>
            </a:r>
            <a:r>
              <a:rPr lang="fr-CA" sz="2800" i="1" dirty="0"/>
              <a:t> convolutions » </a:t>
            </a:r>
            <a:endParaRPr lang="en-CA" sz="2800" kern="0" dirty="0"/>
          </a:p>
        </p:txBody>
      </p:sp>
      <p:pic>
        <p:nvPicPr>
          <p:cNvPr id="12" name="Image 12" descr="Une image contenant ciel, air, extérieur, équitation&#10;&#10;Description générée automatiquement">
            <a:extLst>
              <a:ext uri="{FF2B5EF4-FFF2-40B4-BE49-F238E27FC236}">
                <a16:creationId xmlns:a16="http://schemas.microsoft.com/office/drawing/2014/main" id="{C686D6BC-30A4-43A9-8D00-0BCBE166B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746" y="1112035"/>
            <a:ext cx="27432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8F7E78-75B9-42A5-9F0E-FD993CD23AD5}"/>
              </a:ext>
            </a:extLst>
          </p:cNvPr>
          <p:cNvSpPr/>
          <p:nvPr/>
        </p:nvSpPr>
        <p:spPr>
          <a:xfrm>
            <a:off x="3723174" y="257744"/>
            <a:ext cx="4881656" cy="983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cs typeface="Times New Roman"/>
              </a:rPr>
              <a:t>Xception</a:t>
            </a:r>
            <a:r>
              <a:rPr lang="fr-FR" dirty="0">
                <a:cs typeface="Times New Roman"/>
              </a:rPr>
              <a:t> = "</a:t>
            </a:r>
            <a:r>
              <a:rPr lang="fr-FR" dirty="0" err="1">
                <a:cs typeface="Times New Roman"/>
              </a:rPr>
              <a:t>eXtreme</a:t>
            </a:r>
            <a:r>
              <a:rPr lang="fr-FR" dirty="0">
                <a:cs typeface="Times New Roman"/>
              </a:rPr>
              <a:t> </a:t>
            </a:r>
            <a:r>
              <a:rPr lang="fr-FR" dirty="0" err="1">
                <a:cs typeface="Times New Roman"/>
              </a:rPr>
              <a:t>inception</a:t>
            </a:r>
            <a:r>
              <a:rPr lang="fr-FR" dirty="0">
                <a:cs typeface="Times New Roman"/>
              </a:rPr>
              <a:t>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77045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692" y="3162673"/>
            <a:ext cx="7772400" cy="455527"/>
          </a:xfrm>
        </p:spPr>
        <p:txBody>
          <a:bodyPr/>
          <a:lstStyle/>
          <a:p>
            <a:pPr marL="0" indent="0">
              <a:buNone/>
            </a:pPr>
            <a:r>
              <a:rPr lang="fr-CA" sz="2800" dirty="0"/>
              <a:t>Autre illustration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224</a:t>
            </a:fld>
            <a:endParaRPr lang="fr-CA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err="1"/>
              <a:t>XceptionNet</a:t>
            </a:r>
            <a:endParaRPr lang="en-CA" sz="4000"/>
          </a:p>
        </p:txBody>
      </p:sp>
      <p:sp>
        <p:nvSpPr>
          <p:cNvPr id="9" name="Rectangle 8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F.Chollet</a:t>
            </a:r>
            <a:r>
              <a:rPr lang="en-US" sz="1600" dirty="0"/>
              <a:t>, </a:t>
            </a:r>
            <a:r>
              <a:rPr lang="en-US" sz="1600" dirty="0" err="1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Separable Convolutions, CVPR 2017</a:t>
            </a:r>
            <a:endParaRPr lang="en-CA" sz="1600" dirty="0"/>
          </a:p>
        </p:txBody>
      </p:sp>
      <p:sp>
        <p:nvSpPr>
          <p:cNvPr id="11" name="Rectangle 10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[Chollet’17</a:t>
            </a:r>
            <a:r>
              <a:rPr lang="en-CA" dirty="0"/>
              <a:t>]</a:t>
            </a:r>
          </a:p>
        </p:txBody>
      </p:sp>
      <p:sp>
        <p:nvSpPr>
          <p:cNvPr id="186" name="Content Placeholder 2"/>
          <p:cNvSpPr txBox="1">
            <a:spLocks/>
          </p:cNvSpPr>
          <p:nvPr/>
        </p:nvSpPr>
        <p:spPr bwMode="auto">
          <a:xfrm>
            <a:off x="397343" y="1625608"/>
            <a:ext cx="7772400" cy="45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CA" sz="2800" kern="0" dirty="0"/>
              <a:t>Amélioration de </a:t>
            </a:r>
            <a:r>
              <a:rPr lang="fr-CA" sz="2800" kern="0" dirty="0" err="1"/>
              <a:t>ResNet</a:t>
            </a:r>
            <a:r>
              <a:rPr lang="fr-CA" sz="2800" kern="0" dirty="0"/>
              <a:t> et </a:t>
            </a:r>
            <a:r>
              <a:rPr lang="fr-CA" sz="2800" kern="0" dirty="0" err="1"/>
              <a:t>GoogleNet</a:t>
            </a:r>
            <a:r>
              <a:rPr lang="fr-CA" sz="2800" kern="0" dirty="0"/>
              <a:t>, utilisant des</a:t>
            </a:r>
          </a:p>
          <a:p>
            <a:pPr marL="0" indent="0">
              <a:buFontTx/>
              <a:buNone/>
            </a:pPr>
            <a:r>
              <a:rPr lang="fr-CA" sz="2800" kern="0" dirty="0"/>
              <a:t>« </a:t>
            </a:r>
            <a:r>
              <a:rPr lang="fr-CA" sz="2800" i="1" dirty="0"/>
              <a:t> </a:t>
            </a:r>
            <a:r>
              <a:rPr lang="fr-CA" sz="2800" i="1" dirty="0" err="1"/>
              <a:t>Depth-wise</a:t>
            </a:r>
            <a:r>
              <a:rPr lang="fr-CA" sz="2800" i="1" dirty="0"/>
              <a:t> </a:t>
            </a:r>
            <a:r>
              <a:rPr lang="fr-CA" sz="2800" i="1" dirty="0" err="1"/>
              <a:t>separable</a:t>
            </a:r>
            <a:r>
              <a:rPr lang="fr-CA" sz="2800" i="1" dirty="0"/>
              <a:t> convolutions » </a:t>
            </a:r>
            <a:endParaRPr lang="en-CA" sz="2800" kern="0" dirty="0"/>
          </a:p>
        </p:txBody>
      </p:sp>
      <p:pic>
        <p:nvPicPr>
          <p:cNvPr id="80898" name="Picture 2" descr="https://miro.medium.com/max/844/1*J8dborzVBRBupJfvR7Yh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18" y="2976808"/>
            <a:ext cx="4216919" cy="29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0371" y="5719100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/>
              <a:t>https://towardsdatascience.com/review-xception-with-depthwise-separable-convolution-better-than-inception-v3-image-dc967dd42568</a:t>
            </a:r>
          </a:p>
        </p:txBody>
      </p:sp>
    </p:spTree>
    <p:extLst>
      <p:ext uri="{BB962C8B-B14F-4D97-AF65-F5344CB8AC3E}">
        <p14:creationId xmlns:p14="http://schemas.microsoft.com/office/powerpoint/2010/main" val="37269851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225</a:t>
            </a:fld>
            <a:endParaRPr lang="fr-CA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err="1"/>
              <a:t>XceptionNet</a:t>
            </a:r>
            <a:endParaRPr lang="en-CA" sz="4000"/>
          </a:p>
        </p:txBody>
      </p:sp>
      <p:sp>
        <p:nvSpPr>
          <p:cNvPr id="9" name="Rectangle 8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F.Chollet</a:t>
            </a:r>
            <a:r>
              <a:rPr lang="en-US" sz="1600" dirty="0"/>
              <a:t>, </a:t>
            </a:r>
            <a:r>
              <a:rPr lang="en-US" sz="1600" dirty="0" err="1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Separable Convolutions, CVPR 2017</a:t>
            </a:r>
            <a:endParaRPr lang="en-CA" sz="1600" dirty="0"/>
          </a:p>
        </p:txBody>
      </p:sp>
      <p:sp>
        <p:nvSpPr>
          <p:cNvPr id="11" name="Rectangle 10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[Chollet’17</a:t>
            </a:r>
            <a:r>
              <a:rPr lang="en-CA" dirty="0"/>
              <a:t>]</a:t>
            </a:r>
          </a:p>
        </p:txBody>
      </p:sp>
      <p:sp>
        <p:nvSpPr>
          <p:cNvPr id="186" name="Content Placeholder 2"/>
          <p:cNvSpPr txBox="1">
            <a:spLocks/>
          </p:cNvSpPr>
          <p:nvPr/>
        </p:nvSpPr>
        <p:spPr bwMode="auto">
          <a:xfrm>
            <a:off x="397343" y="1625608"/>
            <a:ext cx="7772400" cy="45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CA" sz="2800" kern="0" dirty="0"/>
              <a:t>Amélioration de </a:t>
            </a:r>
            <a:r>
              <a:rPr lang="fr-CA" sz="2800" kern="0" dirty="0" err="1"/>
              <a:t>ResNet</a:t>
            </a:r>
            <a:r>
              <a:rPr lang="fr-CA" sz="2800" kern="0" dirty="0"/>
              <a:t> et </a:t>
            </a:r>
            <a:r>
              <a:rPr lang="fr-CA" sz="2800" kern="0" dirty="0" err="1"/>
              <a:t>GoogleNet</a:t>
            </a:r>
            <a:r>
              <a:rPr lang="fr-CA" sz="2800" kern="0" dirty="0"/>
              <a:t>, utilisant des</a:t>
            </a:r>
          </a:p>
          <a:p>
            <a:pPr marL="0" indent="0">
              <a:buFontTx/>
              <a:buNone/>
            </a:pPr>
            <a:r>
              <a:rPr lang="fr-CA" sz="2800" kern="0" dirty="0"/>
              <a:t>« </a:t>
            </a:r>
            <a:r>
              <a:rPr lang="fr-CA" sz="2800" i="1" dirty="0"/>
              <a:t> </a:t>
            </a:r>
            <a:r>
              <a:rPr lang="fr-CA" sz="2800" i="1" dirty="0" err="1"/>
              <a:t>Depth-wise</a:t>
            </a:r>
            <a:r>
              <a:rPr lang="fr-CA" sz="2800" i="1" dirty="0"/>
              <a:t> </a:t>
            </a:r>
            <a:r>
              <a:rPr lang="fr-CA" sz="2800" i="1" dirty="0" err="1"/>
              <a:t>separable</a:t>
            </a:r>
            <a:r>
              <a:rPr lang="fr-CA" sz="2800" i="1" dirty="0"/>
              <a:t> convolutions » </a:t>
            </a:r>
            <a:endParaRPr lang="en-CA" sz="2800" kern="0" dirty="0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5BBBC217-FF35-4483-8C72-262C2D8F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890" y="2783686"/>
            <a:ext cx="4910801" cy="3083605"/>
          </a:xfrm>
        </p:spPr>
      </p:pic>
    </p:spTree>
    <p:extLst>
      <p:ext uri="{BB962C8B-B14F-4D97-AF65-F5344CB8AC3E}">
        <p14:creationId xmlns:p14="http://schemas.microsoft.com/office/powerpoint/2010/main" val="197190144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226</a:t>
            </a:fld>
            <a:endParaRPr lang="fr-CA"/>
          </a:p>
        </p:txBody>
      </p:sp>
      <p:pic>
        <p:nvPicPr>
          <p:cNvPr id="78850" name="Picture 2" descr="https://miro.medium.com/max/1128/1*hOcAEj9QzqgBXcwUzmEv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563269"/>
            <a:ext cx="6542117" cy="4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err="1"/>
              <a:t>XceptionNet</a:t>
            </a:r>
            <a:endParaRPr lang="en-CA" sz="4000"/>
          </a:p>
        </p:txBody>
      </p:sp>
      <p:sp>
        <p:nvSpPr>
          <p:cNvPr id="7" name="Rectangle 6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F.Chollet</a:t>
            </a:r>
            <a:r>
              <a:rPr lang="en-US" sz="1600" dirty="0"/>
              <a:t>, </a:t>
            </a:r>
            <a:r>
              <a:rPr lang="en-US" sz="1600" dirty="0" err="1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Separable Convolutions, CVPR 2017</a:t>
            </a:r>
            <a:endParaRPr lang="en-CA" sz="1600" dirty="0"/>
          </a:p>
        </p:txBody>
      </p:sp>
      <p:sp>
        <p:nvSpPr>
          <p:cNvPr id="8" name="Rectangle 7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[Chollet’17</a:t>
            </a:r>
            <a:r>
              <a:rPr lang="en-CA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47746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227</a:t>
            </a:fld>
            <a:endParaRPr lang="fr-CA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08000" y="0"/>
            <a:ext cx="844480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4000" kern="0" err="1"/>
              <a:t>XceptionNet</a:t>
            </a:r>
            <a:endParaRPr lang="en-CA" sz="4000" kern="0" err="1"/>
          </a:p>
        </p:txBody>
      </p:sp>
      <p:sp>
        <p:nvSpPr>
          <p:cNvPr id="7" name="Rectangle 6"/>
          <p:cNvSpPr/>
          <p:nvPr/>
        </p:nvSpPr>
        <p:spPr>
          <a:xfrm>
            <a:off x="397343" y="6340346"/>
            <a:ext cx="7888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F.Chollet</a:t>
            </a:r>
            <a:r>
              <a:rPr lang="en-US" sz="1600" dirty="0"/>
              <a:t>, </a:t>
            </a:r>
            <a:r>
              <a:rPr lang="en-US" sz="1600" dirty="0" err="1"/>
              <a:t>Xception</a:t>
            </a:r>
            <a:r>
              <a:rPr lang="en-US" sz="1600" dirty="0"/>
              <a:t>: Deep Learning with </a:t>
            </a:r>
            <a:r>
              <a:rPr lang="en-US" sz="1600" dirty="0" err="1"/>
              <a:t>Depthwise</a:t>
            </a:r>
            <a:r>
              <a:rPr lang="en-US" sz="1600" dirty="0"/>
              <a:t> Separable Convolutions, CVPR 2017</a:t>
            </a:r>
            <a:endParaRPr lang="en-CA" sz="1600" dirty="0"/>
          </a:p>
        </p:txBody>
      </p:sp>
      <p:sp>
        <p:nvSpPr>
          <p:cNvPr id="8" name="Rectangle 7"/>
          <p:cNvSpPr/>
          <p:nvPr/>
        </p:nvSpPr>
        <p:spPr>
          <a:xfrm>
            <a:off x="814166" y="877895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[Chollet’17</a:t>
            </a:r>
            <a:r>
              <a:rPr lang="en-CA" dirty="0"/>
              <a:t>]</a:t>
            </a:r>
          </a:p>
        </p:txBody>
      </p:sp>
      <p:pic>
        <p:nvPicPr>
          <p:cNvPr id="9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6D9B46A1-95E8-4C78-87B0-B52AE7D3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3" y="2214600"/>
            <a:ext cx="4555606" cy="2219326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37342B1-F1EC-45A6-AE11-61781081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484" y="1758016"/>
            <a:ext cx="4000044" cy="31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342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228</a:t>
            </a:fld>
            <a:endParaRPr lang="fr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68CF9-DB24-9946-B384-DA94432633EF}"/>
              </a:ext>
            </a:extLst>
          </p:cNvPr>
          <p:cNvSpPr txBox="1"/>
          <p:nvPr/>
        </p:nvSpPr>
        <p:spPr>
          <a:xfrm>
            <a:off x="525290" y="1189822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[Huang et al, 2017]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B773F-44CC-464C-9537-FB3924F8E080}"/>
              </a:ext>
            </a:extLst>
          </p:cNvPr>
          <p:cNvSpPr txBox="1"/>
          <p:nvPr/>
        </p:nvSpPr>
        <p:spPr>
          <a:xfrm>
            <a:off x="3312120" y="3680365"/>
            <a:ext cx="5682834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6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Idée d’un bloc dense: 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Les </a:t>
            </a:r>
            <a:r>
              <a:rPr lang="en-CA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à </a:t>
            </a:r>
            <a:r>
              <a:rPr lang="en-CA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chaque</a:t>
            </a: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couche</a:t>
            </a: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sont</a:t>
            </a: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concaténées</a:t>
            </a:r>
            <a:r>
              <a:rPr lang="en-CA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aux couches </a:t>
            </a:r>
            <a:r>
              <a:rPr lang="en-CA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subséquentes</a:t>
            </a:r>
            <a:endParaRPr lang="en-CA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oogle Shape;2744;p108">
            <a:extLst>
              <a:ext uri="{FF2B5EF4-FFF2-40B4-BE49-F238E27FC236}">
                <a16:creationId xmlns:a16="http://schemas.microsoft.com/office/drawing/2014/main" id="{3774AB66-219E-6B44-81DB-4DB2852DCC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003" y="1676537"/>
            <a:ext cx="8867951" cy="1570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3ABFA3-8EE5-9345-A014-B9B352196629}"/>
              </a:ext>
            </a:extLst>
          </p:cNvPr>
          <p:cNvCxnSpPr>
            <a:cxnSpLocks/>
          </p:cNvCxnSpPr>
          <p:nvPr/>
        </p:nvCxnSpPr>
        <p:spPr>
          <a:xfrm flipV="1">
            <a:off x="2039112" y="3057273"/>
            <a:ext cx="81952" cy="3556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1CA19F7-46D6-1945-96C3-37E86FE9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4" y="3366054"/>
            <a:ext cx="2728174" cy="28823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9BAAAF-CCD1-154B-BF22-6F9FFAB16C41}"/>
              </a:ext>
            </a:extLst>
          </p:cNvPr>
          <p:cNvSpPr/>
          <p:nvPr/>
        </p:nvSpPr>
        <p:spPr>
          <a:xfrm>
            <a:off x="1655064" y="2097761"/>
            <a:ext cx="1289304" cy="9595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24887" y="6462490"/>
            <a:ext cx="39148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Huang et al. "Densely connected convolutional networks." CVPR, 2017.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9B6A9-E5E1-4C45-AF40-E2054E9D01EB}"/>
              </a:ext>
            </a:extLst>
          </p:cNvPr>
          <p:cNvSpPr txBox="1"/>
          <p:nvPr/>
        </p:nvSpPr>
        <p:spPr>
          <a:xfrm>
            <a:off x="239452" y="6216269"/>
            <a:ext cx="2533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DenseNet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4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229</a:t>
            </a:fld>
            <a:endParaRPr lang="fr-CA"/>
          </a:p>
        </p:txBody>
      </p:sp>
      <p:sp>
        <p:nvSpPr>
          <p:cNvPr id="14" name="Cube 13"/>
          <p:cNvSpPr/>
          <p:nvPr/>
        </p:nvSpPr>
        <p:spPr>
          <a:xfrm>
            <a:off x="1300877" y="2741419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Cube 14"/>
          <p:cNvSpPr/>
          <p:nvPr/>
        </p:nvSpPr>
        <p:spPr>
          <a:xfrm>
            <a:off x="1463393" y="2741419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Cube 15"/>
          <p:cNvSpPr/>
          <p:nvPr/>
        </p:nvSpPr>
        <p:spPr>
          <a:xfrm>
            <a:off x="1627804" y="2741312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ube 23"/>
          <p:cNvSpPr/>
          <p:nvPr/>
        </p:nvSpPr>
        <p:spPr>
          <a:xfrm>
            <a:off x="3135470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Cube 24"/>
          <p:cNvSpPr/>
          <p:nvPr/>
        </p:nvSpPr>
        <p:spPr>
          <a:xfrm>
            <a:off x="3297986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>
            <a:off x="3462397" y="274109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Cube 26"/>
          <p:cNvSpPr/>
          <p:nvPr/>
        </p:nvSpPr>
        <p:spPr>
          <a:xfrm>
            <a:off x="5074088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5236604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Cube 28"/>
          <p:cNvSpPr/>
          <p:nvPr/>
        </p:nvSpPr>
        <p:spPr>
          <a:xfrm>
            <a:off x="5401015" y="274109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Cube 29"/>
          <p:cNvSpPr/>
          <p:nvPr/>
        </p:nvSpPr>
        <p:spPr>
          <a:xfrm>
            <a:off x="7078011" y="2741312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Cube 30"/>
          <p:cNvSpPr/>
          <p:nvPr/>
        </p:nvSpPr>
        <p:spPr>
          <a:xfrm>
            <a:off x="7240527" y="2741312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Cube 31"/>
          <p:cNvSpPr/>
          <p:nvPr/>
        </p:nvSpPr>
        <p:spPr>
          <a:xfrm>
            <a:off x="7404938" y="2741205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88663" y="3547617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072683" y="353705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972399" y="353705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903721" y="353705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849817" y="3497821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4450" y="304788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2" name="TextBox 71"/>
          <p:cNvSpPr txBox="1"/>
          <p:nvPr/>
        </p:nvSpPr>
        <p:spPr>
          <a:xfrm>
            <a:off x="4129824" y="3061714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3" name="TextBox 72"/>
          <p:cNvSpPr txBox="1"/>
          <p:nvPr/>
        </p:nvSpPr>
        <p:spPr>
          <a:xfrm>
            <a:off x="6038914" y="3061713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209550" y="1407652"/>
            <a:ext cx="8711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Bloc de 4 couches </a:t>
            </a:r>
            <a:r>
              <a:rPr lang="fr-CA" dirty="0" err="1"/>
              <a:t>convolutionnelles</a:t>
            </a:r>
            <a:r>
              <a:rPr lang="fr-CA" dirty="0"/>
              <a:t> ordinaires avec 3 filtres chaque </a:t>
            </a:r>
          </a:p>
          <a:p>
            <a:r>
              <a:rPr lang="fr-CA" dirty="0"/>
              <a:t>(fonctions d’activation omises pour alléger la figure)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59320" y="4902120"/>
              <a:ext cx="13320" cy="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9960" y="4892760"/>
                <a:ext cx="3204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5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601158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>
                <a:latin typeface="Times New Roman"/>
                <a:cs typeface="Times New Roman"/>
              </a:rPr>
              <a:t>Récapitulatif et précisions: </a:t>
            </a: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7" name="Tableau 11">
            <a:extLst>
              <a:ext uri="{FF2B5EF4-FFF2-40B4-BE49-F238E27FC236}">
                <a16:creationId xmlns:a16="http://schemas.microsoft.com/office/drawing/2014/main" id="{5644C472-C862-443F-9712-661FD9C22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72058"/>
              </p:ext>
            </p:extLst>
          </p:nvPr>
        </p:nvGraphicFramePr>
        <p:xfrm>
          <a:off x="792480" y="1732026"/>
          <a:ext cx="3788531" cy="295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2333">
                  <a:extLst>
                    <a:ext uri="{9D8B030D-6E8A-4147-A177-3AD203B41FA5}">
                      <a16:colId xmlns:a16="http://schemas.microsoft.com/office/drawing/2014/main" val="758727306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45955305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80008184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1116399291"/>
                    </a:ext>
                  </a:extLst>
                </a:gridCol>
                <a:gridCol w="676274">
                  <a:extLst>
                    <a:ext uri="{9D8B030D-6E8A-4147-A177-3AD203B41FA5}">
                      <a16:colId xmlns:a16="http://schemas.microsoft.com/office/drawing/2014/main" val="365752157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244336655"/>
                    </a:ext>
                  </a:extLst>
                </a:gridCol>
              </a:tblGrid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053256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260791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766722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16281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1254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36033"/>
                  </a:ext>
                </a:extLst>
              </a:tr>
            </a:tbl>
          </a:graphicData>
        </a:graphic>
      </p:graphicFrame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8E7B31FB-031B-4547-BA6E-B9E3E95B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469350"/>
              </p:ext>
            </p:extLst>
          </p:nvPr>
        </p:nvGraphicFramePr>
        <p:xfrm>
          <a:off x="5831205" y="2303526"/>
          <a:ext cx="2424872" cy="19537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6218">
                  <a:extLst>
                    <a:ext uri="{9D8B030D-6E8A-4147-A177-3AD203B41FA5}">
                      <a16:colId xmlns:a16="http://schemas.microsoft.com/office/drawing/2014/main" val="585525273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418830528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295646254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66430620"/>
                    </a:ext>
                  </a:extLst>
                </a:gridCol>
              </a:tblGrid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02174"/>
                  </a:ext>
                </a:extLst>
              </a:tr>
              <a:tr h="4726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42055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668540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276290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3241FFB-3976-4F54-B6E5-37BAE443C881}"/>
              </a:ext>
            </a:extLst>
          </p:cNvPr>
          <p:cNvSpPr txBox="1"/>
          <p:nvPr/>
        </p:nvSpPr>
        <p:spPr>
          <a:xfrm>
            <a:off x="200025" y="2276475"/>
            <a:ext cx="514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W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C204FA-8537-4906-AEFA-62A60C37EE91}"/>
              </a:ext>
            </a:extLst>
          </p:cNvPr>
          <p:cNvSpPr txBox="1"/>
          <p:nvPr/>
        </p:nvSpPr>
        <p:spPr>
          <a:xfrm>
            <a:off x="2552700" y="4705350"/>
            <a:ext cx="371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AFD282-EE32-4E31-BFB8-7977C762D690}"/>
              </a:ext>
            </a:extLst>
          </p:cNvPr>
          <p:cNvSpPr txBox="1"/>
          <p:nvPr/>
        </p:nvSpPr>
        <p:spPr>
          <a:xfrm>
            <a:off x="6838950" y="1743075"/>
            <a:ext cx="5810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A1</a:t>
            </a:r>
            <a:endParaRPr lang="fr-FR">
              <a:cs typeface="Times New Roman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3F2B8BD-73EF-41D5-B73F-0001BED06F7E}"/>
              </a:ext>
            </a:extLst>
          </p:cNvPr>
          <p:cNvSpPr txBox="1"/>
          <p:nvPr/>
        </p:nvSpPr>
        <p:spPr>
          <a:xfrm>
            <a:off x="2602030" y="125366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D1</a:t>
            </a:r>
            <a:endParaRPr lang="en-CA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61F52455-8FA4-4990-ACB6-3126DE5F45D8}"/>
              </a:ext>
            </a:extLst>
          </p:cNvPr>
          <p:cNvSpPr txBox="1"/>
          <p:nvPr/>
        </p:nvSpPr>
        <p:spPr>
          <a:xfrm>
            <a:off x="4526352" y="300918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D2</a:t>
            </a:r>
            <a:endParaRPr lang="en-CA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953D362C-A590-4D9B-93DE-1EAE7D7E15FE}"/>
              </a:ext>
            </a:extLst>
          </p:cNvPr>
          <p:cNvSpPr txBox="1"/>
          <p:nvPr/>
        </p:nvSpPr>
        <p:spPr>
          <a:xfrm>
            <a:off x="3392559" y="2734330"/>
            <a:ext cx="5100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F1</a:t>
            </a:r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87B7CC-8A84-4549-B7CC-D37C58A3FCAB}"/>
              </a:ext>
            </a:extLst>
          </p:cNvPr>
          <p:cNvSpPr/>
          <p:nvPr/>
        </p:nvSpPr>
        <p:spPr>
          <a:xfrm>
            <a:off x="2531292" y="5360856"/>
            <a:ext cx="3922228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fr-CM" altLang="en-US">
                <a:latin typeface="Times New Roman"/>
                <a:cs typeface="Times New Roman"/>
              </a:rPr>
              <a:t>Taille de la carte d’activation :</a:t>
            </a:r>
          </a:p>
          <a:p>
            <a:pPr algn="ctr"/>
            <a:r>
              <a:rPr lang="fr-CM" altLang="en-US">
                <a:latin typeface="Times New Roman"/>
                <a:cs typeface="Times New Roman"/>
              </a:rPr>
              <a:t> </a:t>
            </a:r>
            <a:r>
              <a:rPr lang="fr-CM" altLang="en-US">
                <a:solidFill>
                  <a:srgbClr val="000000"/>
                </a:solidFill>
                <a:latin typeface="Times New Roman"/>
                <a:cs typeface="Times New Roman"/>
              </a:rPr>
              <a:t>A1 x A2 = ?</a:t>
            </a:r>
            <a:endParaRPr lang="fr-CM" altLang="en-US" sz="3600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4F601A59-59C1-4E6D-AE72-4EFD3513EB00}"/>
              </a:ext>
            </a:extLst>
          </p:cNvPr>
          <p:cNvSpPr txBox="1"/>
          <p:nvPr/>
        </p:nvSpPr>
        <p:spPr>
          <a:xfrm>
            <a:off x="2197325" y="3709865"/>
            <a:ext cx="5100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F2</a:t>
            </a:r>
            <a:endParaRPr lang="en-C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DC62DD8-BD69-43A7-9979-2D1529140368}"/>
              </a:ext>
            </a:extLst>
          </p:cNvPr>
          <p:cNvSpPr txBox="1"/>
          <p:nvPr/>
        </p:nvSpPr>
        <p:spPr>
          <a:xfrm>
            <a:off x="8296275" y="3038475"/>
            <a:ext cx="561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A2</a:t>
            </a:r>
            <a:endParaRPr lang="fr-FR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44222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230</a:t>
            </a:fld>
            <a:endParaRPr lang="fr-CA"/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44" name="TextBox 43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Bloc de 4 couches </a:t>
            </a:r>
            <a:r>
              <a:rPr lang="fr-CA" dirty="0" err="1"/>
              <a:t>convolutionnelles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denses</a:t>
            </a:r>
            <a:r>
              <a:rPr lang="fr-CA" dirty="0"/>
              <a:t> avec 3 filtres chaque </a:t>
            </a:r>
          </a:p>
          <a:p>
            <a:r>
              <a:rPr lang="fr-CA" dirty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904795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231</a:t>
            </a:fld>
            <a:endParaRPr lang="fr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TextBox 79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Bloc de 4 couches </a:t>
            </a:r>
            <a:r>
              <a:rPr lang="fr-CA" dirty="0" err="1"/>
              <a:t>convolutionnelles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denses</a:t>
            </a:r>
            <a:r>
              <a:rPr lang="fr-CA" dirty="0"/>
              <a:t> avec 3 filtres chaque </a:t>
            </a:r>
          </a:p>
          <a:p>
            <a:r>
              <a:rPr lang="fr-CA" dirty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970513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232</a:t>
            </a:fld>
            <a:endParaRPr lang="fr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9" name="TextBox 78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Bloc de 4 couches </a:t>
            </a:r>
            <a:r>
              <a:rPr lang="fr-CA" dirty="0" err="1"/>
              <a:t>convolutionnelles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denses</a:t>
            </a:r>
            <a:r>
              <a:rPr lang="fr-CA" dirty="0"/>
              <a:t> avec 3 filtres chaque </a:t>
            </a:r>
          </a:p>
          <a:p>
            <a:r>
              <a:rPr lang="fr-CA" dirty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29076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233</a:t>
            </a:fld>
            <a:endParaRPr lang="fr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428799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445051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61492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477933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494185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510626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921354" y="558348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853673" y="4528253"/>
            <a:ext cx="1598737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TextBox 78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Bloc de 4 couches </a:t>
            </a:r>
            <a:r>
              <a:rPr lang="fr-CA" dirty="0" err="1"/>
              <a:t>convolutionnelles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denses</a:t>
            </a:r>
            <a:r>
              <a:rPr lang="fr-CA" dirty="0"/>
              <a:t> avec 3 filtres chaque </a:t>
            </a:r>
          </a:p>
          <a:p>
            <a:r>
              <a:rPr lang="fr-CA" dirty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826014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35646" y="6032269"/>
            <a:ext cx="1905000" cy="457200"/>
          </a:xfrm>
        </p:spPr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234</a:t>
            </a:fld>
            <a:endParaRPr lang="fr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>
            <a:off x="645192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ube 46"/>
          <p:cNvSpPr/>
          <p:nvPr/>
        </p:nvSpPr>
        <p:spPr>
          <a:xfrm>
            <a:off x="66144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>
            <a:off x="677885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428799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445051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61492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477933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494185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510626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921354" y="558348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853673" y="4528253"/>
            <a:ext cx="1598737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650831" y="4341401"/>
            <a:ext cx="689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63422" y="386605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81" name="TextBox 80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Bloc de 4 couches </a:t>
            </a:r>
            <a:r>
              <a:rPr lang="fr-CA" dirty="0" err="1"/>
              <a:t>convolutionnelles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denses</a:t>
            </a:r>
            <a:r>
              <a:rPr lang="fr-CA" dirty="0"/>
              <a:t> avec 3 filtres chaque </a:t>
            </a:r>
          </a:p>
          <a:p>
            <a:r>
              <a:rPr lang="fr-CA" dirty="0"/>
              <a:t>(fonctions d’activation omises pour alléger la figure)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302280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235</a:t>
            </a:fld>
            <a:endParaRPr lang="fr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9B6A9-E5E1-4C45-AF40-E2054E9D01EB}"/>
              </a:ext>
            </a:extLst>
          </p:cNvPr>
          <p:cNvSpPr txBox="1"/>
          <p:nvPr/>
        </p:nvSpPr>
        <p:spPr>
          <a:xfrm>
            <a:off x="239452" y="6216269"/>
            <a:ext cx="2533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Bloc dense</a:t>
            </a: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>
            <a:off x="645192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ube 46"/>
          <p:cNvSpPr/>
          <p:nvPr/>
        </p:nvSpPr>
        <p:spPr>
          <a:xfrm>
            <a:off x="66144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>
            <a:off x="677885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23735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428799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445051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61492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477933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494185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510626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Cube 62"/>
          <p:cNvSpPr/>
          <p:nvPr/>
        </p:nvSpPr>
        <p:spPr>
          <a:xfrm>
            <a:off x="694379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Cube 63"/>
          <p:cNvSpPr/>
          <p:nvPr/>
        </p:nvSpPr>
        <p:spPr>
          <a:xfrm>
            <a:off x="710631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Cube 64"/>
          <p:cNvSpPr/>
          <p:nvPr/>
        </p:nvSpPr>
        <p:spPr>
          <a:xfrm>
            <a:off x="727072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Cube 65"/>
          <p:cNvSpPr/>
          <p:nvPr/>
        </p:nvSpPr>
        <p:spPr>
          <a:xfrm>
            <a:off x="743257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Cube 66"/>
          <p:cNvSpPr/>
          <p:nvPr/>
        </p:nvSpPr>
        <p:spPr>
          <a:xfrm>
            <a:off x="759509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Cube 67"/>
          <p:cNvSpPr/>
          <p:nvPr/>
        </p:nvSpPr>
        <p:spPr>
          <a:xfrm>
            <a:off x="775950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Cube 68"/>
          <p:cNvSpPr/>
          <p:nvPr/>
        </p:nvSpPr>
        <p:spPr>
          <a:xfrm>
            <a:off x="792391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Cube 69"/>
          <p:cNvSpPr/>
          <p:nvPr/>
        </p:nvSpPr>
        <p:spPr>
          <a:xfrm>
            <a:off x="808643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Cube 70"/>
          <p:cNvSpPr/>
          <p:nvPr/>
        </p:nvSpPr>
        <p:spPr>
          <a:xfrm>
            <a:off x="825084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6" name="Freeform 75"/>
          <p:cNvSpPr/>
          <p:nvPr/>
        </p:nvSpPr>
        <p:spPr>
          <a:xfrm>
            <a:off x="904850" y="4502001"/>
            <a:ext cx="1332089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921354" y="558348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853673" y="4528253"/>
            <a:ext cx="1598737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650831" y="4341401"/>
            <a:ext cx="689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63422" y="386605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5703362" y="5546391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5635681" y="4491155"/>
            <a:ext cx="1598737" cy="1027974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089" h="1340596">
                <a:moveTo>
                  <a:pt x="0" y="0"/>
                </a:moveTo>
                <a:cubicBezTo>
                  <a:pt x="35748" y="587963"/>
                  <a:pt x="71496" y="1175926"/>
                  <a:pt x="293511" y="1309511"/>
                </a:cubicBezTo>
                <a:cubicBezTo>
                  <a:pt x="515526" y="1443096"/>
                  <a:pt x="923807" y="1122303"/>
                  <a:pt x="1332089" y="801511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Bloc de 4 couches </a:t>
            </a:r>
            <a:r>
              <a:rPr lang="fr-CA" dirty="0" err="1"/>
              <a:t>convolutionnelles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denses</a:t>
            </a:r>
            <a:r>
              <a:rPr lang="fr-CA" dirty="0"/>
              <a:t> avec 3 filtres chaque </a:t>
            </a:r>
          </a:p>
          <a:p>
            <a:r>
              <a:rPr lang="fr-CA" dirty="0"/>
              <a:t>(fonctions d’activation omises pour alléger la figure)</a:t>
            </a:r>
            <a:endParaRPr lang="en-CA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695724" y="4341401"/>
            <a:ext cx="44827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942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236</a:t>
            </a:fld>
            <a:endParaRPr lang="fr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972531" y="555723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9B6A9-E5E1-4C45-AF40-E2054E9D01EB}"/>
              </a:ext>
            </a:extLst>
          </p:cNvPr>
          <p:cNvSpPr txBox="1"/>
          <p:nvPr/>
        </p:nvSpPr>
        <p:spPr>
          <a:xfrm>
            <a:off x="239452" y="6216269"/>
            <a:ext cx="2533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http://cs231n.stanford.edu/slides/2018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Bloc dense</a:t>
            </a:r>
          </a:p>
        </p:txBody>
      </p:sp>
      <p:sp>
        <p:nvSpPr>
          <p:cNvPr id="37" name="Cube 36"/>
          <p:cNvSpPr/>
          <p:nvPr/>
        </p:nvSpPr>
        <p:spPr>
          <a:xfrm>
            <a:off x="170995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Cube 37"/>
          <p:cNvSpPr/>
          <p:nvPr/>
        </p:nvSpPr>
        <p:spPr>
          <a:xfrm>
            <a:off x="333511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>
            <a:off x="497922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1653365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1815881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1980292" y="3630875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79921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96173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41261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>
            <a:off x="645192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ube 46"/>
          <p:cNvSpPr/>
          <p:nvPr/>
        </p:nvSpPr>
        <p:spPr>
          <a:xfrm>
            <a:off x="661444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>
            <a:off x="677885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69836" y="4331714"/>
            <a:ext cx="727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23735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144703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>
            <a:off x="2307219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2471630" y="363087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428799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445051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61492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477933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494185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510626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Cube 62"/>
          <p:cNvSpPr/>
          <p:nvPr/>
        </p:nvSpPr>
        <p:spPr>
          <a:xfrm>
            <a:off x="6943798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Cube 63"/>
          <p:cNvSpPr/>
          <p:nvPr/>
        </p:nvSpPr>
        <p:spPr>
          <a:xfrm>
            <a:off x="7106314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Cube 64"/>
          <p:cNvSpPr/>
          <p:nvPr/>
        </p:nvSpPr>
        <p:spPr>
          <a:xfrm>
            <a:off x="727072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Cube 65"/>
          <p:cNvSpPr/>
          <p:nvPr/>
        </p:nvSpPr>
        <p:spPr>
          <a:xfrm>
            <a:off x="7432579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Cube 66"/>
          <p:cNvSpPr/>
          <p:nvPr/>
        </p:nvSpPr>
        <p:spPr>
          <a:xfrm>
            <a:off x="7595095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Cube 67"/>
          <p:cNvSpPr/>
          <p:nvPr/>
        </p:nvSpPr>
        <p:spPr>
          <a:xfrm>
            <a:off x="7759506" y="3621188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Cube 68"/>
          <p:cNvSpPr/>
          <p:nvPr/>
        </p:nvSpPr>
        <p:spPr>
          <a:xfrm>
            <a:off x="7923917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Cube 69"/>
          <p:cNvSpPr/>
          <p:nvPr/>
        </p:nvSpPr>
        <p:spPr>
          <a:xfrm>
            <a:off x="8086433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Cube 70"/>
          <p:cNvSpPr/>
          <p:nvPr/>
        </p:nvSpPr>
        <p:spPr>
          <a:xfrm>
            <a:off x="8250844" y="362118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883139" y="384379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6" name="Freeform 75"/>
          <p:cNvSpPr/>
          <p:nvPr/>
        </p:nvSpPr>
        <p:spPr>
          <a:xfrm flipV="1">
            <a:off x="986703" y="2923013"/>
            <a:ext cx="1770239" cy="746497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753993" y="4331714"/>
            <a:ext cx="812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87848" y="387973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2921354" y="558348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650831" y="4341401"/>
            <a:ext cx="689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63422" y="386605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7584B6-3895-2647-88A2-5F527EA1D44C}"/>
              </a:ext>
            </a:extLst>
          </p:cNvPr>
          <p:cNvSpPr txBox="1"/>
          <p:nvPr/>
        </p:nvSpPr>
        <p:spPr>
          <a:xfrm>
            <a:off x="5703362" y="5546391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concat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88663" y="1407652"/>
            <a:ext cx="843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Bloc de 4 couches </a:t>
            </a:r>
            <a:r>
              <a:rPr lang="fr-CA" dirty="0" err="1"/>
              <a:t>convolutionnelles</a:t>
            </a:r>
            <a:r>
              <a:rPr lang="fr-CA" dirty="0"/>
              <a:t> </a:t>
            </a:r>
            <a:r>
              <a:rPr lang="fr-CA" b="1" dirty="0">
                <a:solidFill>
                  <a:srgbClr val="FF0000"/>
                </a:solidFill>
              </a:rPr>
              <a:t>denses</a:t>
            </a:r>
            <a:r>
              <a:rPr lang="fr-CA" dirty="0"/>
              <a:t> avec 3 filtres chaque </a:t>
            </a:r>
          </a:p>
          <a:p>
            <a:r>
              <a:rPr lang="fr-CA" dirty="0"/>
              <a:t>(fonctions d’activation omises pour alléger la figure)</a:t>
            </a:r>
            <a:endParaRPr lang="en-CA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695724" y="4341401"/>
            <a:ext cx="44827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Freeform 50"/>
          <p:cNvSpPr/>
          <p:nvPr/>
        </p:nvSpPr>
        <p:spPr>
          <a:xfrm flipV="1">
            <a:off x="882336" y="2602534"/>
            <a:ext cx="4506291" cy="1066973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Freeform 51"/>
          <p:cNvSpPr/>
          <p:nvPr/>
        </p:nvSpPr>
        <p:spPr>
          <a:xfrm flipV="1">
            <a:off x="816592" y="2379100"/>
            <a:ext cx="7641608" cy="1251770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Freeform 71"/>
          <p:cNvSpPr/>
          <p:nvPr/>
        </p:nvSpPr>
        <p:spPr>
          <a:xfrm flipV="1">
            <a:off x="2339046" y="2871230"/>
            <a:ext cx="2503119" cy="746497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Freeform 72"/>
          <p:cNvSpPr/>
          <p:nvPr/>
        </p:nvSpPr>
        <p:spPr>
          <a:xfrm flipV="1">
            <a:off x="2399221" y="2898491"/>
            <a:ext cx="5687211" cy="746497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Freeform 83"/>
          <p:cNvSpPr/>
          <p:nvPr/>
        </p:nvSpPr>
        <p:spPr>
          <a:xfrm flipV="1">
            <a:off x="4380129" y="3136411"/>
            <a:ext cx="3172959" cy="439169"/>
          </a:xfrm>
          <a:custGeom>
            <a:avLst/>
            <a:gdLst>
              <a:gd name="connsiteX0" fmla="*/ 0 w 1332089"/>
              <a:gd name="connsiteY0" fmla="*/ 0 h 1340596"/>
              <a:gd name="connsiteX1" fmla="*/ 293511 w 1332089"/>
              <a:gd name="connsiteY1" fmla="*/ 1309511 h 1340596"/>
              <a:gd name="connsiteX2" fmla="*/ 1332089 w 1332089"/>
              <a:gd name="connsiteY2" fmla="*/ 801511 h 1340596"/>
              <a:gd name="connsiteX0" fmla="*/ 0 w 1770239"/>
              <a:gd name="connsiteY0" fmla="*/ 0 h 1321841"/>
              <a:gd name="connsiteX1" fmla="*/ 293511 w 1770239"/>
              <a:gd name="connsiteY1" fmla="*/ 1309511 h 1321841"/>
              <a:gd name="connsiteX2" fmla="*/ 1770239 w 1770239"/>
              <a:gd name="connsiteY2" fmla="*/ 133457 h 1321841"/>
              <a:gd name="connsiteX0" fmla="*/ 0 w 1770239"/>
              <a:gd name="connsiteY0" fmla="*/ 0 h 1322304"/>
              <a:gd name="connsiteX1" fmla="*/ 293511 w 1770239"/>
              <a:gd name="connsiteY1" fmla="*/ 1309511 h 1322304"/>
              <a:gd name="connsiteX2" fmla="*/ 1770239 w 1770239"/>
              <a:gd name="connsiteY2" fmla="*/ 133457 h 1322304"/>
              <a:gd name="connsiteX0" fmla="*/ 0 w 1770239"/>
              <a:gd name="connsiteY0" fmla="*/ 0 h 818114"/>
              <a:gd name="connsiteX1" fmla="*/ 798336 w 1770239"/>
              <a:gd name="connsiteY1" fmla="*/ 793288 h 818114"/>
              <a:gd name="connsiteX2" fmla="*/ 1770239 w 1770239"/>
              <a:gd name="connsiteY2" fmla="*/ 133457 h 818114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  <a:gd name="connsiteX0" fmla="*/ 0 w 1770239"/>
              <a:gd name="connsiteY0" fmla="*/ 0 h 793288"/>
              <a:gd name="connsiteX1" fmla="*/ 798336 w 1770239"/>
              <a:gd name="connsiteY1" fmla="*/ 793288 h 793288"/>
              <a:gd name="connsiteX2" fmla="*/ 1770239 w 1770239"/>
              <a:gd name="connsiteY2" fmla="*/ 133457 h 79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0239" h="793288">
                <a:moveTo>
                  <a:pt x="0" y="0"/>
                </a:moveTo>
                <a:cubicBezTo>
                  <a:pt x="35748" y="587963"/>
                  <a:pt x="404871" y="730557"/>
                  <a:pt x="798336" y="793288"/>
                </a:cubicBezTo>
                <a:cubicBezTo>
                  <a:pt x="1201326" y="754798"/>
                  <a:pt x="1695332" y="494737"/>
                  <a:pt x="1770239" y="133457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84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8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237</a:t>
            </a:fld>
            <a:endParaRPr lang="fr-CA"/>
          </a:p>
        </p:txBody>
      </p:sp>
      <p:pic>
        <p:nvPicPr>
          <p:cNvPr id="86018" name="Picture 2" descr="https://miro.medium.com/max/1045/1*BJM5Ht9D5HcP5CFpu8bn7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1" y="2203954"/>
            <a:ext cx="8222370" cy="26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5861" y="6323111"/>
            <a:ext cx="8172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/>
              <a:t>https://towardsdatascience.com/review-densenet-image-classification-b6631a8ef803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DenseNet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3982B6-EF41-4AA7-A3A3-FA239C31E9DA}"/>
              </a:ext>
            </a:extLst>
          </p:cNvPr>
          <p:cNvSpPr txBox="1"/>
          <p:nvPr/>
        </p:nvSpPr>
        <p:spPr>
          <a:xfrm>
            <a:off x="3801499" y="147906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 err="1">
                <a:latin typeface="Times New Roman"/>
                <a:cs typeface="Times New Roman"/>
              </a:rPr>
              <a:t>Conv</a:t>
            </a:r>
            <a:r>
              <a:rPr lang="fr-FR" dirty="0">
                <a:latin typeface="Times New Roman"/>
                <a:cs typeface="Times New Roman"/>
              </a:rPr>
              <a:t> 1x1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C4EB51A-04AD-4406-9AC9-37CDD83D45DA}"/>
              </a:ext>
            </a:extLst>
          </p:cNvPr>
          <p:cNvCxnSpPr/>
          <p:nvPr/>
        </p:nvCxnSpPr>
        <p:spPr>
          <a:xfrm flipH="1">
            <a:off x="3131980" y="1748539"/>
            <a:ext cx="697639" cy="732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CCD8DB1-D543-4F8D-91F2-BFE00BC30A75}"/>
              </a:ext>
            </a:extLst>
          </p:cNvPr>
          <p:cNvCxnSpPr>
            <a:cxnSpLocks/>
          </p:cNvCxnSpPr>
          <p:nvPr/>
        </p:nvCxnSpPr>
        <p:spPr>
          <a:xfrm>
            <a:off x="5223078" y="1821399"/>
            <a:ext cx="185795" cy="67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3098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238</a:t>
            </a:fld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285861" y="6323111"/>
            <a:ext cx="8172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/>
              <a:t>https://towardsdatascience.com/review-densenet-image-classification-b6631a8ef803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DenseNet</a:t>
            </a:r>
            <a:endParaRPr lang="en-US"/>
          </a:p>
        </p:txBody>
      </p:sp>
      <p:pic>
        <p:nvPicPr>
          <p:cNvPr id="2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7409766D-40F6-4EB0-9A69-128C253CC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8" y="1551203"/>
            <a:ext cx="8708657" cy="40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9235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239</a:t>
            </a:fld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285861" y="6323111"/>
            <a:ext cx="8172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/>
              <a:t>https://towardsdatascience.com/review-densenet-image-classification-b6631a8ef803</a:t>
            </a:r>
          </a:p>
        </p:txBody>
      </p:sp>
      <p:pic>
        <p:nvPicPr>
          <p:cNvPr id="84994" name="Picture 2" descr="https://miro.medium.com/max/608/1*P7tcHlzxm9Afg0Cejftv0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1" y="3205710"/>
            <a:ext cx="3963317" cy="205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1190309"/>
            <a:ext cx="77724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Les gradients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circulent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directement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dans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chaque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couche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lors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de la retro-propagation (</a:t>
            </a:r>
            <a:r>
              <a:rPr lang="en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moins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 de vanishing gradient).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DenseNet</a:t>
            </a:r>
            <a:endParaRPr lang="en-US"/>
          </a:p>
        </p:txBody>
      </p:sp>
      <p:pic>
        <p:nvPicPr>
          <p:cNvPr id="7" name="Picture 2" descr="https://miro.medium.com/max/904/1*9atnQFu8ncrqFqZdB_LN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74" y="3325092"/>
            <a:ext cx="4552310" cy="14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61099" y="5259074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Propagation avant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5346780" y="5233089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Rétro-propagation</a:t>
            </a:r>
            <a:endParaRPr lang="en-CA" err="1"/>
          </a:p>
        </p:txBody>
      </p:sp>
      <p:sp>
        <p:nvSpPr>
          <p:cNvPr id="2" name="Arc 1"/>
          <p:cNvSpPr/>
          <p:nvPr/>
        </p:nvSpPr>
        <p:spPr>
          <a:xfrm rot="7391018">
            <a:off x="5546044" y="4002483"/>
            <a:ext cx="1871736" cy="1890577"/>
          </a:xfrm>
          <a:prstGeom prst="arc">
            <a:avLst>
              <a:gd name="adj1" fmla="val 17999579"/>
              <a:gd name="adj2" fmla="val 0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/>
          <p:cNvSpPr/>
          <p:nvPr/>
        </p:nvSpPr>
        <p:spPr>
          <a:xfrm rot="7391018">
            <a:off x="1428586" y="4039840"/>
            <a:ext cx="1871736" cy="1890577"/>
          </a:xfrm>
          <a:prstGeom prst="arc">
            <a:avLst>
              <a:gd name="adj1" fmla="val 17999579"/>
              <a:gd name="adj2" fmla="val 0"/>
            </a:avLst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414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310048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CA" sz="3200"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DCB76C-F65E-4F90-8F6E-FAAEBADA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" y="380679"/>
            <a:ext cx="601158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>
                <a:latin typeface="Times New Roman"/>
                <a:cs typeface="Times New Roman"/>
              </a:rPr>
              <a:t>Récapitulatif et précisions: </a:t>
            </a: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7" name="Tableau 11">
            <a:extLst>
              <a:ext uri="{FF2B5EF4-FFF2-40B4-BE49-F238E27FC236}">
                <a16:creationId xmlns:a16="http://schemas.microsoft.com/office/drawing/2014/main" id="{5644C472-C862-443F-9712-661FD9C22F44}"/>
              </a:ext>
            </a:extLst>
          </p:cNvPr>
          <p:cNvGraphicFramePr>
            <a:graphicFrameLocks noGrp="1"/>
          </p:cNvGraphicFramePr>
          <p:nvPr/>
        </p:nvGraphicFramePr>
        <p:xfrm>
          <a:off x="792480" y="1732026"/>
          <a:ext cx="3788531" cy="295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2333">
                  <a:extLst>
                    <a:ext uri="{9D8B030D-6E8A-4147-A177-3AD203B41FA5}">
                      <a16:colId xmlns:a16="http://schemas.microsoft.com/office/drawing/2014/main" val="758727306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45955305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3480008184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1116399291"/>
                    </a:ext>
                  </a:extLst>
                </a:gridCol>
                <a:gridCol w="676274">
                  <a:extLst>
                    <a:ext uri="{9D8B030D-6E8A-4147-A177-3AD203B41FA5}">
                      <a16:colId xmlns:a16="http://schemas.microsoft.com/office/drawing/2014/main" val="365752157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244336655"/>
                    </a:ext>
                  </a:extLst>
                </a:gridCol>
              </a:tblGrid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053256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260791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766722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16281"/>
                  </a:ext>
                </a:extLst>
              </a:tr>
              <a:tr h="49934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1254"/>
                  </a:ext>
                </a:extLst>
              </a:tr>
              <a:tr h="48849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36033"/>
                  </a:ext>
                </a:extLst>
              </a:tr>
            </a:tbl>
          </a:graphicData>
        </a:graphic>
      </p:graphicFrame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8E7B31FB-031B-4547-BA6E-B9E3E95B59B1}"/>
              </a:ext>
            </a:extLst>
          </p:cNvPr>
          <p:cNvGraphicFramePr>
            <a:graphicFrameLocks noGrp="1"/>
          </p:cNvGraphicFramePr>
          <p:nvPr/>
        </p:nvGraphicFramePr>
        <p:xfrm>
          <a:off x="5831205" y="2303526"/>
          <a:ext cx="2424872" cy="19537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6218">
                  <a:extLst>
                    <a:ext uri="{9D8B030D-6E8A-4147-A177-3AD203B41FA5}">
                      <a16:colId xmlns:a16="http://schemas.microsoft.com/office/drawing/2014/main" val="585525273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418830528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295646254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66430620"/>
                    </a:ext>
                  </a:extLst>
                </a:gridCol>
              </a:tblGrid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02174"/>
                  </a:ext>
                </a:extLst>
              </a:tr>
              <a:tr h="4726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42055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668540"/>
                  </a:ext>
                </a:extLst>
              </a:tr>
              <a:tr h="49369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276290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3241FFB-3976-4F54-B6E5-37BAE443C881}"/>
              </a:ext>
            </a:extLst>
          </p:cNvPr>
          <p:cNvSpPr txBox="1"/>
          <p:nvPr/>
        </p:nvSpPr>
        <p:spPr>
          <a:xfrm>
            <a:off x="200025" y="2276475"/>
            <a:ext cx="514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W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C204FA-8537-4906-AEFA-62A60C37EE91}"/>
              </a:ext>
            </a:extLst>
          </p:cNvPr>
          <p:cNvSpPr txBox="1"/>
          <p:nvPr/>
        </p:nvSpPr>
        <p:spPr>
          <a:xfrm>
            <a:off x="2552700" y="4705350"/>
            <a:ext cx="371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AFD282-EE32-4E31-BFB8-7977C762D690}"/>
              </a:ext>
            </a:extLst>
          </p:cNvPr>
          <p:cNvSpPr txBox="1"/>
          <p:nvPr/>
        </p:nvSpPr>
        <p:spPr>
          <a:xfrm>
            <a:off x="6838950" y="1743075"/>
            <a:ext cx="5810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A1</a:t>
            </a:r>
            <a:endParaRPr lang="fr-FR">
              <a:cs typeface="Times New Roman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3F2B8BD-73EF-41D5-B73F-0001BED06F7E}"/>
              </a:ext>
            </a:extLst>
          </p:cNvPr>
          <p:cNvSpPr txBox="1"/>
          <p:nvPr/>
        </p:nvSpPr>
        <p:spPr>
          <a:xfrm>
            <a:off x="2602030" y="125366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D1</a:t>
            </a:r>
            <a:endParaRPr lang="en-CA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61F52455-8FA4-4990-ACB6-3126DE5F45D8}"/>
              </a:ext>
            </a:extLst>
          </p:cNvPr>
          <p:cNvSpPr txBox="1"/>
          <p:nvPr/>
        </p:nvSpPr>
        <p:spPr>
          <a:xfrm>
            <a:off x="4526352" y="300918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D2</a:t>
            </a:r>
            <a:endParaRPr lang="en-CA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953D362C-A590-4D9B-93DE-1EAE7D7E15FE}"/>
              </a:ext>
            </a:extLst>
          </p:cNvPr>
          <p:cNvSpPr txBox="1"/>
          <p:nvPr/>
        </p:nvSpPr>
        <p:spPr>
          <a:xfrm>
            <a:off x="3392559" y="2734330"/>
            <a:ext cx="5100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F1</a:t>
            </a:r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87B7CC-8A84-4549-B7CC-D37C58A3FCAB}"/>
              </a:ext>
            </a:extLst>
          </p:cNvPr>
          <p:cNvSpPr/>
          <p:nvPr/>
        </p:nvSpPr>
        <p:spPr>
          <a:xfrm>
            <a:off x="260479" y="5360856"/>
            <a:ext cx="8463855" cy="101566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fr-CM" altLang="en-US">
                <a:latin typeface="Times New Roman"/>
                <a:cs typeface="Times New Roman"/>
              </a:rPr>
              <a:t>Taille de la carte d’activation :</a:t>
            </a:r>
          </a:p>
          <a:p>
            <a:pPr algn="ctr"/>
            <a:r>
              <a:rPr lang="fr-CM" altLang="en-US">
                <a:latin typeface="Times New Roman"/>
                <a:cs typeface="Times New Roman"/>
              </a:rPr>
              <a:t> </a:t>
            </a:r>
            <a:r>
              <a:rPr lang="fr-CM" altLang="en-US">
                <a:solidFill>
                  <a:srgbClr val="000000"/>
                </a:solidFill>
                <a:latin typeface="Times New Roman"/>
                <a:cs typeface="Times New Roman"/>
              </a:rPr>
              <a:t>A1 x A2 = 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(D1-F1+2P)</a:t>
            </a:r>
            <a:r>
              <a:rPr lang="en-CA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/S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+1 x (D2-F2+2P)</a:t>
            </a:r>
            <a:r>
              <a:rPr lang="en-CA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/S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+1</a:t>
            </a:r>
            <a:endParaRPr lang="en-CA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4F601A59-59C1-4E6D-AE72-4EFD3513EB00}"/>
              </a:ext>
            </a:extLst>
          </p:cNvPr>
          <p:cNvSpPr txBox="1"/>
          <p:nvPr/>
        </p:nvSpPr>
        <p:spPr>
          <a:xfrm>
            <a:off x="2197325" y="3709865"/>
            <a:ext cx="5100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F2</a:t>
            </a:r>
            <a:endParaRPr lang="en-C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DC62DD8-BD69-43A7-9979-2D1529140368}"/>
              </a:ext>
            </a:extLst>
          </p:cNvPr>
          <p:cNvSpPr txBox="1"/>
          <p:nvPr/>
        </p:nvSpPr>
        <p:spPr>
          <a:xfrm>
            <a:off x="8296275" y="3038475"/>
            <a:ext cx="561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A2</a:t>
            </a:r>
            <a:endParaRPr lang="fr-FR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135439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4912" y="1190309"/>
            <a:ext cx="7453288" cy="87203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457200" indent="-457200">
              <a:spcBef>
                <a:spcPts val="800"/>
              </a:spcBef>
              <a:buAutoNum type="arabicPeriod" startAt="2"/>
            </a:pPr>
            <a:r>
              <a:rPr lang="en-CA" sz="2000" dirty="0" err="1"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Peu</a:t>
            </a:r>
            <a:r>
              <a:rPr lang="en-CA" sz="2000" dirty="0"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CA" sz="2000" dirty="0" err="1"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r>
              <a:rPr lang="en-CA" sz="2000" dirty="0"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CA" sz="2000" i="1" dirty="0"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channels out </a:t>
            </a:r>
            <a:r>
              <a:rPr lang="en-CA" sz="2000" dirty="0"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"</a:t>
            </a:r>
            <a:r>
              <a:rPr lang="en-CA" sz="2000" dirty="0" err="1"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gratuits</a:t>
            </a:r>
            <a:r>
              <a:rPr lang="en-CA" sz="2000" dirty="0"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")</a:t>
            </a:r>
            <a:endParaRPr lang="en-CA" sz="2000" i="1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DenseNet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3881" y="4444561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Resnet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5550729" y="4432841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DenseNet</a:t>
            </a:r>
            <a:endParaRPr lang="en-CA"/>
          </a:p>
        </p:txBody>
      </p:sp>
      <p:sp>
        <p:nvSpPr>
          <p:cNvPr id="12" name="Cube 11"/>
          <p:cNvSpPr/>
          <p:nvPr/>
        </p:nvSpPr>
        <p:spPr>
          <a:xfrm>
            <a:off x="5061948" y="2712174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be 12"/>
          <p:cNvSpPr/>
          <p:nvPr/>
        </p:nvSpPr>
        <p:spPr>
          <a:xfrm>
            <a:off x="5224464" y="2712174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Cube 13"/>
          <p:cNvSpPr/>
          <p:nvPr/>
        </p:nvSpPr>
        <p:spPr>
          <a:xfrm>
            <a:off x="5388875" y="2712174"/>
            <a:ext cx="609290" cy="1421053"/>
          </a:xfrm>
          <a:prstGeom prst="cube">
            <a:avLst>
              <a:gd name="adj" fmla="val 73466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Cube 14"/>
          <p:cNvSpPr/>
          <p:nvPr/>
        </p:nvSpPr>
        <p:spPr>
          <a:xfrm>
            <a:off x="7714659" y="2712174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Cube 15"/>
          <p:cNvSpPr/>
          <p:nvPr/>
        </p:nvSpPr>
        <p:spPr>
          <a:xfrm>
            <a:off x="7877175" y="2712174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Cube 16"/>
          <p:cNvSpPr/>
          <p:nvPr/>
        </p:nvSpPr>
        <p:spPr>
          <a:xfrm>
            <a:off x="8041586" y="2712174"/>
            <a:ext cx="609290" cy="1421053"/>
          </a:xfrm>
          <a:prstGeom prst="cube">
            <a:avLst>
              <a:gd name="adj" fmla="val 73466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ube 17"/>
          <p:cNvSpPr/>
          <p:nvPr/>
        </p:nvSpPr>
        <p:spPr>
          <a:xfrm>
            <a:off x="5550729" y="2712174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Cube 18"/>
          <p:cNvSpPr/>
          <p:nvPr/>
        </p:nvSpPr>
        <p:spPr>
          <a:xfrm>
            <a:off x="5713245" y="2712174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ube 19"/>
          <p:cNvSpPr/>
          <p:nvPr/>
        </p:nvSpPr>
        <p:spPr>
          <a:xfrm>
            <a:off x="5877656" y="2712174"/>
            <a:ext cx="609290" cy="1421053"/>
          </a:xfrm>
          <a:prstGeom prst="cube">
            <a:avLst>
              <a:gd name="adj" fmla="val 7346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ube 20"/>
          <p:cNvSpPr/>
          <p:nvPr/>
        </p:nvSpPr>
        <p:spPr>
          <a:xfrm>
            <a:off x="6042067" y="2712174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ube 21"/>
          <p:cNvSpPr/>
          <p:nvPr/>
        </p:nvSpPr>
        <p:spPr>
          <a:xfrm>
            <a:off x="6204583" y="2712174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Cube 22"/>
          <p:cNvSpPr/>
          <p:nvPr/>
        </p:nvSpPr>
        <p:spPr>
          <a:xfrm>
            <a:off x="6368994" y="2712174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913561" y="3432387"/>
            <a:ext cx="689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26152" y="2957045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conv</a:t>
            </a:r>
            <a:endParaRPr lang="en-CA"/>
          </a:p>
        </p:txBody>
      </p:sp>
      <p:sp>
        <p:nvSpPr>
          <p:cNvPr id="26" name="Cube 25"/>
          <p:cNvSpPr/>
          <p:nvPr/>
        </p:nvSpPr>
        <p:spPr>
          <a:xfrm>
            <a:off x="269169" y="2712174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Cube 26"/>
          <p:cNvSpPr/>
          <p:nvPr/>
        </p:nvSpPr>
        <p:spPr>
          <a:xfrm>
            <a:off x="406534" y="2712174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545502" y="2712174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Cube 31"/>
          <p:cNvSpPr/>
          <p:nvPr/>
        </p:nvSpPr>
        <p:spPr>
          <a:xfrm>
            <a:off x="682307" y="2712174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Cube 32"/>
          <p:cNvSpPr/>
          <p:nvPr/>
        </p:nvSpPr>
        <p:spPr>
          <a:xfrm>
            <a:off x="819673" y="2712174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Cube 33"/>
          <p:cNvSpPr/>
          <p:nvPr/>
        </p:nvSpPr>
        <p:spPr>
          <a:xfrm>
            <a:off x="958640" y="2712174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Cube 34"/>
          <p:cNvSpPr/>
          <p:nvPr/>
        </p:nvSpPr>
        <p:spPr>
          <a:xfrm>
            <a:off x="1097607" y="2712174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Cube 35"/>
          <p:cNvSpPr/>
          <p:nvPr/>
        </p:nvSpPr>
        <p:spPr>
          <a:xfrm>
            <a:off x="1234972" y="2712174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Cube 36"/>
          <p:cNvSpPr/>
          <p:nvPr/>
        </p:nvSpPr>
        <p:spPr>
          <a:xfrm>
            <a:off x="1373940" y="2712174"/>
            <a:ext cx="514998" cy="1285621"/>
          </a:xfrm>
          <a:prstGeom prst="cube">
            <a:avLst>
              <a:gd name="adj" fmla="val 73466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775089" y="3409155"/>
            <a:ext cx="960103" cy="9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847845" y="288175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conv</a:t>
            </a:r>
            <a:endParaRPr lang="en-CA"/>
          </a:p>
        </p:txBody>
      </p:sp>
      <p:sp>
        <p:nvSpPr>
          <p:cNvPr id="40" name="Cube 39"/>
          <p:cNvSpPr/>
          <p:nvPr/>
        </p:nvSpPr>
        <p:spPr>
          <a:xfrm>
            <a:off x="2754014" y="2695986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>
            <a:off x="2891379" y="2695986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ube 41"/>
          <p:cNvSpPr/>
          <p:nvPr/>
        </p:nvSpPr>
        <p:spPr>
          <a:xfrm>
            <a:off x="3030346" y="2695986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ube 42"/>
          <p:cNvSpPr/>
          <p:nvPr/>
        </p:nvSpPr>
        <p:spPr>
          <a:xfrm>
            <a:off x="3167152" y="2695986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>
            <a:off x="3304518" y="2695986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ube 44"/>
          <p:cNvSpPr/>
          <p:nvPr/>
        </p:nvSpPr>
        <p:spPr>
          <a:xfrm>
            <a:off x="3443485" y="2695986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>
            <a:off x="3582452" y="2695986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ube 46"/>
          <p:cNvSpPr/>
          <p:nvPr/>
        </p:nvSpPr>
        <p:spPr>
          <a:xfrm>
            <a:off x="3719817" y="2695986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>
            <a:off x="3858784" y="2695986"/>
            <a:ext cx="514998" cy="1285621"/>
          </a:xfrm>
          <a:prstGeom prst="cube">
            <a:avLst>
              <a:gd name="adj" fmla="val 7346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/>
          <p:cNvSpPr/>
          <p:nvPr/>
        </p:nvSpPr>
        <p:spPr>
          <a:xfrm>
            <a:off x="2312979" y="3302720"/>
            <a:ext cx="260794" cy="231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b="1" dirty="0"/>
              <a:t>+</a:t>
            </a:r>
            <a:endParaRPr lang="en-CA" b="1" dirty="0"/>
          </a:p>
        </p:txBody>
      </p:sp>
      <p:sp>
        <p:nvSpPr>
          <p:cNvPr id="49" name="Freeform 48"/>
          <p:cNvSpPr/>
          <p:nvPr/>
        </p:nvSpPr>
        <p:spPr>
          <a:xfrm rot="3037895">
            <a:off x="1900501" y="3262430"/>
            <a:ext cx="475673" cy="483473"/>
          </a:xfrm>
          <a:custGeom>
            <a:avLst/>
            <a:gdLst>
              <a:gd name="connsiteX0" fmla="*/ 0 w 736600"/>
              <a:gd name="connsiteY0" fmla="*/ 457200 h 501194"/>
              <a:gd name="connsiteX1" fmla="*/ 584200 w 736600"/>
              <a:gd name="connsiteY1" fmla="*/ 457200 h 501194"/>
              <a:gd name="connsiteX2" fmla="*/ 736600 w 736600"/>
              <a:gd name="connsiteY2" fmla="*/ 0 h 50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600" h="501194">
                <a:moveTo>
                  <a:pt x="0" y="457200"/>
                </a:moveTo>
                <a:cubicBezTo>
                  <a:pt x="230716" y="495300"/>
                  <a:pt x="461433" y="533400"/>
                  <a:pt x="584200" y="457200"/>
                </a:cubicBezTo>
                <a:cubicBezTo>
                  <a:pt x="706967" y="381000"/>
                  <a:pt x="721783" y="190500"/>
                  <a:pt x="73660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82307" y="2516450"/>
            <a:ext cx="121241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161363" y="2516450"/>
            <a:ext cx="121241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65695" y="210460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C</a:t>
            </a:r>
            <a:endParaRPr lang="en-CA" dirty="0"/>
          </a:p>
        </p:txBody>
      </p:sp>
      <p:sp>
        <p:nvSpPr>
          <p:cNvPr id="63" name="TextBox 62"/>
          <p:cNvSpPr txBox="1"/>
          <p:nvPr/>
        </p:nvSpPr>
        <p:spPr>
          <a:xfrm>
            <a:off x="3531707" y="2098727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dirty="0"/>
              <a:t>C</a:t>
            </a:r>
            <a:endParaRPr lang="en-CA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553809" y="2582104"/>
            <a:ext cx="121241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142876" y="2539595"/>
            <a:ext cx="508000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937197" y="217026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L*k</a:t>
            </a:r>
            <a:endParaRPr lang="en-CA" dirty="0"/>
          </a:p>
        </p:txBody>
      </p:sp>
      <p:sp>
        <p:nvSpPr>
          <p:cNvPr id="67" name="TextBox 66"/>
          <p:cNvSpPr txBox="1"/>
          <p:nvPr/>
        </p:nvSpPr>
        <p:spPr>
          <a:xfrm>
            <a:off x="8289122" y="2155500"/>
            <a:ext cx="3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dirty="0"/>
              <a:t>k</a:t>
            </a:r>
            <a:endParaRPr lang="en-CA" dirty="0"/>
          </a:p>
        </p:txBody>
      </p:sp>
      <p:sp>
        <p:nvSpPr>
          <p:cNvPr id="70" name="Rectangle 69"/>
          <p:cNvSpPr/>
          <p:nvPr/>
        </p:nvSpPr>
        <p:spPr>
          <a:xfrm>
            <a:off x="1147238" y="5152937"/>
            <a:ext cx="2457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fr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CxCx3x3 paramètres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551330" y="5152937"/>
            <a:ext cx="2772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fr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L*k*k*3*3 paramètres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96922" y="5700276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k</a:t>
            </a:r>
            <a:r>
              <a:rPr lang="en-CA" dirty="0"/>
              <a:t>&lt;&lt;C</a:t>
            </a:r>
          </a:p>
        </p:txBody>
      </p:sp>
    </p:spTree>
    <p:extLst>
      <p:ext uri="{BB962C8B-B14F-4D97-AF65-F5344CB8AC3E}">
        <p14:creationId xmlns:p14="http://schemas.microsoft.com/office/powerpoint/2010/main" val="306859870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4912" y="1190309"/>
            <a:ext cx="745328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457200" indent="-457200">
              <a:spcBef>
                <a:spcPts val="800"/>
              </a:spcBef>
              <a:buAutoNum type="arabicPeriod" startAt="2"/>
            </a:pPr>
            <a:r>
              <a:rPr lang="en-CA" sz="20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Peu</a:t>
            </a:r>
            <a:r>
              <a:rPr lang="en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CA" sz="20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DenseNet</a:t>
            </a:r>
            <a:endParaRPr lang="en-US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205061A0-FD91-4688-9DA6-126C7F42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7" y="2223952"/>
            <a:ext cx="8654012" cy="289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01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4912" y="1190309"/>
            <a:ext cx="745328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>
              <a:spcBef>
                <a:spcPts val="800"/>
              </a:spcBef>
            </a:pPr>
            <a:r>
              <a:rPr lang="en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3.      Le </a:t>
            </a:r>
            <a:r>
              <a:rPr lang="en-CA" sz="20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classifieur</a:t>
            </a:r>
            <a:r>
              <a:rPr lang="en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utilise des </a:t>
            </a:r>
            <a:r>
              <a:rPr lang="en-CA" sz="20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caract</a:t>
            </a:r>
            <a:r>
              <a:rPr lang="fr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éristiques de bas et de haut-niveau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DenseNet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85" y="2233942"/>
            <a:ext cx="5935822" cy="23126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0252" y="5006659"/>
            <a:ext cx="7453288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fr-CA" dirty="0">
                <a:ea typeface="Helvetica Neue" panose="02000503000000020004" pitchFamily="2" charset="0"/>
                <a:cs typeface="Helvetica Neue" panose="02000503000000020004" pitchFamily="2" charset="0"/>
              </a:rPr>
              <a:t>Avec un CNN conventionnel, le classifieur base sa</a:t>
            </a:r>
          </a:p>
          <a:p>
            <a:pPr algn="ctr">
              <a:spcBef>
                <a:spcPts val="800"/>
              </a:spcBef>
            </a:pPr>
            <a:r>
              <a:rPr lang="fr-CA" dirty="0">
                <a:ea typeface="Helvetica Neue" panose="02000503000000020004" pitchFamily="2" charset="0"/>
                <a:cs typeface="Helvetica Neue" panose="02000503000000020004" pitchFamily="2" charset="0"/>
              </a:rPr>
              <a:t>prédiction sur les caractéristiques de la dernière couche, </a:t>
            </a:r>
          </a:p>
          <a:p>
            <a:pPr algn="ctr">
              <a:spcBef>
                <a:spcPts val="800"/>
              </a:spcBef>
            </a:pPr>
            <a:r>
              <a:rPr lang="fr-CA" dirty="0">
                <a:ea typeface="Helvetica Neue" panose="02000503000000020004" pitchFamily="2" charset="0"/>
                <a:cs typeface="Helvetica Neue" panose="02000503000000020004" pitchFamily="2" charset="0"/>
              </a:rPr>
              <a:t>c-à-d des</a:t>
            </a:r>
            <a:r>
              <a:rPr lang="fr-CA" b="1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A" b="1" dirty="0">
                <a:solidFill>
                  <a:srgbClr val="FF0000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caractéristiques de haut-niveau</a:t>
            </a:r>
            <a:endParaRPr lang="en-CA" sz="2000" dirty="0">
              <a:solidFill>
                <a:srgbClr val="FF0000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0880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4912" y="1190309"/>
            <a:ext cx="745328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CA" b="1" dirty="0" err="1"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  <a:r>
              <a:rPr lang="en-CA" dirty="0"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>
              <a:spcBef>
                <a:spcPts val="800"/>
              </a:spcBef>
            </a:pPr>
            <a:r>
              <a:rPr lang="en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3.      Le </a:t>
            </a:r>
            <a:r>
              <a:rPr lang="en-CA" sz="20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classifieur</a:t>
            </a:r>
            <a:r>
              <a:rPr lang="en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utilise des </a:t>
            </a:r>
            <a:r>
              <a:rPr lang="en-CA" sz="20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caract</a:t>
            </a:r>
            <a:r>
              <a:rPr lang="fr-CA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éristiques de bas et de haut-niveau</a:t>
            </a:r>
            <a:endParaRPr lang="en-CA" sz="20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DenseNet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20" y="2512697"/>
            <a:ext cx="6044883" cy="23514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4912" y="5140009"/>
            <a:ext cx="7453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fr-CA" dirty="0">
                <a:ea typeface="Helvetica Neue" panose="02000503000000020004" pitchFamily="2" charset="0"/>
                <a:cs typeface="Helvetica Neue" panose="02000503000000020004" pitchFamily="2" charset="0"/>
              </a:rPr>
              <a:t>Avec </a:t>
            </a:r>
            <a:r>
              <a:rPr lang="fr-CA" dirty="0" err="1">
                <a:ea typeface="Helvetica Neue" panose="02000503000000020004" pitchFamily="2" charset="0"/>
                <a:cs typeface="Helvetica Neue" panose="02000503000000020004" pitchFamily="2" charset="0"/>
              </a:rPr>
              <a:t>DenseNet</a:t>
            </a:r>
            <a:r>
              <a:rPr lang="fr-CA" dirty="0">
                <a:ea typeface="Helvetica Neue" panose="02000503000000020004" pitchFamily="2" charset="0"/>
                <a:cs typeface="Helvetica Neue" panose="02000503000000020004" pitchFamily="2" charset="0"/>
              </a:rPr>
              <a:t>, le classifieurs utilise des </a:t>
            </a:r>
            <a:r>
              <a:rPr lang="fr-CA" b="1" dirty="0">
                <a:solidFill>
                  <a:srgbClr val="FF0000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caractéristiques de bas et de haut-niveau</a:t>
            </a:r>
            <a:endParaRPr lang="en-CA" sz="2000" dirty="0">
              <a:solidFill>
                <a:srgbClr val="FF0000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1232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244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Squeeze-and-Excite Net (</a:t>
            </a:r>
            <a:r>
              <a:rPr lang="en-US" dirty="0" err="1"/>
              <a:t>SENet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Sun Squeeze-and-Excitation Networks, CVPR 2018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[Hu et al. 2018]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15ADF53-1177-48F8-B094-1347196C1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30501642-3D11-4637-BD08-EC12FDFF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6" y="1738700"/>
            <a:ext cx="8488890" cy="37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6290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53" y="123305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000" dirty="0"/>
              <a:t>Idée : améliorer les </a:t>
            </a:r>
            <a:r>
              <a:rPr lang="fr-CA" sz="2000" b="1" dirty="0">
                <a:solidFill>
                  <a:srgbClr val="FF0000"/>
                </a:solidFill>
              </a:rPr>
              <a:t>blocs résiduels </a:t>
            </a:r>
            <a:r>
              <a:rPr lang="fr-CA" sz="2000" dirty="0"/>
              <a:t>en permettant au réseau de mettre </a:t>
            </a:r>
            <a:r>
              <a:rPr lang="fr-CA" sz="2000" b="1" dirty="0">
                <a:solidFill>
                  <a:srgbClr val="FF0000"/>
                </a:solidFill>
              </a:rPr>
              <a:t>plus</a:t>
            </a:r>
          </a:p>
          <a:p>
            <a:pPr marL="0" indent="0">
              <a:buNone/>
            </a:pPr>
            <a:r>
              <a:rPr lang="fr-CA" sz="2000" b="1" dirty="0">
                <a:solidFill>
                  <a:srgbClr val="FF0000"/>
                </a:solidFill>
              </a:rPr>
              <a:t>         d’importance</a:t>
            </a:r>
            <a:r>
              <a:rPr lang="fr-CA" sz="2000" dirty="0"/>
              <a:t> sur les </a:t>
            </a:r>
            <a:r>
              <a:rPr lang="fr-CA" sz="2000" b="1" dirty="0">
                <a:solidFill>
                  <a:srgbClr val="FF0000"/>
                </a:solidFill>
              </a:rPr>
              <a:t>cartes d’activation</a:t>
            </a:r>
            <a:r>
              <a:rPr lang="fr-CA" sz="2000" dirty="0"/>
              <a:t> les plus informatives.</a:t>
            </a:r>
            <a:endParaRPr lang="en-CA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245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Squeeze-and-Excite Net (</a:t>
            </a:r>
            <a:r>
              <a:rPr lang="en-US" dirty="0" err="1"/>
              <a:t>SENet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6640" y="2173001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Bloc résiduel</a:t>
            </a:r>
            <a:endParaRPr lang="en-CA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251017" y="36192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20749" y="3530795"/>
            <a:ext cx="549419" cy="4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477833" y="3530795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5400000">
            <a:off x="1760208" y="3286493"/>
            <a:ext cx="1267242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Conv</a:t>
            </a:r>
            <a:endParaRPr lang="en-CA" sz="1800"/>
          </a:p>
        </p:txBody>
      </p:sp>
      <p:sp>
        <p:nvSpPr>
          <p:cNvPr id="13" name="Rectangle 12"/>
          <p:cNvSpPr/>
          <p:nvPr/>
        </p:nvSpPr>
        <p:spPr>
          <a:xfrm rot="5400000">
            <a:off x="2590006" y="3286490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sp>
        <p:nvSpPr>
          <p:cNvPr id="14" name="Rectangle 13"/>
          <p:cNvSpPr/>
          <p:nvPr/>
        </p:nvSpPr>
        <p:spPr>
          <a:xfrm rot="5400000">
            <a:off x="3855708" y="3286490"/>
            <a:ext cx="1267241" cy="488614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Conv</a:t>
            </a:r>
            <a:endParaRPr lang="en-CA" sz="1800"/>
          </a:p>
        </p:txBody>
      </p:sp>
      <p:sp>
        <p:nvSpPr>
          <p:cNvPr id="15" name="Rectangle 14"/>
          <p:cNvSpPr/>
          <p:nvPr/>
        </p:nvSpPr>
        <p:spPr>
          <a:xfrm rot="5400000">
            <a:off x="5599906" y="3286488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627604" y="3540337"/>
            <a:ext cx="34118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57401" y="3540337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9" idx="2"/>
          </p:cNvCxnSpPr>
          <p:nvPr/>
        </p:nvCxnSpPr>
        <p:spPr>
          <a:xfrm flipV="1">
            <a:off x="4723104" y="3532580"/>
            <a:ext cx="459314" cy="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182418" y="3301747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>
            <a:stCxn id="19" idx="6"/>
            <a:endCxn id="15" idx="2"/>
          </p:cNvCxnSpPr>
          <p:nvPr/>
        </p:nvCxnSpPr>
        <p:spPr>
          <a:xfrm flipV="1">
            <a:off x="5616842" y="3530796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9" idx="4"/>
          </p:cNvCxnSpPr>
          <p:nvPr/>
        </p:nvCxnSpPr>
        <p:spPr>
          <a:xfrm>
            <a:off x="1895458" y="3530795"/>
            <a:ext cx="3504172" cy="232617"/>
          </a:xfrm>
          <a:prstGeom prst="bentConnector4">
            <a:avLst>
              <a:gd name="adj1" fmla="val -1664"/>
              <a:gd name="adj2" fmla="val 39204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Sun Squeeze-and-Excitation Networks, CVPR 2018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[Hu et al. 2018]</a:t>
            </a:r>
          </a:p>
        </p:txBody>
      </p:sp>
    </p:spTree>
    <p:extLst>
      <p:ext uri="{BB962C8B-B14F-4D97-AF65-F5344CB8AC3E}">
        <p14:creationId xmlns:p14="http://schemas.microsoft.com/office/powerpoint/2010/main" val="7178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653" y="123305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000" dirty="0"/>
              <a:t>Idée : améliorer les </a:t>
            </a:r>
            <a:r>
              <a:rPr lang="fr-CA" sz="2000" b="1" dirty="0">
                <a:solidFill>
                  <a:srgbClr val="FF0000"/>
                </a:solidFill>
              </a:rPr>
              <a:t>blocs résiduels </a:t>
            </a:r>
            <a:r>
              <a:rPr lang="fr-CA" sz="2000" dirty="0"/>
              <a:t>en permettant au réseau de mettre </a:t>
            </a:r>
            <a:r>
              <a:rPr lang="fr-CA" sz="2000" b="1" dirty="0">
                <a:solidFill>
                  <a:srgbClr val="FF0000"/>
                </a:solidFill>
              </a:rPr>
              <a:t>plus</a:t>
            </a:r>
          </a:p>
          <a:p>
            <a:pPr marL="0" indent="0">
              <a:buNone/>
            </a:pPr>
            <a:r>
              <a:rPr lang="fr-CA" sz="2000" b="1" dirty="0">
                <a:solidFill>
                  <a:srgbClr val="FF0000"/>
                </a:solidFill>
              </a:rPr>
              <a:t>         d’importance</a:t>
            </a:r>
            <a:r>
              <a:rPr lang="fr-CA" sz="2000" dirty="0"/>
              <a:t> sur les </a:t>
            </a:r>
            <a:r>
              <a:rPr lang="fr-CA" sz="2000" b="1" dirty="0">
                <a:solidFill>
                  <a:srgbClr val="FF0000"/>
                </a:solidFill>
              </a:rPr>
              <a:t>cartes d’activation</a:t>
            </a:r>
            <a:r>
              <a:rPr lang="fr-CA" sz="2000" dirty="0"/>
              <a:t> les plus informatives.</a:t>
            </a:r>
            <a:endParaRPr lang="en-CA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246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Squeeze-and-Excite Net (</a:t>
            </a:r>
            <a:r>
              <a:rPr lang="en-US" dirty="0" err="1"/>
              <a:t>SENet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0163" y="2261985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/>
              <a:t>Bloc résiduel</a:t>
            </a:r>
            <a:endParaRPr lang="en-CA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834090" y="35060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x</a:t>
            </a:r>
            <a:endParaRPr lang="en-CA" dirty="0"/>
          </a:p>
        </p:txBody>
      </p:sp>
      <p:cxnSp>
        <p:nvCxnSpPr>
          <p:cNvPr id="9" name="Straight Arrow Connector 8"/>
          <p:cNvCxnSpPr>
            <a:endCxn id="14" idx="2"/>
          </p:cNvCxnSpPr>
          <p:nvPr/>
        </p:nvCxnSpPr>
        <p:spPr>
          <a:xfrm>
            <a:off x="2172645" y="3798878"/>
            <a:ext cx="65153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56986" y="3798878"/>
            <a:ext cx="7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5400000">
            <a:off x="2434861" y="3554573"/>
            <a:ext cx="1267241" cy="4886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>
                <a:solidFill>
                  <a:schemeClr val="tx1"/>
                </a:solidFill>
              </a:rPr>
              <a:t>Résiduel</a:t>
            </a:r>
            <a:endParaRPr lang="en-CA" sz="180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5400000">
            <a:off x="4179059" y="3554571"/>
            <a:ext cx="1267239" cy="488614"/>
          </a:xfrm>
          <a:prstGeom prst="rect">
            <a:avLst/>
          </a:prstGeom>
          <a:solidFill>
            <a:srgbClr val="FFC0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err="1"/>
              <a:t>Relu</a:t>
            </a:r>
            <a:endParaRPr lang="en-CA" sz="1800"/>
          </a:p>
        </p:txBody>
      </p:sp>
      <p:cxnSp>
        <p:nvCxnSpPr>
          <p:cNvPr id="18" name="Straight Arrow Connector 17"/>
          <p:cNvCxnSpPr>
            <a:endCxn id="19" idx="2"/>
          </p:cNvCxnSpPr>
          <p:nvPr/>
        </p:nvCxnSpPr>
        <p:spPr>
          <a:xfrm flipV="1">
            <a:off x="3302257" y="3800663"/>
            <a:ext cx="459314" cy="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761571" y="3569830"/>
            <a:ext cx="434424" cy="4616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ysClr val="windowText" lastClr="000000"/>
                </a:solidFill>
              </a:rPr>
              <a:t>+</a:t>
            </a:r>
            <a:endParaRPr lang="en-CA" b="1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>
            <a:stCxn id="19" idx="6"/>
            <a:endCxn id="15" idx="2"/>
          </p:cNvCxnSpPr>
          <p:nvPr/>
        </p:nvCxnSpPr>
        <p:spPr>
          <a:xfrm flipV="1">
            <a:off x="4195995" y="3798879"/>
            <a:ext cx="372377" cy="1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9" idx="4"/>
          </p:cNvCxnSpPr>
          <p:nvPr/>
        </p:nvCxnSpPr>
        <p:spPr>
          <a:xfrm>
            <a:off x="2443910" y="3798878"/>
            <a:ext cx="1534873" cy="232617"/>
          </a:xfrm>
          <a:prstGeom prst="bentConnector4">
            <a:avLst>
              <a:gd name="adj1" fmla="val -945"/>
              <a:gd name="adj2" fmla="val 34479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Sun Squeeze-and-Excitation Networks, CVPR 2018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[Hu et al. 2018]</a:t>
            </a:r>
          </a:p>
        </p:txBody>
      </p:sp>
      <p:sp>
        <p:nvSpPr>
          <p:cNvPr id="11" name="32-Point Star 10"/>
          <p:cNvSpPr/>
          <p:nvPr/>
        </p:nvSpPr>
        <p:spPr>
          <a:xfrm>
            <a:off x="6109855" y="4239491"/>
            <a:ext cx="3099627" cy="2618509"/>
          </a:xfrm>
          <a:prstGeom prst="star32">
            <a:avLst>
              <a:gd name="adj" fmla="val 46505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Par </a:t>
            </a:r>
            <a:r>
              <a:rPr lang="en-CA" dirty="0" err="1">
                <a:solidFill>
                  <a:schemeClr val="tx1"/>
                </a:solidFill>
              </a:rPr>
              <a:t>simplicit</a:t>
            </a:r>
            <a:r>
              <a:rPr lang="fr-CA" dirty="0">
                <a:solidFill>
                  <a:schemeClr val="tx1"/>
                </a:solidFill>
              </a:rPr>
              <a:t>é</a:t>
            </a:r>
          </a:p>
          <a:p>
            <a:pPr algn="ctr"/>
            <a:r>
              <a:rPr lang="fr-CA" dirty="0">
                <a:solidFill>
                  <a:schemeClr val="tx1"/>
                </a:solidFill>
              </a:rPr>
              <a:t>on appelle cette partie le « résiduel »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4538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/>
          <p:nvPr/>
        </p:nvCxnSpPr>
        <p:spPr>
          <a:xfrm>
            <a:off x="4826249" y="2771229"/>
            <a:ext cx="3403350" cy="315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202292" y="2771229"/>
            <a:ext cx="3039369" cy="315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Squeeze-and-Excite Net (</a:t>
            </a:r>
            <a:r>
              <a:rPr lang="en-US" dirty="0" err="1"/>
              <a:t>SENet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4436" y="1159986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Bloc </a:t>
            </a:r>
            <a:r>
              <a:rPr lang="fr-CA" b="1" dirty="0">
                <a:solidFill>
                  <a:srgbClr val="FF0000"/>
                </a:solidFill>
              </a:rPr>
              <a:t>Squeeze-and-Excite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5400000">
            <a:off x="3923480" y="1876451"/>
            <a:ext cx="1204967" cy="5845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Squeeze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V="1">
            <a:off x="3922834" y="2210590"/>
            <a:ext cx="287891" cy="6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218477" y="2120351"/>
            <a:ext cx="783973" cy="196986"/>
            <a:chOff x="4570958" y="3028773"/>
            <a:chExt cx="783973" cy="196986"/>
          </a:xfrm>
        </p:grpSpPr>
        <p:sp>
          <p:nvSpPr>
            <p:cNvPr id="115" name="Cube 114"/>
            <p:cNvSpPr/>
            <p:nvPr/>
          </p:nvSpPr>
          <p:spPr>
            <a:xfrm>
              <a:off x="4570958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6" name="Cube 115"/>
            <p:cNvSpPr/>
            <p:nvPr/>
          </p:nvSpPr>
          <p:spPr>
            <a:xfrm>
              <a:off x="4632325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accent3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7" name="Cube 116"/>
            <p:cNvSpPr/>
            <p:nvPr/>
          </p:nvSpPr>
          <p:spPr>
            <a:xfrm>
              <a:off x="4694634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accent3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8" name="Cube 117"/>
            <p:cNvSpPr/>
            <p:nvPr/>
          </p:nvSpPr>
          <p:spPr>
            <a:xfrm>
              <a:off x="4756002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19" name="Cube 118"/>
            <p:cNvSpPr/>
            <p:nvPr/>
          </p:nvSpPr>
          <p:spPr>
            <a:xfrm>
              <a:off x="4818272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0" name="Cube 119"/>
            <p:cNvSpPr/>
            <p:nvPr/>
          </p:nvSpPr>
          <p:spPr>
            <a:xfrm>
              <a:off x="4879639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1" name="Cube 120"/>
            <p:cNvSpPr/>
            <p:nvPr/>
          </p:nvSpPr>
          <p:spPr>
            <a:xfrm>
              <a:off x="4941948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2" name="Cube 121"/>
            <p:cNvSpPr/>
            <p:nvPr/>
          </p:nvSpPr>
          <p:spPr>
            <a:xfrm>
              <a:off x="5003315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accent4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3" name="Cube 122"/>
            <p:cNvSpPr/>
            <p:nvPr/>
          </p:nvSpPr>
          <p:spPr>
            <a:xfrm>
              <a:off x="5065625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4" name="Cube 123"/>
            <p:cNvSpPr/>
            <p:nvPr/>
          </p:nvSpPr>
          <p:spPr>
            <a:xfrm>
              <a:off x="5126992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5" name="Cube 124"/>
            <p:cNvSpPr/>
            <p:nvPr/>
          </p:nvSpPr>
          <p:spPr>
            <a:xfrm>
              <a:off x="5189301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  <p:sp>
          <p:nvSpPr>
            <p:cNvPr id="126" name="Cube 125"/>
            <p:cNvSpPr/>
            <p:nvPr/>
          </p:nvSpPr>
          <p:spPr>
            <a:xfrm>
              <a:off x="5250668" y="3028773"/>
              <a:ext cx="104263" cy="196986"/>
            </a:xfrm>
            <a:prstGeom prst="cube">
              <a:avLst>
                <a:gd name="adj" fmla="val 41088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aseline="-25000"/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V="1">
            <a:off x="4874863" y="2217047"/>
            <a:ext cx="298603" cy="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5457800" y="180329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C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6890" y="2075398"/>
            <a:ext cx="261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200" dirty="0"/>
              <a:t>1</a:t>
            </a:r>
            <a:endParaRPr lang="en-CA" sz="1200" dirty="0"/>
          </a:p>
        </p:txBody>
      </p:sp>
      <p:sp>
        <p:nvSpPr>
          <p:cNvPr id="133" name="Rectangle 132"/>
          <p:cNvSpPr/>
          <p:nvPr/>
        </p:nvSpPr>
        <p:spPr>
          <a:xfrm>
            <a:off x="5900285" y="2313194"/>
            <a:ext cx="367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/>
              <a:t>1</a:t>
            </a:r>
            <a:endParaRPr lang="en-CA" sz="120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2913164" y="1844203"/>
            <a:ext cx="976774" cy="877565"/>
            <a:chOff x="6451929" y="3621188"/>
            <a:chExt cx="2408205" cy="1421053"/>
          </a:xfrm>
          <a:solidFill>
            <a:srgbClr val="FFFF00"/>
          </a:solidFill>
        </p:grpSpPr>
        <p:sp>
          <p:nvSpPr>
            <p:cNvPr id="111" name="Cube 110"/>
            <p:cNvSpPr/>
            <p:nvPr/>
          </p:nvSpPr>
          <p:spPr>
            <a:xfrm>
              <a:off x="645192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Cube 111"/>
            <p:cNvSpPr/>
            <p:nvPr/>
          </p:nvSpPr>
          <p:spPr>
            <a:xfrm>
              <a:off x="661444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Cube 112"/>
            <p:cNvSpPr/>
            <p:nvPr/>
          </p:nvSpPr>
          <p:spPr>
            <a:xfrm>
              <a:off x="677885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7223735" y="4331714"/>
              <a:ext cx="812214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7" name="Cube 126"/>
            <p:cNvSpPr/>
            <p:nvPr/>
          </p:nvSpPr>
          <p:spPr>
            <a:xfrm>
              <a:off x="6943798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Cube 129"/>
            <p:cNvSpPr/>
            <p:nvPr/>
          </p:nvSpPr>
          <p:spPr>
            <a:xfrm>
              <a:off x="710631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Cube 135"/>
            <p:cNvSpPr/>
            <p:nvPr/>
          </p:nvSpPr>
          <p:spPr>
            <a:xfrm>
              <a:off x="727072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Cube 136"/>
            <p:cNvSpPr/>
            <p:nvPr/>
          </p:nvSpPr>
          <p:spPr>
            <a:xfrm>
              <a:off x="7432579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Cube 138"/>
            <p:cNvSpPr/>
            <p:nvPr/>
          </p:nvSpPr>
          <p:spPr>
            <a:xfrm>
              <a:off x="7595095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Cube 139"/>
            <p:cNvSpPr/>
            <p:nvPr/>
          </p:nvSpPr>
          <p:spPr>
            <a:xfrm>
              <a:off x="7759506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Cube 140"/>
            <p:cNvSpPr/>
            <p:nvPr/>
          </p:nvSpPr>
          <p:spPr>
            <a:xfrm>
              <a:off x="7923917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Cube 141"/>
            <p:cNvSpPr/>
            <p:nvPr/>
          </p:nvSpPr>
          <p:spPr>
            <a:xfrm>
              <a:off x="8086433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Cube 143"/>
            <p:cNvSpPr/>
            <p:nvPr/>
          </p:nvSpPr>
          <p:spPr>
            <a:xfrm>
              <a:off x="8250844" y="3621188"/>
              <a:ext cx="609290" cy="1421053"/>
            </a:xfrm>
            <a:prstGeom prst="cube">
              <a:avLst>
                <a:gd name="adj" fmla="val 7346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5" name="Rectangle 44"/>
          <p:cNvSpPr/>
          <p:nvPr/>
        </p:nvSpPr>
        <p:spPr>
          <a:xfrm rot="5400000">
            <a:off x="3531382" y="1228762"/>
            <a:ext cx="2369127" cy="7027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202292" y="1566262"/>
            <a:ext cx="3031377" cy="199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826249" y="1565007"/>
            <a:ext cx="3403350" cy="1992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5400000">
            <a:off x="1603603" y="4385197"/>
            <a:ext cx="1841272" cy="705852"/>
          </a:xfrm>
          <a:prstGeom prst="rect">
            <a:avLst/>
          </a:prstGeom>
          <a:solidFill>
            <a:srgbClr val="FA00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/>
              <a:t>Global </a:t>
            </a:r>
            <a:r>
              <a:rPr lang="fr-CA" sz="2000" dirty="0" err="1"/>
              <a:t>pooling</a:t>
            </a:r>
            <a:endParaRPr lang="en-CA" sz="2000" dirty="0"/>
          </a:p>
        </p:txBody>
      </p:sp>
      <p:sp>
        <p:nvSpPr>
          <p:cNvPr id="58" name="Rectangle 57"/>
          <p:cNvSpPr/>
          <p:nvPr/>
        </p:nvSpPr>
        <p:spPr>
          <a:xfrm rot="5400000">
            <a:off x="3569851" y="4295307"/>
            <a:ext cx="1841272" cy="879150"/>
          </a:xfrm>
          <a:prstGeom prst="rect">
            <a:avLst/>
          </a:prstGeom>
          <a:solidFill>
            <a:srgbClr val="FA00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err="1"/>
              <a:t>Fully-connected</a:t>
            </a:r>
            <a:endParaRPr lang="fr-CA" sz="1800"/>
          </a:p>
          <a:p>
            <a:pPr algn="ctr"/>
            <a:r>
              <a:rPr lang="fr-CA" sz="1800" dirty="0"/>
              <a:t>+ Relu</a:t>
            </a:r>
            <a:endParaRPr lang="en-CA" sz="1800" dirty="0"/>
          </a:p>
        </p:txBody>
      </p:sp>
      <p:sp>
        <p:nvSpPr>
          <p:cNvPr id="59" name="Rectangle 58"/>
          <p:cNvSpPr/>
          <p:nvPr/>
        </p:nvSpPr>
        <p:spPr>
          <a:xfrm>
            <a:off x="3361271" y="152283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C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823877" y="1860538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N</a:t>
            </a:r>
            <a:endParaRPr lang="en-CA" sz="1600" dirty="0"/>
          </a:p>
        </p:txBody>
      </p:sp>
      <p:sp>
        <p:nvSpPr>
          <p:cNvPr id="61" name="Rectangle 60"/>
          <p:cNvSpPr/>
          <p:nvPr/>
        </p:nvSpPr>
        <p:spPr>
          <a:xfrm>
            <a:off x="3699372" y="2531085"/>
            <a:ext cx="36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/>
              <a:t>M</a:t>
            </a:r>
            <a:endParaRPr lang="en-CA" sz="1600" dirty="0"/>
          </a:p>
        </p:txBody>
      </p:sp>
      <p:cxnSp>
        <p:nvCxnSpPr>
          <p:cNvPr id="63" name="Straight Arrow Connector 62"/>
          <p:cNvCxnSpPr>
            <a:endCxn id="14" idx="2"/>
          </p:cNvCxnSpPr>
          <p:nvPr/>
        </p:nvCxnSpPr>
        <p:spPr>
          <a:xfrm>
            <a:off x="747731" y="4737889"/>
            <a:ext cx="1423582" cy="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4" idx="0"/>
            <a:endCxn id="58" idx="2"/>
          </p:cNvCxnSpPr>
          <p:nvPr/>
        </p:nvCxnSpPr>
        <p:spPr>
          <a:xfrm flipV="1">
            <a:off x="2877165" y="4734882"/>
            <a:ext cx="1173747" cy="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95835" y="4446077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/>
              <a:t>M x N x C</a:t>
            </a:r>
            <a:endParaRPr lang="en-CA" sz="1200" dirty="0"/>
          </a:p>
        </p:txBody>
      </p:sp>
      <p:sp>
        <p:nvSpPr>
          <p:cNvPr id="67" name="Rectangle 66"/>
          <p:cNvSpPr/>
          <p:nvPr/>
        </p:nvSpPr>
        <p:spPr>
          <a:xfrm rot="5400000">
            <a:off x="5616630" y="4295307"/>
            <a:ext cx="1841272" cy="879150"/>
          </a:xfrm>
          <a:prstGeom prst="rect">
            <a:avLst/>
          </a:prstGeom>
          <a:solidFill>
            <a:srgbClr val="FA00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err="1"/>
              <a:t>Fully-connected</a:t>
            </a:r>
            <a:endParaRPr lang="fr-CA" sz="1800"/>
          </a:p>
          <a:p>
            <a:pPr algn="ctr"/>
            <a:r>
              <a:rPr lang="fr-CA" sz="1800" dirty="0"/>
              <a:t>+ </a:t>
            </a:r>
            <a:r>
              <a:rPr lang="fr-CA" sz="1800" dirty="0" err="1"/>
              <a:t>Sigmoid</a:t>
            </a:r>
            <a:endParaRPr lang="en-CA" sz="1800" dirty="0"/>
          </a:p>
        </p:txBody>
      </p:sp>
      <p:sp>
        <p:nvSpPr>
          <p:cNvPr id="72" name="TextBox 71"/>
          <p:cNvSpPr txBox="1"/>
          <p:nvPr/>
        </p:nvSpPr>
        <p:spPr>
          <a:xfrm>
            <a:off x="3087533" y="4447577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/>
              <a:t>1 x 1 x C</a:t>
            </a:r>
            <a:endParaRPr lang="en-CA" sz="1200" dirty="0"/>
          </a:p>
        </p:txBody>
      </p:sp>
      <p:cxnSp>
        <p:nvCxnSpPr>
          <p:cNvPr id="77" name="Straight Arrow Connector 76"/>
          <p:cNvCxnSpPr>
            <a:stCxn id="58" idx="0"/>
            <a:endCxn id="67" idx="2"/>
          </p:cNvCxnSpPr>
          <p:nvPr/>
        </p:nvCxnSpPr>
        <p:spPr>
          <a:xfrm>
            <a:off x="4930062" y="4734882"/>
            <a:ext cx="11676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0"/>
          </p:cNvCxnSpPr>
          <p:nvPr/>
        </p:nvCxnSpPr>
        <p:spPr>
          <a:xfrm flipV="1">
            <a:off x="6976841" y="4711272"/>
            <a:ext cx="1680863" cy="23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087897" y="4446076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/>
              <a:t>1 x 1 x C/r</a:t>
            </a:r>
            <a:endParaRPr lang="en-CA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7320267" y="444607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/>
              <a:t>1 x 1 x C</a:t>
            </a:r>
            <a:endParaRPr lang="en-CA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56118" y="6186615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r: </a:t>
            </a:r>
            <a:r>
              <a:rPr lang="fr-CA" dirty="0"/>
              <a:t>« squeeze rate » </a:t>
            </a:r>
            <a:endParaRPr lang="en-CA" dirty="0"/>
          </a:p>
        </p:txBody>
      </p:sp>
      <p:sp>
        <p:nvSpPr>
          <p:cNvPr id="92" name="TextBox 91"/>
          <p:cNvSpPr txBox="1"/>
          <p:nvPr/>
        </p:nvSpPr>
        <p:spPr>
          <a:xfrm>
            <a:off x="3161726" y="6274815"/>
            <a:ext cx="5849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Sigmoid </a:t>
            </a:r>
            <a:r>
              <a:rPr lang="fr-CA" sz="2000" dirty="0"/>
              <a:t>force les valeurs du vecteur de sortie entre 0-1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14576064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20029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i="1" kern="0" dirty="0"/>
              <a:t>Global </a:t>
            </a:r>
            <a:r>
              <a:rPr lang="fr-CA" i="1" kern="0" dirty="0" err="1"/>
              <a:t>pooling</a:t>
            </a:r>
            <a:endParaRPr lang="en-CA" i="1" kern="0" dirty="0"/>
          </a:p>
        </p:txBody>
      </p:sp>
      <p:sp>
        <p:nvSpPr>
          <p:cNvPr id="5" name="Cube 4"/>
          <p:cNvSpPr/>
          <p:nvPr/>
        </p:nvSpPr>
        <p:spPr>
          <a:xfrm>
            <a:off x="1842757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ube 5"/>
          <p:cNvSpPr/>
          <p:nvPr/>
        </p:nvSpPr>
        <p:spPr>
          <a:xfrm>
            <a:off x="193543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2028113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ube 7"/>
          <p:cNvSpPr/>
          <p:nvPr/>
        </p:nvSpPr>
        <p:spPr>
          <a:xfrm>
            <a:off x="211967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ube 8"/>
          <p:cNvSpPr/>
          <p:nvPr/>
        </p:nvSpPr>
        <p:spPr>
          <a:xfrm>
            <a:off x="2215643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398418" y="1343298"/>
            <a:ext cx="856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Max</a:t>
            </a:r>
            <a:r>
              <a:rPr lang="fr-CA" dirty="0"/>
              <a:t> ou </a:t>
            </a:r>
            <a:r>
              <a:rPr lang="fr-CA" i="1" dirty="0" err="1"/>
              <a:t>Mean</a:t>
            </a:r>
            <a:r>
              <a:rPr lang="fr-CA" i="1" dirty="0"/>
              <a:t> </a:t>
            </a:r>
            <a:r>
              <a:rPr lang="fr-CA" i="1" dirty="0" err="1"/>
              <a:t>pooling</a:t>
            </a:r>
            <a:r>
              <a:rPr lang="fr-CA" i="1" dirty="0"/>
              <a:t> </a:t>
            </a:r>
            <a:r>
              <a:rPr lang="fr-CA" dirty="0"/>
              <a:t>« </a:t>
            </a:r>
            <a:r>
              <a:rPr lang="fr-CA" i="1" dirty="0" err="1"/>
              <a:t>valid</a:t>
            </a:r>
            <a:r>
              <a:rPr lang="fr-CA" dirty="0"/>
              <a:t> » avec un filtre de la taille des canaux</a:t>
            </a:r>
          </a:p>
          <a:p>
            <a:endParaRPr lang="fr-CA"/>
          </a:p>
          <a:p>
            <a:r>
              <a:rPr lang="fr-CA" b="1" dirty="0">
                <a:solidFill>
                  <a:srgbClr val="FF0000"/>
                </a:solidFill>
              </a:rPr>
              <a:t>Résultat</a:t>
            </a:r>
            <a:r>
              <a:rPr lang="fr-CA" dirty="0"/>
              <a:t> : un </a:t>
            </a:r>
            <a:r>
              <a:rPr lang="fr-CA" b="1" dirty="0">
                <a:solidFill>
                  <a:srgbClr val="FF0000"/>
                </a:solidFill>
              </a:rPr>
              <a:t>vecteur</a:t>
            </a:r>
            <a:r>
              <a:rPr lang="fr-CA" dirty="0"/>
              <a:t> de la taille du nombre de canaux</a:t>
            </a:r>
            <a:endParaRPr lang="en-CA" dirty="0"/>
          </a:p>
        </p:txBody>
      </p:sp>
      <p:sp>
        <p:nvSpPr>
          <p:cNvPr id="11" name="Cube 10"/>
          <p:cNvSpPr/>
          <p:nvPr/>
        </p:nvSpPr>
        <p:spPr>
          <a:xfrm>
            <a:off x="2305720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Cube 11"/>
          <p:cNvSpPr/>
          <p:nvPr/>
        </p:nvSpPr>
        <p:spPr>
          <a:xfrm>
            <a:off x="24050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be 12"/>
          <p:cNvSpPr/>
          <p:nvPr/>
        </p:nvSpPr>
        <p:spPr>
          <a:xfrm>
            <a:off x="24911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471157" y="380274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100</a:t>
            </a:r>
            <a:endParaRPr lang="en-CA" sz="1800" dirty="0"/>
          </a:p>
        </p:txBody>
      </p:sp>
      <p:sp>
        <p:nvSpPr>
          <p:cNvPr id="15" name="Rectangle 14"/>
          <p:cNvSpPr/>
          <p:nvPr/>
        </p:nvSpPr>
        <p:spPr>
          <a:xfrm rot="18816523">
            <a:off x="2941023" y="555207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100</a:t>
            </a:r>
            <a:endParaRPr lang="en-CA" sz="1800" dirty="0"/>
          </a:p>
        </p:txBody>
      </p:sp>
      <p:sp>
        <p:nvSpPr>
          <p:cNvPr id="16" name="Rectangle 15"/>
          <p:cNvSpPr/>
          <p:nvPr/>
        </p:nvSpPr>
        <p:spPr>
          <a:xfrm>
            <a:off x="2070984" y="605631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8</a:t>
            </a:r>
            <a:endParaRPr lang="en-CA" sz="1800" dirty="0"/>
          </a:p>
        </p:txBody>
      </p:sp>
      <p:cxnSp>
        <p:nvCxnSpPr>
          <p:cNvPr id="18" name="Straight Arrow Connector 17"/>
          <p:cNvCxnSpPr>
            <a:endCxn id="26" idx="2"/>
          </p:cNvCxnSpPr>
          <p:nvPr/>
        </p:nvCxnSpPr>
        <p:spPr>
          <a:xfrm flipV="1">
            <a:off x="3151822" y="4458182"/>
            <a:ext cx="3320220" cy="55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472042" y="4354312"/>
            <a:ext cx="684275" cy="159631"/>
            <a:chOff x="5693497" y="5669747"/>
            <a:chExt cx="684275" cy="159631"/>
          </a:xfrm>
        </p:grpSpPr>
        <p:sp>
          <p:nvSpPr>
            <p:cNvPr id="26" name="Cube 25"/>
            <p:cNvSpPr/>
            <p:nvPr/>
          </p:nvSpPr>
          <p:spPr>
            <a:xfrm>
              <a:off x="5693497" y="5669755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>
              <a:off x="5773297" y="5669754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>
              <a:off x="5847903" y="5669752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Cube 29"/>
            <p:cNvSpPr/>
            <p:nvPr/>
          </p:nvSpPr>
          <p:spPr>
            <a:xfrm>
              <a:off x="5927703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Cube 30"/>
            <p:cNvSpPr/>
            <p:nvPr/>
          </p:nvSpPr>
          <p:spPr>
            <a:xfrm>
              <a:off x="6014907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Cube 31"/>
            <p:cNvSpPr/>
            <p:nvPr/>
          </p:nvSpPr>
          <p:spPr>
            <a:xfrm>
              <a:off x="6094707" y="5669750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Cube 32"/>
            <p:cNvSpPr/>
            <p:nvPr/>
          </p:nvSpPr>
          <p:spPr>
            <a:xfrm>
              <a:off x="6169313" y="5669748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Cube 33"/>
            <p:cNvSpPr/>
            <p:nvPr/>
          </p:nvSpPr>
          <p:spPr>
            <a:xfrm>
              <a:off x="6249113" y="5669747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4003486" y="4619471"/>
            <a:ext cx="2037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/>
              <a:t>Global </a:t>
            </a:r>
            <a:r>
              <a:rPr lang="fr-CA" i="1" dirty="0" err="1"/>
              <a:t>pooling</a:t>
            </a:r>
            <a:endParaRPr lang="fr-CA" i="1"/>
          </a:p>
          <a:p>
            <a:pPr algn="ctr"/>
            <a:r>
              <a:rPr lang="fr-CA" sz="1600" dirty="0"/>
              <a:t>(</a:t>
            </a:r>
            <a:r>
              <a:rPr lang="fr-CA" sz="1600" i="1" dirty="0"/>
              <a:t>max </a:t>
            </a:r>
            <a:r>
              <a:rPr lang="fr-CA" sz="1600" dirty="0"/>
              <a:t>ou </a:t>
            </a:r>
            <a:r>
              <a:rPr lang="fr-CA" sz="1600" i="1" dirty="0" err="1"/>
              <a:t>mean</a:t>
            </a:r>
            <a:r>
              <a:rPr lang="fr-CA" sz="1600" dirty="0"/>
              <a:t>)</a:t>
            </a:r>
            <a:endParaRPr lang="en-CA" sz="1600" dirty="0"/>
          </a:p>
        </p:txBody>
      </p:sp>
      <p:sp>
        <p:nvSpPr>
          <p:cNvPr id="38" name="Rectangle 37"/>
          <p:cNvSpPr/>
          <p:nvPr/>
        </p:nvSpPr>
        <p:spPr>
          <a:xfrm>
            <a:off x="7065267" y="411489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 rot="18816523">
            <a:off x="7096473" y="440526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1</a:t>
            </a:r>
            <a:endParaRPr lang="en-CA" sz="1800" dirty="0"/>
          </a:p>
        </p:txBody>
      </p:sp>
      <p:sp>
        <p:nvSpPr>
          <p:cNvPr id="40" name="Rectangle 39"/>
          <p:cNvSpPr/>
          <p:nvPr/>
        </p:nvSpPr>
        <p:spPr>
          <a:xfrm>
            <a:off x="6654967" y="45899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8</a:t>
            </a:r>
            <a:endParaRPr lang="en-CA" sz="1800" dirty="0"/>
          </a:p>
        </p:txBody>
      </p:sp>
      <p:sp>
        <p:nvSpPr>
          <p:cNvPr id="2" name="Rectangle 1"/>
          <p:cNvSpPr/>
          <p:nvPr/>
        </p:nvSpPr>
        <p:spPr>
          <a:xfrm>
            <a:off x="7483713" y="200298"/>
            <a:ext cx="1212612" cy="418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Rappel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74472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53" y="123305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/>
              <a:t>Autre illustration</a:t>
            </a: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249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Squeeze-and-Excite Net (</a:t>
            </a:r>
            <a:r>
              <a:rPr lang="en-US" dirty="0" err="1"/>
              <a:t>SENet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Sun Squeeze-and-Excitation Networks, CVPR 2018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[Hu et al. 2018]</a:t>
            </a:r>
          </a:p>
        </p:txBody>
      </p:sp>
      <p:pic>
        <p:nvPicPr>
          <p:cNvPr id="2" name="Image 6">
            <a:extLst>
              <a:ext uri="{FF2B5EF4-FFF2-40B4-BE49-F238E27FC236}">
                <a16:creationId xmlns:a16="http://schemas.microsoft.com/office/drawing/2014/main" id="{0788EF79-E481-4559-988C-AEC98024A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8" y="2040943"/>
            <a:ext cx="8945454" cy="36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5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525290" y="1189822"/>
            <a:ext cx="23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latin typeface="+mn-lt"/>
              </a:rPr>
              <a:t>Taille</a:t>
            </a:r>
            <a:r>
              <a:rPr lang="en-US" sz="2000" b="1">
                <a:latin typeface="+mn-lt"/>
              </a:rPr>
              <a:t> et convolution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9B99A7-0ED5-2E42-8515-F80CEE995B29}"/>
              </a:ext>
            </a:extLst>
          </p:cNvPr>
          <p:cNvSpPr/>
          <p:nvPr/>
        </p:nvSpPr>
        <p:spPr>
          <a:xfrm>
            <a:off x="5226658" y="2018820"/>
            <a:ext cx="745873" cy="1825834"/>
          </a:xfrm>
          <a:prstGeom prst="cube">
            <a:avLst>
              <a:gd name="adj" fmla="val 60480"/>
            </a:avLst>
          </a:prstGeom>
          <a:solidFill>
            <a:srgbClr val="C00000">
              <a:alpha val="30000"/>
            </a:srgb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C4DE6C10-2FBF-0D40-AFC5-66F1C3AF1603}"/>
              </a:ext>
            </a:extLst>
          </p:cNvPr>
          <p:cNvSpPr/>
          <p:nvPr/>
        </p:nvSpPr>
        <p:spPr>
          <a:xfrm>
            <a:off x="1601315" y="2600400"/>
            <a:ext cx="1995325" cy="488251"/>
          </a:xfrm>
          <a:prstGeom prst="cube">
            <a:avLst>
              <a:gd name="adj" fmla="val 30353"/>
            </a:avLst>
          </a:prstGeom>
          <a:solidFill>
            <a:srgbClr val="FF7E75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2AC71-1203-944C-8C08-43B75809EB26}"/>
              </a:ext>
            </a:extLst>
          </p:cNvPr>
          <p:cNvSpPr txBox="1"/>
          <p:nvPr/>
        </p:nvSpPr>
        <p:spPr>
          <a:xfrm>
            <a:off x="3539178" y="3518588"/>
            <a:ext cx="9782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D2 + 2P</a:t>
            </a:r>
            <a:endParaRPr lang="en-CA" sz="180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04AC0-E11D-2248-91F8-DE20D98301C1}"/>
              </a:ext>
            </a:extLst>
          </p:cNvPr>
          <p:cNvSpPr txBox="1"/>
          <p:nvPr/>
        </p:nvSpPr>
        <p:spPr>
          <a:xfrm>
            <a:off x="3802161" y="2438681"/>
            <a:ext cx="10916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D1 + 2P</a:t>
            </a:r>
            <a:endParaRPr lang="en-CA" sz="180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8A79A-AF3E-3A4B-8003-73B3BDC885D5}"/>
              </a:ext>
            </a:extLst>
          </p:cNvPr>
          <p:cNvSpPr txBox="1"/>
          <p:nvPr/>
        </p:nvSpPr>
        <p:spPr>
          <a:xfrm>
            <a:off x="2281064" y="3814510"/>
            <a:ext cx="5343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286CD-395B-2443-8F04-4169A52E8BC4}"/>
              </a:ext>
            </a:extLst>
          </p:cNvPr>
          <p:cNvSpPr txBox="1"/>
          <p:nvPr/>
        </p:nvSpPr>
        <p:spPr>
          <a:xfrm>
            <a:off x="5609736" y="1398591"/>
            <a:ext cx="179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en-CA" sz="18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CA"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F1xF2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FC69F34-1DDE-5F42-833D-BC87DDFBED8F}"/>
              </a:ext>
            </a:extLst>
          </p:cNvPr>
          <p:cNvSpPr/>
          <p:nvPr/>
        </p:nvSpPr>
        <p:spPr>
          <a:xfrm>
            <a:off x="5511228" y="2018820"/>
            <a:ext cx="1556282" cy="1825834"/>
          </a:xfrm>
          <a:prstGeom prst="cube">
            <a:avLst>
              <a:gd name="adj" fmla="val 28917"/>
            </a:avLst>
          </a:prstGeom>
          <a:solidFill>
            <a:schemeClr val="accent6">
              <a:lumMod val="40000"/>
              <a:lumOff val="60000"/>
              <a:alpha val="85000"/>
            </a:scheme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7A2CB8-84AB-574B-AEA0-1E21745CFD55}"/>
              </a:ext>
            </a:extLst>
          </p:cNvPr>
          <p:cNvSpPr txBox="1"/>
          <p:nvPr/>
        </p:nvSpPr>
        <p:spPr>
          <a:xfrm>
            <a:off x="6859524" y="3521383"/>
            <a:ext cx="66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D2’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E8F-3C85-EF48-B2A3-8347E9E779CD}"/>
              </a:ext>
            </a:extLst>
          </p:cNvPr>
          <p:cNvSpPr txBox="1"/>
          <p:nvPr/>
        </p:nvSpPr>
        <p:spPr>
          <a:xfrm>
            <a:off x="7068852" y="2659025"/>
            <a:ext cx="66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D1’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26AC70-21DB-564F-A397-3E5A4D79543E}"/>
              </a:ext>
            </a:extLst>
          </p:cNvPr>
          <p:cNvSpPr txBox="1"/>
          <p:nvPr/>
        </p:nvSpPr>
        <p:spPr>
          <a:xfrm>
            <a:off x="5930421" y="3821908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5F46A5F-FF56-F74F-A6B2-6C3262DBE030}"/>
              </a:ext>
            </a:extLst>
          </p:cNvPr>
          <p:cNvSpPr/>
          <p:nvPr/>
        </p:nvSpPr>
        <p:spPr>
          <a:xfrm>
            <a:off x="4292040" y="2792163"/>
            <a:ext cx="593693" cy="2700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67E3DD08-E7B1-A54C-959D-5CA4F42C0F8D}"/>
              </a:ext>
            </a:extLst>
          </p:cNvPr>
          <p:cNvSpPr/>
          <p:nvPr/>
        </p:nvSpPr>
        <p:spPr>
          <a:xfrm>
            <a:off x="1475232" y="2006628"/>
            <a:ext cx="2257322" cy="1804416"/>
          </a:xfrm>
          <a:prstGeom prst="cube">
            <a:avLst/>
          </a:prstGeom>
          <a:solidFill>
            <a:srgbClr val="E6EEFB">
              <a:alpha val="71000"/>
            </a:srgb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err="1">
                <a:latin typeface="+mn-lt"/>
              </a:rPr>
              <a:t>Réseaux</a:t>
            </a:r>
            <a:r>
              <a:rPr lang="en-US">
                <a:latin typeface="+mn-lt"/>
              </a:rPr>
              <a:t> de </a:t>
            </a:r>
            <a:r>
              <a:rPr lang="en-US" err="1">
                <a:latin typeface="+mn-lt"/>
              </a:rPr>
              <a:t>neurones</a:t>
            </a:r>
            <a:r>
              <a:rPr lang="en-US">
                <a:latin typeface="+mn-lt"/>
              </a:rPr>
              <a:t> à convolution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70186" y="4525631"/>
            <a:ext cx="4625946" cy="212365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fr-CM" altLang="en-US">
                <a:latin typeface="+mn-lt"/>
              </a:rPr>
              <a:t>Taille du volume d’activation (2D) :</a:t>
            </a:r>
          </a:p>
          <a:p>
            <a:pPr algn="ctr"/>
            <a:r>
              <a:rPr lang="fr-CM" altLang="en-US">
                <a:latin typeface="+mn-lt"/>
              </a:rPr>
              <a:t> </a:t>
            </a:r>
            <a:r>
              <a:rPr lang="en-CA" sz="3600" b="1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D1’ = </a:t>
            </a:r>
            <a:r>
              <a:rPr lang="fr-CM" altLang="en-US" sz="3600" b="1">
                <a:solidFill>
                  <a:srgbClr val="FF0000"/>
                </a:solidFill>
                <a:latin typeface="+mn-lt"/>
              </a:rPr>
              <a:t>(D1-F1+2P)</a:t>
            </a:r>
            <a:r>
              <a:rPr lang="en-CA" altLang="en-US" sz="3600" b="1">
                <a:solidFill>
                  <a:srgbClr val="FF0000"/>
                </a:solidFill>
                <a:latin typeface="+mn-lt"/>
              </a:rPr>
              <a:t>/S</a:t>
            </a:r>
            <a:r>
              <a:rPr lang="fr-CM" altLang="en-US" sz="3600" b="1">
                <a:solidFill>
                  <a:srgbClr val="FF0000"/>
                </a:solidFill>
                <a:latin typeface="+mn-lt"/>
              </a:rPr>
              <a:t>+1</a:t>
            </a:r>
          </a:p>
          <a:p>
            <a:pPr algn="ctr"/>
            <a:r>
              <a:rPr lang="en-CA" sz="3600" b="1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D2’ = </a:t>
            </a:r>
            <a:r>
              <a:rPr lang="fr-CM" altLang="en-US" sz="3600" b="1">
                <a:solidFill>
                  <a:srgbClr val="FF0000"/>
                </a:solidFill>
                <a:latin typeface="+mn-lt"/>
              </a:rPr>
              <a:t>(D2-F2+2P)</a:t>
            </a:r>
            <a:r>
              <a:rPr lang="en-CA" altLang="en-US" sz="3600" b="1">
                <a:solidFill>
                  <a:srgbClr val="FF0000"/>
                </a:solidFill>
                <a:latin typeface="+mn-lt"/>
              </a:rPr>
              <a:t>/S</a:t>
            </a:r>
            <a:r>
              <a:rPr lang="fr-CM" altLang="en-US" sz="3600" b="1">
                <a:solidFill>
                  <a:srgbClr val="FF0000"/>
                </a:solidFill>
                <a:latin typeface="+mn-lt"/>
              </a:rPr>
              <a:t>+1</a:t>
            </a:r>
          </a:p>
          <a:p>
            <a:pPr algn="ctr"/>
            <a:r>
              <a:rPr lang="fr-CM" sz="3600" b="1">
                <a:solidFill>
                  <a:srgbClr val="FF0000"/>
                </a:solidFill>
                <a:latin typeface="+mn-lt"/>
              </a:rPr>
              <a:t>K = </a:t>
            </a:r>
            <a:r>
              <a:rPr lang="fr-CM" sz="3600" b="1" err="1">
                <a:solidFill>
                  <a:srgbClr val="FF0000"/>
                </a:solidFill>
                <a:latin typeface="+mn-lt"/>
              </a:rPr>
              <a:t>nb_filtres</a:t>
            </a:r>
            <a:endParaRPr lang="en-CA" b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429246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53" y="123305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/>
              <a:t>Autre illustration</a:t>
            </a: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250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Squeeze-and-Excite Net (</a:t>
            </a:r>
            <a:r>
              <a:rPr lang="en-US" dirty="0" err="1"/>
              <a:t>SENet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368" y="6224297"/>
            <a:ext cx="7972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J. Hu, L. Shen, G. Sun Squeeze-and-Excitation Networks, CVPR 2018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2479" y="787877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[Hu et al. 2018]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3" y="2785653"/>
            <a:ext cx="8196354" cy="19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669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251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34694"/>
              </p:ext>
            </p:extLst>
          </p:nvPr>
        </p:nvGraphicFramePr>
        <p:xfrm>
          <a:off x="1223270" y="1172932"/>
          <a:ext cx="6108555" cy="2697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85" r:id="rId3" imgW="11949120" imgH="5282280" progId="">
                  <p:embed/>
                </p:oleObj>
              </mc:Choice>
              <mc:Fallback>
                <p:oleObj r:id="rId3" imgW="11949120" imgH="528228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3270" y="1172932"/>
                        <a:ext cx="6108555" cy="2697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995530"/>
              </p:ext>
            </p:extLst>
          </p:nvPr>
        </p:nvGraphicFramePr>
        <p:xfrm>
          <a:off x="1292511" y="3777974"/>
          <a:ext cx="5970072" cy="263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86" r:id="rId5" imgW="11682360" imgH="5244120" progId="">
                  <p:embed/>
                </p:oleObj>
              </mc:Choice>
              <mc:Fallback>
                <p:oleObj r:id="rId5" imgW="11682360" imgH="5244120" progId="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2511" y="3777974"/>
                        <a:ext cx="5970072" cy="263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759184" y="649712"/>
            <a:ext cx="7003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2800" dirty="0"/>
              <a:t>Meilleur que </a:t>
            </a:r>
            <a:r>
              <a:rPr lang="fr-CA" sz="2800" dirty="0" err="1"/>
              <a:t>ResNet</a:t>
            </a:r>
            <a:r>
              <a:rPr lang="fr-CA" sz="2800" dirty="0"/>
              <a:t>, </a:t>
            </a:r>
            <a:r>
              <a:rPr lang="fr-CA" sz="2800" dirty="0" err="1"/>
              <a:t>ResNeXt</a:t>
            </a:r>
            <a:r>
              <a:rPr lang="fr-CA" sz="2800" dirty="0"/>
              <a:t> et </a:t>
            </a:r>
            <a:r>
              <a:rPr lang="fr-CA" sz="2800" dirty="0" err="1"/>
              <a:t>InceptionNet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48051927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170E-7123-9846-B3C0-542880E1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40" y="3094309"/>
            <a:ext cx="7772400" cy="679008"/>
          </a:xfrm>
        </p:spPr>
        <p:txBody>
          <a:bodyPr/>
          <a:lstStyle/>
          <a:p>
            <a:r>
              <a:rPr lang="en-US" dirty="0"/>
              <a:t>Divers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040737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253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"Network in network"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C681B-3956-4B33-AC86-E1AF527D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888347"/>
            <a:ext cx="7763293" cy="726785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ea typeface="+mj-lt"/>
                <a:cs typeface="+mj-lt"/>
              </a:rPr>
              <a:t>Lin, M., Chen, Q., &amp; Yan, S. (2013). Network in network. </a:t>
            </a:r>
            <a:r>
              <a:rPr lang="fr-FR" dirty="0" err="1">
                <a:ea typeface="+mj-lt"/>
                <a:cs typeface="+mj-lt"/>
              </a:rPr>
              <a:t>arXiv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preprint</a:t>
            </a:r>
            <a:r>
              <a:rPr lang="fr-FR" dirty="0">
                <a:ea typeface="+mj-lt"/>
                <a:cs typeface="+mj-lt"/>
              </a:rPr>
              <a:t> arXiv:1312.4400.</a:t>
            </a:r>
            <a:endParaRPr lang="fr-FR" dirty="0"/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F9B66899-4B85-41FE-9049-04DB3CB14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2" r="5691" b="326"/>
          <a:stretch/>
        </p:blipFill>
        <p:spPr>
          <a:xfrm>
            <a:off x="2508225" y="1089320"/>
            <a:ext cx="6340591" cy="270308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02820A1-F382-4A0C-94EE-0BCB770ECDA9}"/>
              </a:ext>
            </a:extLst>
          </p:cNvPr>
          <p:cNvSpPr txBox="1"/>
          <p:nvPr/>
        </p:nvSpPr>
        <p:spPr>
          <a:xfrm>
            <a:off x="285978" y="1861587"/>
            <a:ext cx="27432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- Ajouter des couches FC entre les convolutions</a:t>
            </a:r>
            <a:br>
              <a:rPr lang="fr-FR" dirty="0">
                <a:latin typeface="Times New Roman"/>
                <a:cs typeface="Times New Roman"/>
              </a:rPr>
            </a:br>
            <a:endParaRPr lang="fr-FR" dirty="0">
              <a:cs typeface="Times New Roman" pitchFamily="18" charset="0"/>
            </a:endParaRPr>
          </a:p>
          <a:p>
            <a:r>
              <a:rPr lang="fr-FR" dirty="0">
                <a:latin typeface="Times New Roman"/>
                <a:cs typeface="Times New Roman"/>
              </a:rPr>
              <a:t>- Inspiration pour Inception et autres</a:t>
            </a:r>
            <a:endParaRPr lang="fr-FR" dirty="0">
              <a:cs typeface="Times New Roman"/>
            </a:endParaRP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8AEF283E-D78F-48B9-A0C0-E502CEB9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193" y="3671475"/>
            <a:ext cx="6258721" cy="21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3017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254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"Stochastic depth"</a:t>
            </a:r>
          </a:p>
        </p:txBody>
      </p:sp>
      <p:pic>
        <p:nvPicPr>
          <p:cNvPr id="2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89A210-2492-49BC-83FD-14D967BD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9" r="5541" b="-483"/>
          <a:stretch/>
        </p:blipFill>
        <p:spPr>
          <a:xfrm>
            <a:off x="2107492" y="1022479"/>
            <a:ext cx="6832402" cy="1843871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58AA7D9D-4741-44D7-AD64-6931AEA0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41" y="2768089"/>
            <a:ext cx="6486410" cy="3106904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7DB896C-A871-4AF8-8904-020FD241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77" y="5760841"/>
            <a:ext cx="7763293" cy="726785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ea typeface="+mj-lt"/>
                <a:cs typeface="+mj-lt"/>
              </a:rPr>
              <a:t>Huang, G., Sun, Y., Liu, Z., </a:t>
            </a:r>
            <a:r>
              <a:rPr lang="fr-FR" dirty="0" err="1">
                <a:ea typeface="+mj-lt"/>
                <a:cs typeface="+mj-lt"/>
              </a:rPr>
              <a:t>Sedra</a:t>
            </a:r>
            <a:r>
              <a:rPr lang="fr-FR" dirty="0">
                <a:ea typeface="+mj-lt"/>
                <a:cs typeface="+mj-lt"/>
              </a:rPr>
              <a:t>, D., &amp; </a:t>
            </a:r>
            <a:r>
              <a:rPr lang="fr-FR" dirty="0" err="1">
                <a:ea typeface="+mj-lt"/>
                <a:cs typeface="+mj-lt"/>
              </a:rPr>
              <a:t>Weinberger</a:t>
            </a:r>
            <a:r>
              <a:rPr lang="fr-FR" dirty="0">
                <a:ea typeface="+mj-lt"/>
                <a:cs typeface="+mj-lt"/>
              </a:rPr>
              <a:t>, K. Q. (2016, </a:t>
            </a:r>
            <a:r>
              <a:rPr lang="fr-FR" dirty="0" err="1">
                <a:ea typeface="+mj-lt"/>
                <a:cs typeface="+mj-lt"/>
              </a:rPr>
              <a:t>October</a:t>
            </a:r>
            <a:r>
              <a:rPr lang="fr-FR" dirty="0">
                <a:ea typeface="+mj-lt"/>
                <a:cs typeface="+mj-lt"/>
              </a:rPr>
              <a:t>). </a:t>
            </a:r>
            <a:r>
              <a:rPr lang="fr-FR" dirty="0" err="1">
                <a:ea typeface="+mj-lt"/>
                <a:cs typeface="+mj-lt"/>
              </a:rPr>
              <a:t>Deep</a:t>
            </a:r>
            <a:r>
              <a:rPr lang="fr-FR" dirty="0">
                <a:ea typeface="+mj-lt"/>
                <a:cs typeface="+mj-lt"/>
              </a:rPr>
              <a:t> networks </a:t>
            </a:r>
            <a:r>
              <a:rPr lang="fr-FR" dirty="0" err="1">
                <a:ea typeface="+mj-lt"/>
                <a:cs typeface="+mj-lt"/>
              </a:rPr>
              <a:t>with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stochastic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depth</a:t>
            </a:r>
            <a:r>
              <a:rPr lang="fr-FR" dirty="0">
                <a:ea typeface="+mj-lt"/>
                <a:cs typeface="+mj-lt"/>
              </a:rPr>
              <a:t>. In </a:t>
            </a:r>
            <a:r>
              <a:rPr lang="fr-FR" dirty="0" err="1">
                <a:ea typeface="+mj-lt"/>
                <a:cs typeface="+mj-lt"/>
              </a:rPr>
              <a:t>European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conference</a:t>
            </a:r>
            <a:r>
              <a:rPr lang="fr-FR" dirty="0">
                <a:ea typeface="+mj-lt"/>
                <a:cs typeface="+mj-lt"/>
              </a:rPr>
              <a:t> on computer vision (pp. 646-661). Springer, Cham.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7AD7EC-13EE-41DD-A9E8-B1E59723AB7C}"/>
              </a:ext>
            </a:extLst>
          </p:cNvPr>
          <p:cNvSpPr txBox="1"/>
          <p:nvPr/>
        </p:nvSpPr>
        <p:spPr>
          <a:xfrm>
            <a:off x="231332" y="1743189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- Réduire dynamiquement la profondeur du réseau</a:t>
            </a:r>
          </a:p>
          <a:p>
            <a:r>
              <a:rPr lang="fr-FR" dirty="0">
                <a:latin typeface="Times New Roman"/>
                <a:cs typeface="Times New Roman"/>
              </a:rPr>
              <a:t>- Améliore la </a:t>
            </a:r>
            <a:r>
              <a:rPr lang="fr-FR" dirty="0" err="1">
                <a:latin typeface="Times New Roman"/>
                <a:cs typeface="Times New Roman"/>
              </a:rPr>
              <a:t>rétro-propagation</a:t>
            </a:r>
            <a:endParaRPr lang="fr-FR">
              <a:latin typeface="Times New Roman"/>
              <a:cs typeface="Times New Roman"/>
            </a:endParaRPr>
          </a:p>
          <a:p>
            <a:r>
              <a:rPr lang="fr-FR" dirty="0">
                <a:latin typeface="Times New Roman"/>
                <a:cs typeface="Times New Roman"/>
              </a:rPr>
              <a:t>- Permet d'avoir des réseaux plus profonds</a:t>
            </a:r>
            <a:endParaRPr lang="fr-FR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693354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255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"Fractal networks"</a:t>
            </a: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99799955-5D1C-4188-8296-08426F3D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10" y="927537"/>
            <a:ext cx="5366180" cy="464772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B4FFEB9-15E4-4635-B79F-720165F7C388}"/>
              </a:ext>
            </a:extLst>
          </p:cNvPr>
          <p:cNvSpPr txBox="1"/>
          <p:nvPr/>
        </p:nvSpPr>
        <p:spPr>
          <a:xfrm>
            <a:off x="231332" y="1743189"/>
            <a:ext cx="318036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- Avoir des "réseaux dans des réseaux" </a:t>
            </a:r>
            <a:r>
              <a:rPr lang="fr-FR" i="1" dirty="0">
                <a:latin typeface="Times New Roman"/>
                <a:cs typeface="Times New Roman"/>
              </a:rPr>
              <a:t>(encore)</a:t>
            </a:r>
            <a:endParaRPr lang="fr-FR" i="1" dirty="0">
              <a:cs typeface="Times New Roman"/>
            </a:endParaRPr>
          </a:p>
          <a:p>
            <a:r>
              <a:rPr lang="fr-FR" i="1" dirty="0">
                <a:latin typeface="Times New Roman"/>
                <a:cs typeface="Times New Roman"/>
              </a:rPr>
              <a:t>- </a:t>
            </a:r>
            <a:r>
              <a:rPr lang="fr-FR" dirty="0">
                <a:latin typeface="Times New Roman"/>
                <a:cs typeface="Times New Roman"/>
              </a:rPr>
              <a:t>Avoir des chemins de longueur différentes</a:t>
            </a:r>
          </a:p>
          <a:p>
            <a:r>
              <a:rPr lang="fr-FR" i="1" dirty="0">
                <a:latin typeface="Times New Roman"/>
                <a:cs typeface="Times New Roman"/>
              </a:rPr>
              <a:t>- </a:t>
            </a:r>
            <a:r>
              <a:rPr lang="fr-FR" dirty="0" err="1">
                <a:latin typeface="Times New Roman"/>
                <a:cs typeface="Times New Roman"/>
              </a:rPr>
              <a:t>Fc</a:t>
            </a:r>
            <a:r>
              <a:rPr lang="fr-FR" dirty="0">
                <a:latin typeface="Times New Roman"/>
                <a:cs typeface="Times New Roman"/>
              </a:rPr>
              <a:t> = fractal c-</a:t>
            </a:r>
            <a:r>
              <a:rPr lang="fr-FR" dirty="0" err="1">
                <a:latin typeface="Times New Roman"/>
                <a:cs typeface="Times New Roman"/>
              </a:rPr>
              <a:t>ieme</a:t>
            </a:r>
            <a:r>
              <a:rPr lang="fr-FR" dirty="0">
                <a:latin typeface="Times New Roman"/>
                <a:cs typeface="Times New Roman"/>
              </a:rPr>
              <a:t> "chemin"</a:t>
            </a:r>
            <a:endParaRPr lang="fr-FR" i="1" dirty="0">
              <a:cs typeface="Times New Roman"/>
            </a:endParaRPr>
          </a:p>
          <a:p>
            <a:r>
              <a:rPr lang="fr-FR" dirty="0">
                <a:latin typeface="Times New Roman"/>
                <a:cs typeface="Times New Roman"/>
              </a:rPr>
              <a:t>- </a:t>
            </a:r>
            <a:r>
              <a:rPr lang="fr-FR" dirty="0" err="1">
                <a:latin typeface="Times New Roman"/>
                <a:cs typeface="Times New Roman"/>
              </a:rPr>
              <a:t>Join</a:t>
            </a:r>
            <a:r>
              <a:rPr lang="fr-FR" dirty="0">
                <a:latin typeface="Times New Roman"/>
                <a:cs typeface="Times New Roman"/>
              </a:rPr>
              <a:t> = moyenne des chemins</a:t>
            </a:r>
            <a:endParaRPr lang="fr-FR" dirty="0">
              <a:cs typeface="Times New Roman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33F9E3A-F190-44B6-91CE-DCEAAADAF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99" y="5760841"/>
            <a:ext cx="8610296" cy="726785"/>
          </a:xfrm>
        </p:spPr>
        <p:txBody>
          <a:bodyPr/>
          <a:lstStyle/>
          <a:p>
            <a:pPr>
              <a:buNone/>
            </a:pPr>
            <a:r>
              <a:rPr lang="fr-FR" dirty="0">
                <a:ea typeface="+mj-lt"/>
                <a:cs typeface="+mj-lt"/>
              </a:rPr>
              <a:t>Larsson, G., Maire, M., &amp; </a:t>
            </a:r>
            <a:r>
              <a:rPr lang="fr-FR" dirty="0" err="1">
                <a:ea typeface="+mj-lt"/>
                <a:cs typeface="+mj-lt"/>
              </a:rPr>
              <a:t>Shakhnarovich</a:t>
            </a:r>
            <a:r>
              <a:rPr lang="fr-FR" dirty="0">
                <a:ea typeface="+mj-lt"/>
                <a:cs typeface="+mj-lt"/>
              </a:rPr>
              <a:t>, G. (2016). </a:t>
            </a:r>
            <a:r>
              <a:rPr lang="fr-FR" dirty="0" err="1">
                <a:ea typeface="+mj-lt"/>
                <a:cs typeface="+mj-lt"/>
              </a:rPr>
              <a:t>Fractalnet</a:t>
            </a:r>
            <a:r>
              <a:rPr lang="fr-FR" dirty="0">
                <a:ea typeface="+mj-lt"/>
                <a:cs typeface="+mj-lt"/>
              </a:rPr>
              <a:t>: Ultra-</a:t>
            </a:r>
            <a:r>
              <a:rPr lang="fr-FR" dirty="0" err="1">
                <a:ea typeface="+mj-lt"/>
                <a:cs typeface="+mj-lt"/>
              </a:rPr>
              <a:t>deep</a:t>
            </a:r>
          </a:p>
          <a:p>
            <a:pPr>
              <a:buNone/>
            </a:pPr>
            <a:r>
              <a:rPr lang="fr-FR" dirty="0">
                <a:ea typeface="+mj-lt"/>
                <a:cs typeface="+mj-lt"/>
              </a:rPr>
              <a:t> neural networks </a:t>
            </a:r>
            <a:r>
              <a:rPr lang="fr-FR" dirty="0" err="1">
                <a:ea typeface="+mj-lt"/>
                <a:cs typeface="+mj-lt"/>
              </a:rPr>
              <a:t>without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residuals</a:t>
            </a:r>
            <a:r>
              <a:rPr lang="fr-FR" dirty="0">
                <a:ea typeface="+mj-lt"/>
                <a:cs typeface="+mj-lt"/>
              </a:rPr>
              <a:t>. </a:t>
            </a:r>
            <a:r>
              <a:rPr lang="fr-FR" dirty="0" err="1">
                <a:ea typeface="+mj-lt"/>
                <a:cs typeface="+mj-lt"/>
              </a:rPr>
              <a:t>arXiv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preprint</a:t>
            </a:r>
            <a:r>
              <a:rPr lang="fr-FR" dirty="0">
                <a:ea typeface="+mj-lt"/>
                <a:cs typeface="+mj-lt"/>
              </a:rPr>
              <a:t> arXiv:1605.07648.</a:t>
            </a:r>
            <a:endParaRPr lang="fr-FR"/>
          </a:p>
          <a:p>
            <a:pPr marL="0" indent="0">
              <a:buNone/>
            </a:pPr>
            <a:endParaRPr lang="fr-FR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83967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256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/>
              <a:t>"Fractal networks"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B4FFEB9-15E4-4635-B79F-720165F7C388}"/>
              </a:ext>
            </a:extLst>
          </p:cNvPr>
          <p:cNvSpPr txBox="1"/>
          <p:nvPr/>
        </p:nvSpPr>
        <p:spPr>
          <a:xfrm>
            <a:off x="231332" y="1743189"/>
            <a:ext cx="318036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- Avoir des "réseaux dans des réseaux" </a:t>
            </a:r>
            <a:r>
              <a:rPr lang="fr-FR" i="1" dirty="0">
                <a:latin typeface="Times New Roman"/>
                <a:cs typeface="Times New Roman"/>
              </a:rPr>
              <a:t>(encore)</a:t>
            </a:r>
            <a:endParaRPr lang="fr-FR" i="1" dirty="0">
              <a:cs typeface="Times New Roman"/>
            </a:endParaRPr>
          </a:p>
          <a:p>
            <a:r>
              <a:rPr lang="fr-FR" i="1" dirty="0">
                <a:latin typeface="Times New Roman"/>
                <a:cs typeface="Times New Roman"/>
              </a:rPr>
              <a:t>- </a:t>
            </a:r>
            <a:r>
              <a:rPr lang="fr-FR" dirty="0">
                <a:latin typeface="Times New Roman"/>
                <a:cs typeface="Times New Roman"/>
              </a:rPr>
              <a:t>Avoir des chemins de longueur différentes</a:t>
            </a:r>
          </a:p>
          <a:p>
            <a:r>
              <a:rPr lang="fr-FR" i="1" dirty="0">
                <a:latin typeface="Times New Roman"/>
                <a:cs typeface="Times New Roman"/>
              </a:rPr>
              <a:t>- </a:t>
            </a:r>
            <a:r>
              <a:rPr lang="fr-FR" dirty="0" err="1">
                <a:latin typeface="Times New Roman"/>
                <a:cs typeface="Times New Roman"/>
              </a:rPr>
              <a:t>Fc</a:t>
            </a:r>
            <a:r>
              <a:rPr lang="fr-FR" dirty="0">
                <a:latin typeface="Times New Roman"/>
                <a:cs typeface="Times New Roman"/>
              </a:rPr>
              <a:t> = fractal c-</a:t>
            </a:r>
            <a:r>
              <a:rPr lang="fr-FR" dirty="0" err="1">
                <a:latin typeface="Times New Roman"/>
                <a:cs typeface="Times New Roman"/>
              </a:rPr>
              <a:t>ieme</a:t>
            </a:r>
            <a:r>
              <a:rPr lang="fr-FR" dirty="0">
                <a:latin typeface="Times New Roman"/>
                <a:cs typeface="Times New Roman"/>
              </a:rPr>
              <a:t> "chemin"</a:t>
            </a:r>
            <a:endParaRPr lang="fr-FR" i="1" dirty="0">
              <a:cs typeface="Times New Roman"/>
            </a:endParaRPr>
          </a:p>
          <a:p>
            <a:r>
              <a:rPr lang="fr-FR" dirty="0">
                <a:latin typeface="Times New Roman"/>
                <a:cs typeface="Times New Roman"/>
              </a:rPr>
              <a:t>- </a:t>
            </a:r>
            <a:r>
              <a:rPr lang="fr-FR" dirty="0" err="1">
                <a:latin typeface="Times New Roman"/>
                <a:cs typeface="Times New Roman"/>
              </a:rPr>
              <a:t>Join</a:t>
            </a:r>
            <a:r>
              <a:rPr lang="fr-FR" dirty="0">
                <a:latin typeface="Times New Roman"/>
                <a:cs typeface="Times New Roman"/>
              </a:rPr>
              <a:t> = moyenne des chemins</a:t>
            </a:r>
            <a:endParaRPr lang="fr-FR" dirty="0">
              <a:cs typeface="Times New Roman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DF15C2-3B20-4595-A1F0-B147FEE9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99" y="5760841"/>
            <a:ext cx="8610296" cy="726785"/>
          </a:xfrm>
        </p:spPr>
        <p:txBody>
          <a:bodyPr/>
          <a:lstStyle/>
          <a:p>
            <a:pPr>
              <a:buNone/>
            </a:pPr>
            <a:r>
              <a:rPr lang="fr-FR" dirty="0">
                <a:ea typeface="+mj-lt"/>
                <a:cs typeface="+mj-lt"/>
              </a:rPr>
              <a:t>Larsson, G., Maire, M., &amp; </a:t>
            </a:r>
            <a:r>
              <a:rPr lang="fr-FR" dirty="0" err="1">
                <a:ea typeface="+mj-lt"/>
                <a:cs typeface="+mj-lt"/>
              </a:rPr>
              <a:t>Shakhnarovich</a:t>
            </a:r>
            <a:r>
              <a:rPr lang="fr-FR" dirty="0">
                <a:ea typeface="+mj-lt"/>
                <a:cs typeface="+mj-lt"/>
              </a:rPr>
              <a:t>, G. (2016). </a:t>
            </a:r>
            <a:r>
              <a:rPr lang="fr-FR" dirty="0" err="1">
                <a:ea typeface="+mj-lt"/>
                <a:cs typeface="+mj-lt"/>
              </a:rPr>
              <a:t>Fractalnet</a:t>
            </a:r>
            <a:r>
              <a:rPr lang="fr-FR" dirty="0">
                <a:ea typeface="+mj-lt"/>
                <a:cs typeface="+mj-lt"/>
              </a:rPr>
              <a:t>: Ultra-</a:t>
            </a:r>
            <a:r>
              <a:rPr lang="fr-FR" dirty="0" err="1">
                <a:ea typeface="+mj-lt"/>
                <a:cs typeface="+mj-lt"/>
              </a:rPr>
              <a:t>deep</a:t>
            </a:r>
          </a:p>
          <a:p>
            <a:pPr>
              <a:buNone/>
            </a:pPr>
            <a:r>
              <a:rPr lang="fr-FR" dirty="0">
                <a:ea typeface="+mj-lt"/>
                <a:cs typeface="+mj-lt"/>
              </a:rPr>
              <a:t> neural networks </a:t>
            </a:r>
            <a:r>
              <a:rPr lang="fr-FR" dirty="0" err="1">
                <a:ea typeface="+mj-lt"/>
                <a:cs typeface="+mj-lt"/>
              </a:rPr>
              <a:t>without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residuals</a:t>
            </a:r>
            <a:r>
              <a:rPr lang="fr-FR" dirty="0">
                <a:ea typeface="+mj-lt"/>
                <a:cs typeface="+mj-lt"/>
              </a:rPr>
              <a:t>. </a:t>
            </a:r>
            <a:r>
              <a:rPr lang="fr-FR" dirty="0" err="1">
                <a:ea typeface="+mj-lt"/>
                <a:cs typeface="+mj-lt"/>
              </a:rPr>
              <a:t>arXiv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preprint</a:t>
            </a:r>
            <a:r>
              <a:rPr lang="fr-FR" dirty="0">
                <a:ea typeface="+mj-lt"/>
                <a:cs typeface="+mj-lt"/>
              </a:rPr>
              <a:t> arXiv:1605.07648.</a:t>
            </a:r>
            <a:endParaRPr lang="fr-FR"/>
          </a:p>
          <a:p>
            <a:pPr marL="0" indent="0">
              <a:buNone/>
            </a:pPr>
            <a:endParaRPr lang="fr-FR" dirty="0">
              <a:ea typeface="+mj-lt"/>
              <a:cs typeface="+mj-lt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7110AC9F-3538-4914-98B8-B534D029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15" y="1435464"/>
            <a:ext cx="5466363" cy="36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0352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257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Complexité</a:t>
            </a:r>
            <a:r>
              <a:rPr lang="en-US" dirty="0"/>
              <a:t> vs.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C681B-3956-4B33-AC86-E1AF527D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03" y="5906563"/>
            <a:ext cx="7763293" cy="699462"/>
          </a:xfrm>
        </p:spPr>
        <p:txBody>
          <a:bodyPr/>
          <a:lstStyle/>
          <a:p>
            <a:pPr>
              <a:buNone/>
            </a:pPr>
            <a:r>
              <a:rPr lang="fr-FR" dirty="0" err="1">
                <a:ea typeface="+mj-lt"/>
                <a:cs typeface="+mj-lt"/>
              </a:rPr>
              <a:t>Canziani</a:t>
            </a:r>
            <a:r>
              <a:rPr lang="fr-FR" dirty="0">
                <a:ea typeface="+mj-lt"/>
                <a:cs typeface="+mj-lt"/>
              </a:rPr>
              <a:t>, A., </a:t>
            </a:r>
            <a:r>
              <a:rPr lang="fr-FR" dirty="0" err="1">
                <a:ea typeface="+mj-lt"/>
                <a:cs typeface="+mj-lt"/>
              </a:rPr>
              <a:t>Paszke</a:t>
            </a:r>
            <a:r>
              <a:rPr lang="fr-FR" dirty="0">
                <a:ea typeface="+mj-lt"/>
                <a:cs typeface="+mj-lt"/>
              </a:rPr>
              <a:t>, A., &amp; </a:t>
            </a:r>
            <a:r>
              <a:rPr lang="fr-FR" dirty="0" err="1">
                <a:ea typeface="+mj-lt"/>
                <a:cs typeface="+mj-lt"/>
              </a:rPr>
              <a:t>Culurciello</a:t>
            </a:r>
            <a:r>
              <a:rPr lang="fr-FR" dirty="0">
                <a:ea typeface="+mj-lt"/>
                <a:cs typeface="+mj-lt"/>
              </a:rPr>
              <a:t>, E. (2016). An </a:t>
            </a:r>
            <a:r>
              <a:rPr lang="fr-FR" dirty="0" err="1">
                <a:ea typeface="+mj-lt"/>
                <a:cs typeface="+mj-lt"/>
              </a:rPr>
              <a:t>analysis</a:t>
            </a:r>
            <a:r>
              <a:rPr lang="fr-FR" dirty="0">
                <a:ea typeface="+mj-lt"/>
                <a:cs typeface="+mj-lt"/>
              </a:rPr>
              <a:t> of </a:t>
            </a:r>
            <a:r>
              <a:rPr lang="fr-FR" dirty="0" err="1">
                <a:ea typeface="+mj-lt"/>
                <a:cs typeface="+mj-lt"/>
              </a:rPr>
              <a:t>deep</a:t>
            </a:r>
            <a:r>
              <a:rPr lang="fr-FR" dirty="0">
                <a:ea typeface="+mj-lt"/>
                <a:cs typeface="+mj-lt"/>
              </a:rPr>
              <a:t> neural network </a:t>
            </a:r>
            <a:r>
              <a:rPr lang="fr-FR" dirty="0" err="1">
                <a:ea typeface="+mj-lt"/>
                <a:cs typeface="+mj-lt"/>
              </a:rPr>
              <a:t>models</a:t>
            </a:r>
            <a:r>
              <a:rPr lang="fr-FR" dirty="0">
                <a:ea typeface="+mj-lt"/>
                <a:cs typeface="+mj-lt"/>
              </a:rPr>
              <a:t> for </a:t>
            </a:r>
            <a:r>
              <a:rPr lang="fr-FR" dirty="0" err="1">
                <a:ea typeface="+mj-lt"/>
                <a:cs typeface="+mj-lt"/>
              </a:rPr>
              <a:t>practical</a:t>
            </a:r>
            <a:r>
              <a:rPr lang="fr-FR" dirty="0">
                <a:ea typeface="+mj-lt"/>
                <a:cs typeface="+mj-lt"/>
              </a:rPr>
              <a:t> applications. </a:t>
            </a:r>
            <a:r>
              <a:rPr lang="fr-FR" dirty="0" err="1">
                <a:ea typeface="+mj-lt"/>
                <a:cs typeface="+mj-lt"/>
              </a:rPr>
              <a:t>arXiv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preprint</a:t>
            </a:r>
            <a:r>
              <a:rPr lang="fr-FR" dirty="0">
                <a:ea typeface="+mj-lt"/>
                <a:cs typeface="+mj-lt"/>
              </a:rPr>
              <a:t> arXiv:1605.07678.</a:t>
            </a:r>
            <a:endParaRPr lang="fr-FR" dirty="0"/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1EB9161E-5FC0-4655-A7B4-A253413F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" y="929931"/>
            <a:ext cx="7888976" cy="47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3592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258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Complexité</a:t>
            </a:r>
            <a:r>
              <a:rPr lang="en-US" dirty="0"/>
              <a:t> vs.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C681B-3956-4B33-AC86-E1AF527D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03" y="5906563"/>
            <a:ext cx="7763293" cy="699462"/>
          </a:xfrm>
        </p:spPr>
        <p:txBody>
          <a:bodyPr/>
          <a:lstStyle/>
          <a:p>
            <a:pPr>
              <a:buNone/>
            </a:pPr>
            <a:r>
              <a:rPr lang="fr-FR" dirty="0" err="1">
                <a:ea typeface="+mj-lt"/>
                <a:cs typeface="+mj-lt"/>
              </a:rPr>
              <a:t>Canziani</a:t>
            </a:r>
            <a:r>
              <a:rPr lang="fr-FR" dirty="0">
                <a:ea typeface="+mj-lt"/>
                <a:cs typeface="+mj-lt"/>
              </a:rPr>
              <a:t>, A., </a:t>
            </a:r>
            <a:r>
              <a:rPr lang="fr-FR" dirty="0" err="1">
                <a:ea typeface="+mj-lt"/>
                <a:cs typeface="+mj-lt"/>
              </a:rPr>
              <a:t>Paszke</a:t>
            </a:r>
            <a:r>
              <a:rPr lang="fr-FR" dirty="0">
                <a:ea typeface="+mj-lt"/>
                <a:cs typeface="+mj-lt"/>
              </a:rPr>
              <a:t>, A., &amp; </a:t>
            </a:r>
            <a:r>
              <a:rPr lang="fr-FR" dirty="0" err="1">
                <a:ea typeface="+mj-lt"/>
                <a:cs typeface="+mj-lt"/>
              </a:rPr>
              <a:t>Culurciello</a:t>
            </a:r>
            <a:r>
              <a:rPr lang="fr-FR" dirty="0">
                <a:ea typeface="+mj-lt"/>
                <a:cs typeface="+mj-lt"/>
              </a:rPr>
              <a:t>, E. (2016). An </a:t>
            </a:r>
            <a:r>
              <a:rPr lang="fr-FR" dirty="0" err="1">
                <a:ea typeface="+mj-lt"/>
                <a:cs typeface="+mj-lt"/>
              </a:rPr>
              <a:t>analysis</a:t>
            </a:r>
            <a:r>
              <a:rPr lang="fr-FR" dirty="0">
                <a:ea typeface="+mj-lt"/>
                <a:cs typeface="+mj-lt"/>
              </a:rPr>
              <a:t> of </a:t>
            </a:r>
            <a:r>
              <a:rPr lang="fr-FR" dirty="0" err="1">
                <a:ea typeface="+mj-lt"/>
                <a:cs typeface="+mj-lt"/>
              </a:rPr>
              <a:t>deep</a:t>
            </a:r>
            <a:r>
              <a:rPr lang="fr-FR" dirty="0">
                <a:ea typeface="+mj-lt"/>
                <a:cs typeface="+mj-lt"/>
              </a:rPr>
              <a:t> neural network </a:t>
            </a:r>
            <a:r>
              <a:rPr lang="fr-FR" dirty="0" err="1">
                <a:ea typeface="+mj-lt"/>
                <a:cs typeface="+mj-lt"/>
              </a:rPr>
              <a:t>models</a:t>
            </a:r>
            <a:r>
              <a:rPr lang="fr-FR" dirty="0">
                <a:ea typeface="+mj-lt"/>
                <a:cs typeface="+mj-lt"/>
              </a:rPr>
              <a:t> for </a:t>
            </a:r>
            <a:r>
              <a:rPr lang="fr-FR" dirty="0" err="1">
                <a:ea typeface="+mj-lt"/>
                <a:cs typeface="+mj-lt"/>
              </a:rPr>
              <a:t>practical</a:t>
            </a:r>
            <a:r>
              <a:rPr lang="fr-FR" dirty="0">
                <a:ea typeface="+mj-lt"/>
                <a:cs typeface="+mj-lt"/>
              </a:rPr>
              <a:t> applications. </a:t>
            </a:r>
            <a:r>
              <a:rPr lang="fr-FR" dirty="0" err="1">
                <a:ea typeface="+mj-lt"/>
                <a:cs typeface="+mj-lt"/>
              </a:rPr>
              <a:t>arXiv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preprint</a:t>
            </a:r>
            <a:r>
              <a:rPr lang="fr-FR" dirty="0">
                <a:ea typeface="+mj-lt"/>
                <a:cs typeface="+mj-lt"/>
              </a:rPr>
              <a:t> arXiv:1605.07678.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867D712B-E84E-43DA-B3B0-FEAC5B71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17" y="1189850"/>
            <a:ext cx="8427544" cy="42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195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259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Imagenet</a:t>
            </a:r>
            <a:r>
              <a:rPr lang="en-US" dirty="0"/>
              <a:t> post 2017</a:t>
            </a:r>
            <a:endParaRPr lang="fr-FR" dirty="0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655F240E-340E-4393-AB34-43146FDC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7" y="1248217"/>
            <a:ext cx="8488890" cy="3730920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B8E0E43-919D-426F-8F79-2C870E47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486" y="2692149"/>
            <a:ext cx="1903776" cy="699462"/>
          </a:xfrm>
          <a:solidFill>
            <a:schemeClr val="accent5">
              <a:lumMod val="75000"/>
            </a:schemeClr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fr-FR" b="1" dirty="0">
                <a:ea typeface="+mj-lt"/>
                <a:cs typeface="+mj-lt"/>
              </a:rPr>
              <a:t>2018 ? 2019 ?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879208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26</a:t>
            </a:fld>
            <a:endParaRPr lang="fr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7E3EC-0ABB-D340-8CD9-A7A528C07373}"/>
              </a:ext>
            </a:extLst>
          </p:cNvPr>
          <p:cNvSpPr txBox="1"/>
          <p:nvPr/>
        </p:nvSpPr>
        <p:spPr>
          <a:xfrm>
            <a:off x="939903" y="5670014"/>
            <a:ext cx="755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Plus un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 un champ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large, plus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ce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dernier encode du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contexe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E65D8-5EBB-AD4C-824B-067D5E0DC0A0}"/>
              </a:ext>
            </a:extLst>
          </p:cNvPr>
          <p:cNvSpPr txBox="1"/>
          <p:nvPr/>
        </p:nvSpPr>
        <p:spPr>
          <a:xfrm>
            <a:off x="939903" y="1067206"/>
            <a:ext cx="5632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Champ </a:t>
            </a:r>
            <a:r>
              <a:rPr lang="en-US" sz="2000" b="1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2000" b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d’un </a:t>
            </a:r>
            <a:r>
              <a:rPr lang="en-US" sz="2000" b="1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</a:t>
            </a:r>
            <a:r>
              <a:rPr lang="en-US" sz="2000" b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(“</a:t>
            </a:r>
            <a:r>
              <a:rPr lang="en-US" sz="2000" b="1" i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receptive field</a:t>
            </a:r>
            <a:r>
              <a:rPr lang="en-US" sz="2000" b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”)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09C4A6-4294-AA4F-9F98-E7EA0BA88E99}"/>
              </a:ext>
            </a:extLst>
          </p:cNvPr>
          <p:cNvSpPr/>
          <p:nvPr/>
        </p:nvSpPr>
        <p:spPr>
          <a:xfrm>
            <a:off x="912689" y="5022677"/>
            <a:ext cx="7391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Région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dans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l’image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d’entrée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à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l’intérieur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laquelle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une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variation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pourrait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avoir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effet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sur la sortie d’un neurone.</a:t>
            </a:r>
            <a:endParaRPr lang="en-US" sz="18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0CBBC8-EEFA-7840-9C32-00043BE9EA7B}"/>
              </a:ext>
            </a:extLst>
          </p:cNvPr>
          <p:cNvGrpSpPr/>
          <p:nvPr/>
        </p:nvGrpSpPr>
        <p:grpSpPr>
          <a:xfrm>
            <a:off x="85941" y="1999177"/>
            <a:ext cx="5130993" cy="2325213"/>
            <a:chOff x="922962" y="2211546"/>
            <a:chExt cx="4393663" cy="1991077"/>
          </a:xfrm>
        </p:grpSpPr>
        <p:pic>
          <p:nvPicPr>
            <p:cNvPr id="12" name="Google Shape;83;p16">
              <a:extLst>
                <a:ext uri="{FF2B5EF4-FFF2-40B4-BE49-F238E27FC236}">
                  <a16:creationId xmlns:a16="http://schemas.microsoft.com/office/drawing/2014/main" id="{EB207206-5A04-2E40-9823-76A1C7AF107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2962" y="2214265"/>
              <a:ext cx="2373774" cy="190617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5D3F82-BB8C-C548-A3CC-A7D5C67D3D0C}"/>
                </a:ext>
              </a:extLst>
            </p:cNvPr>
            <p:cNvSpPr/>
            <p:nvPr/>
          </p:nvSpPr>
          <p:spPr>
            <a:xfrm>
              <a:off x="2108500" y="2254656"/>
              <a:ext cx="2138750" cy="1947967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4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FB90C-DF79-1F45-AB74-50BFE688A3DC}"/>
                </a:ext>
              </a:extLst>
            </p:cNvPr>
            <p:cNvSpPr/>
            <p:nvPr/>
          </p:nvSpPr>
          <p:spPr>
            <a:xfrm>
              <a:off x="3177875" y="2211546"/>
              <a:ext cx="2138750" cy="1947967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4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61037A-0392-6841-95D3-F87C63447A18}"/>
                </a:ext>
              </a:extLst>
            </p:cNvPr>
            <p:cNvGrpSpPr/>
            <p:nvPr/>
          </p:nvGrpSpPr>
          <p:grpSpPr>
            <a:xfrm>
              <a:off x="1698338" y="2424316"/>
              <a:ext cx="1632138" cy="627245"/>
              <a:chOff x="1698338" y="2424316"/>
              <a:chExt cx="1632138" cy="62724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97E6F64-1658-314B-B546-A772F3F82621}"/>
                  </a:ext>
                </a:extLst>
              </p:cNvPr>
              <p:cNvGrpSpPr/>
              <p:nvPr/>
            </p:nvGrpSpPr>
            <p:grpSpPr>
              <a:xfrm>
                <a:off x="1698338" y="2424316"/>
                <a:ext cx="1599400" cy="627245"/>
                <a:chOff x="1698338" y="2420392"/>
                <a:chExt cx="1599400" cy="627245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6730BE3-AFB5-914E-BF91-920DAB5E8BB6}"/>
                    </a:ext>
                  </a:extLst>
                </p:cNvPr>
                <p:cNvSpPr/>
                <p:nvPr/>
              </p:nvSpPr>
              <p:spPr>
                <a:xfrm>
                  <a:off x="1698338" y="2463502"/>
                  <a:ext cx="539253" cy="5437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1C00E8D-C796-BE46-868D-8063846DA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2573" y="2420392"/>
                  <a:ext cx="1125165" cy="349991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D668654-5C3E-DC40-849E-BAB8EB5A8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374" y="2628373"/>
                  <a:ext cx="1453752" cy="13588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8751915-C2B2-364C-A1D1-654995ADE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5060" y="2768541"/>
                  <a:ext cx="1025607" cy="6684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FBC3EB0-065B-0C48-8B7A-B1BE9C7367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6374" y="2770384"/>
                  <a:ext cx="1531364" cy="277253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6DEF62-F541-184D-8EB5-4C596E61DB94}"/>
                  </a:ext>
                </a:extLst>
              </p:cNvPr>
              <p:cNvSpPr/>
              <p:nvPr/>
            </p:nvSpPr>
            <p:spPr>
              <a:xfrm>
                <a:off x="3210929" y="2710610"/>
                <a:ext cx="119547" cy="1195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C0F10C-9E92-E147-A16C-12DEA19AD827}"/>
                </a:ext>
              </a:extLst>
            </p:cNvPr>
            <p:cNvGrpSpPr/>
            <p:nvPr/>
          </p:nvGrpSpPr>
          <p:grpSpPr>
            <a:xfrm>
              <a:off x="1437332" y="2834990"/>
              <a:ext cx="1632138" cy="627245"/>
              <a:chOff x="1698338" y="2424316"/>
              <a:chExt cx="1632138" cy="62724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3D00087-3A1C-4E42-B176-7B550C827BEF}"/>
                  </a:ext>
                </a:extLst>
              </p:cNvPr>
              <p:cNvGrpSpPr/>
              <p:nvPr/>
            </p:nvGrpSpPr>
            <p:grpSpPr>
              <a:xfrm>
                <a:off x="1698338" y="2424316"/>
                <a:ext cx="1599400" cy="627245"/>
                <a:chOff x="1698338" y="2420392"/>
                <a:chExt cx="1599400" cy="62724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6046973-754B-F644-8EF2-2DC0CB980175}"/>
                    </a:ext>
                  </a:extLst>
                </p:cNvPr>
                <p:cNvSpPr/>
                <p:nvPr/>
              </p:nvSpPr>
              <p:spPr>
                <a:xfrm>
                  <a:off x="1698338" y="2463502"/>
                  <a:ext cx="539253" cy="5437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FC409CD-1C5A-E049-854C-AF855F3B6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2573" y="2420392"/>
                  <a:ext cx="1125165" cy="349991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9153D58-1A59-AE4B-AEEE-917FF7DA7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374" y="2628373"/>
                  <a:ext cx="1453752" cy="13588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BCB8F91-8920-CE45-85A2-015BC2396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5060" y="2768541"/>
                  <a:ext cx="1025607" cy="6684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5D01FF1-A93D-854F-BFBD-F8C142163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6374" y="2770384"/>
                  <a:ext cx="1531364" cy="277253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6DB379F-C809-3341-AE7A-37B6265B8A10}"/>
                  </a:ext>
                </a:extLst>
              </p:cNvPr>
              <p:cNvSpPr/>
              <p:nvPr/>
            </p:nvSpPr>
            <p:spPr>
              <a:xfrm>
                <a:off x="3210929" y="2710610"/>
                <a:ext cx="119547" cy="1195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2F44FE-8BEC-194F-9733-E1794736728E}"/>
                </a:ext>
              </a:extLst>
            </p:cNvPr>
            <p:cNvGrpSpPr/>
            <p:nvPr/>
          </p:nvGrpSpPr>
          <p:grpSpPr>
            <a:xfrm>
              <a:off x="2873813" y="2654268"/>
              <a:ext cx="1632138" cy="627245"/>
              <a:chOff x="1698338" y="2424316"/>
              <a:chExt cx="1632138" cy="62724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E981DE8-2070-8240-9AC7-6B028053E382}"/>
                  </a:ext>
                </a:extLst>
              </p:cNvPr>
              <p:cNvGrpSpPr/>
              <p:nvPr/>
            </p:nvGrpSpPr>
            <p:grpSpPr>
              <a:xfrm>
                <a:off x="1698338" y="2424316"/>
                <a:ext cx="1599400" cy="627245"/>
                <a:chOff x="1698338" y="2420392"/>
                <a:chExt cx="1599400" cy="627245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AEB7C59-8AF8-DD47-B0A2-EBD632F0FDEA}"/>
                    </a:ext>
                  </a:extLst>
                </p:cNvPr>
                <p:cNvSpPr/>
                <p:nvPr/>
              </p:nvSpPr>
              <p:spPr>
                <a:xfrm>
                  <a:off x="1698338" y="2463502"/>
                  <a:ext cx="539253" cy="5437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2B93E8F-F13A-2E44-8151-0DBBC1EAE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2573" y="2420392"/>
                  <a:ext cx="1125165" cy="349991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AECBBC6-CED1-E844-82D8-66C164C02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374" y="2628373"/>
                  <a:ext cx="1453752" cy="13588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66CA16F-2691-6344-8564-8DCC997C7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5060" y="2768541"/>
                  <a:ext cx="1025607" cy="6684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37E5964-2D97-B247-8B66-87E93A19A0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6374" y="2770384"/>
                  <a:ext cx="1531364" cy="277253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D80DC3A-D85C-0042-9A0F-2838AFAC5B56}"/>
                  </a:ext>
                </a:extLst>
              </p:cNvPr>
              <p:cNvSpPr/>
              <p:nvPr/>
            </p:nvSpPr>
            <p:spPr>
              <a:xfrm>
                <a:off x="3210929" y="2710610"/>
                <a:ext cx="119547" cy="1195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err="1"/>
              <a:t>Réseaux</a:t>
            </a:r>
            <a:r>
              <a:rPr lang="en-US"/>
              <a:t> de </a:t>
            </a:r>
            <a:r>
              <a:rPr lang="en-US" err="1"/>
              <a:t>neurones</a:t>
            </a:r>
            <a:r>
              <a:rPr lang="en-US"/>
              <a:t> à convolution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3AF0BECD-A2FD-4699-AD7E-7E4CC027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615" y="1464429"/>
            <a:ext cx="3895270" cy="30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260</a:t>
            </a:fld>
            <a:endParaRPr lang="fr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Imagenet</a:t>
            </a:r>
            <a:r>
              <a:rPr lang="en-US" dirty="0"/>
              <a:t> post 2017</a:t>
            </a:r>
            <a:endParaRPr lang="fr-FR" dirty="0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69A5D84D-7FF4-431D-8D17-5B15893CD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28" y="915705"/>
            <a:ext cx="7297682" cy="5525830"/>
          </a:xfr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D6B669A-B48D-4849-BEE2-02D87370878C}"/>
              </a:ext>
            </a:extLst>
          </p:cNvPr>
          <p:cNvSpPr txBox="1">
            <a:spLocks/>
          </p:cNvSpPr>
          <p:nvPr/>
        </p:nvSpPr>
        <p:spPr bwMode="auto">
          <a:xfrm>
            <a:off x="300107" y="2989942"/>
            <a:ext cx="3007362" cy="311684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None/>
            </a:pPr>
            <a:endParaRPr lang="fr-FR" b="1" kern="0" dirty="0">
              <a:cs typeface="Times New Roman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4F76F1-1DBB-4FFE-879E-348FACA29EB8}"/>
              </a:ext>
            </a:extLst>
          </p:cNvPr>
          <p:cNvSpPr txBox="1"/>
          <p:nvPr/>
        </p:nvSpPr>
        <p:spPr>
          <a:xfrm>
            <a:off x="537779" y="3261711"/>
            <a:ext cx="27432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La classification simple est "résolue" </a:t>
            </a:r>
            <a:endParaRPr lang="fr-FR">
              <a:cs typeface="Times New Roman"/>
            </a:endParaRPr>
          </a:p>
          <a:p>
            <a:endParaRPr lang="fr-FR" dirty="0">
              <a:latin typeface="Times New Roman"/>
              <a:cs typeface="Times New Roman"/>
            </a:endParaRPr>
          </a:p>
          <a:p>
            <a:r>
              <a:rPr lang="fr-FR" dirty="0">
                <a:latin typeface="Times New Roman"/>
                <a:cs typeface="Times New Roman"/>
              </a:rPr>
              <a:t>Il faut maintenant passer à des problèmes plus complexes </a:t>
            </a:r>
            <a:endParaRPr lang="fr-FR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681433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261</a:t>
            </a:fld>
            <a:endParaRPr lang="fr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24290"/>
            <a:ext cx="7772400" cy="1143000"/>
          </a:xfrm>
        </p:spPr>
        <p:txBody>
          <a:bodyPr/>
          <a:lstStyle/>
          <a:p>
            <a:pPr algn="l"/>
            <a:r>
              <a:rPr lang="en-US" dirty="0" err="1"/>
              <a:t>Sommaire</a:t>
            </a:r>
            <a:r>
              <a:rPr lang="en-US" dirty="0"/>
              <a:t>: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C681B-3956-4B33-AC86-E1AF527D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9958"/>
            <a:ext cx="7772400" cy="3344042"/>
          </a:xfrm>
        </p:spPr>
        <p:txBody>
          <a:bodyPr/>
          <a:lstStyle/>
          <a:p>
            <a:r>
              <a:rPr lang="fr-FR" sz="2400" dirty="0"/>
              <a:t>Plusieurs architectures </a:t>
            </a:r>
            <a:r>
              <a:rPr lang="fr-FR" sz="2400" dirty="0" err="1"/>
              <a:t>existents</a:t>
            </a:r>
            <a:r>
              <a:rPr lang="fr-FR" sz="2400" dirty="0"/>
              <a:t> (</a:t>
            </a:r>
            <a:r>
              <a:rPr lang="fr-FR" sz="2400" dirty="0" err="1"/>
              <a:t>LeNet</a:t>
            </a:r>
            <a:r>
              <a:rPr lang="fr-FR" sz="2400" dirty="0"/>
              <a:t>, </a:t>
            </a:r>
            <a:r>
              <a:rPr lang="fr-FR" sz="2400" dirty="0" err="1"/>
              <a:t>AlexNet</a:t>
            </a:r>
            <a:r>
              <a:rPr lang="fr-FR" sz="2400" dirty="0"/>
              <a:t>, VGG, </a:t>
            </a:r>
            <a:r>
              <a:rPr lang="fr-FR" sz="2400" dirty="0" err="1"/>
              <a:t>ResNet</a:t>
            </a:r>
            <a:r>
              <a:rPr lang="fr-FR" sz="2400" dirty="0"/>
              <a:t>, Inception, etc.)</a:t>
            </a:r>
          </a:p>
          <a:p>
            <a:r>
              <a:rPr lang="fr-FR" sz="2400" dirty="0"/>
              <a:t>Certaines sont plus simples, d'autres plus compliquées</a:t>
            </a:r>
          </a:p>
          <a:p>
            <a:r>
              <a:rPr lang="fr-FR" sz="2400" dirty="0"/>
              <a:t>Les architectures simples sont préférées</a:t>
            </a:r>
          </a:p>
          <a:p>
            <a:r>
              <a:rPr lang="fr-FR" sz="2400" dirty="0"/>
              <a:t>Depuis un an ou deux, les </a:t>
            </a:r>
            <a:r>
              <a:rPr lang="fr-FR" sz="2400" dirty="0" err="1"/>
              <a:t>CNNs</a:t>
            </a:r>
            <a:r>
              <a:rPr lang="fr-FR" sz="2400" dirty="0"/>
              <a:t> sont dépassés* par les </a:t>
            </a:r>
            <a:r>
              <a:rPr lang="fr-FR" sz="2400" i="1" dirty="0"/>
              <a:t>Vision Transformers</a:t>
            </a:r>
            <a:endParaRPr lang="fr-FR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154D89-35DB-4D47-8654-703277316129}"/>
              </a:ext>
            </a:extLst>
          </p:cNvPr>
          <p:cNvSpPr txBox="1"/>
          <p:nvPr/>
        </p:nvSpPr>
        <p:spPr>
          <a:xfrm>
            <a:off x="423917" y="5898055"/>
            <a:ext cx="78757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Times New Roman"/>
                <a:cs typeface="Times New Roman"/>
              </a:rPr>
              <a:t>* matière à débat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31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27</a:t>
            </a:fld>
            <a:endParaRPr lang="fr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295388" y="1068336"/>
            <a:ext cx="7281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latin typeface="+mj-lt"/>
              </a:rPr>
              <a:t>Chaque</a:t>
            </a:r>
            <a:r>
              <a:rPr lang="en-US" sz="2000" b="1">
                <a:latin typeface="+mj-lt"/>
              </a:rPr>
              <a:t> </a:t>
            </a:r>
            <a:r>
              <a:rPr lang="en-US" sz="2000" b="1" err="1">
                <a:latin typeface="+mj-lt"/>
              </a:rPr>
              <a:t>couche</a:t>
            </a:r>
            <a:r>
              <a:rPr lang="en-US" sz="2000" b="1">
                <a:latin typeface="+mj-lt"/>
              </a:rPr>
              <a:t> de convolution </a:t>
            </a:r>
            <a:r>
              <a:rPr lang="en-US" sz="2000" b="1" err="1">
                <a:latin typeface="+mj-lt"/>
              </a:rPr>
              <a:t>contient</a:t>
            </a:r>
            <a:r>
              <a:rPr lang="en-US" sz="2000" b="1">
                <a:latin typeface="+mj-lt"/>
              </a:rPr>
              <a:t> </a:t>
            </a:r>
            <a:r>
              <a:rPr lang="en-US" sz="2000" b="1" err="1">
                <a:latin typeface="+mj-lt"/>
              </a:rPr>
              <a:t>une</a:t>
            </a:r>
            <a:r>
              <a:rPr lang="en-US" sz="2000" b="1">
                <a:latin typeface="+mj-lt"/>
              </a:rPr>
              <a:t> function </a:t>
            </a:r>
            <a:r>
              <a:rPr lang="en-US" sz="2000" b="1" err="1">
                <a:latin typeface="+mj-lt"/>
              </a:rPr>
              <a:t>d’activation</a:t>
            </a:r>
            <a:endParaRPr lang="en-US" sz="2000" b="1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A6837-3382-7148-854A-54AF6D5879D1}"/>
              </a:ext>
            </a:extLst>
          </p:cNvPr>
          <p:cNvSpPr txBox="1"/>
          <p:nvPr/>
        </p:nvSpPr>
        <p:spPr>
          <a:xfrm>
            <a:off x="961231" y="5445227"/>
            <a:ext cx="2898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Réduit</a:t>
            </a: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le </a:t>
            </a: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problème</a:t>
            </a: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la</a:t>
            </a:r>
          </a:p>
          <a:p>
            <a:pPr algn="ctr"/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disparition</a:t>
            </a: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gradient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9E682-1A2C-294C-BC14-44E7C2A0E13A}"/>
              </a:ext>
            </a:extLst>
          </p:cNvPr>
          <p:cNvSpPr txBox="1"/>
          <p:nvPr/>
        </p:nvSpPr>
        <p:spPr>
          <a:xfrm>
            <a:off x="4330630" y="1752656"/>
            <a:ext cx="3405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S’assure</a:t>
            </a: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tous</a:t>
            </a: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les neurons </a:t>
            </a: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activés</a:t>
            </a:r>
            <a:endParaRPr lang="en-US" sz="160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4" name="Google Shape;1890;p52">
            <a:extLst>
              <a:ext uri="{FF2B5EF4-FFF2-40B4-BE49-F238E27FC236}">
                <a16:creationId xmlns:a16="http://schemas.microsoft.com/office/drawing/2014/main" id="{59ABF117-771F-E14A-A41D-D95896B103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3790"/>
          <a:stretch/>
        </p:blipFill>
        <p:spPr>
          <a:xfrm>
            <a:off x="1015019" y="2252018"/>
            <a:ext cx="6829100" cy="31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C97710-DD54-824B-A95E-B9C2AD47BFCB}"/>
              </a:ext>
            </a:extLst>
          </p:cNvPr>
          <p:cNvSpPr/>
          <p:nvPr/>
        </p:nvSpPr>
        <p:spPr>
          <a:xfrm>
            <a:off x="961231" y="4244786"/>
            <a:ext cx="3207357" cy="1150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90A9D5-C972-6347-BC19-0E4D78BAFD76}"/>
              </a:ext>
            </a:extLst>
          </p:cNvPr>
          <p:cNvSpPr/>
          <p:nvPr/>
        </p:nvSpPr>
        <p:spPr>
          <a:xfrm>
            <a:off x="4429569" y="2202392"/>
            <a:ext cx="3207357" cy="1150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err="1"/>
              <a:t>Réseaux</a:t>
            </a:r>
            <a:r>
              <a:rPr lang="en-US"/>
              <a:t> de </a:t>
            </a:r>
            <a:r>
              <a:rPr lang="en-US" err="1"/>
              <a:t>neurones</a:t>
            </a:r>
            <a:r>
              <a:rPr lang="en-US"/>
              <a:t> à convolution</a:t>
            </a:r>
          </a:p>
        </p:txBody>
      </p:sp>
    </p:spTree>
    <p:extLst>
      <p:ext uri="{BB962C8B-B14F-4D97-AF65-F5344CB8AC3E}">
        <p14:creationId xmlns:p14="http://schemas.microsoft.com/office/powerpoint/2010/main" val="54407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6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28</a:t>
            </a:fld>
            <a:endParaRPr lang="fr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525290" y="1189822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j-lt"/>
              </a:rPr>
              <a:t>Pooling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1B2B2B-AA8E-D845-8F89-A9D641A8D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9" y="1761044"/>
            <a:ext cx="4401669" cy="3837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4A30FB-BF28-DC4F-B0ED-9C4F8B5295F1}"/>
              </a:ext>
            </a:extLst>
          </p:cNvPr>
          <p:cNvSpPr txBox="1"/>
          <p:nvPr/>
        </p:nvSpPr>
        <p:spPr>
          <a:xfrm>
            <a:off x="5173063" y="2354339"/>
            <a:ext cx="3883745" cy="2575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</a:pPr>
            <a:r>
              <a:rPr lang="fr" sz="1600" b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BUT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Réduire la </a:t>
            </a:r>
            <a:r>
              <a:rPr lang="fr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résolution</a:t>
            </a:r>
            <a:r>
              <a:rPr lang="fr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des cartes d’activation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Moins de </a:t>
            </a:r>
            <a:r>
              <a:rPr lang="fr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mémoire</a:t>
            </a:r>
            <a:r>
              <a:rPr lang="fr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et de </a:t>
            </a:r>
            <a:r>
              <a:rPr lang="fr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calculs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Augmente un peu la </a:t>
            </a:r>
            <a:r>
              <a:rPr lang="fr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robustesse</a:t>
            </a:r>
            <a:r>
              <a:rPr lang="fr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à la rotation et au changement d’échelle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" sz="16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Peut être remplacé par une convolution*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ADF77-7A1F-4843-A1D3-B082A70C0FFD}"/>
              </a:ext>
            </a:extLst>
          </p:cNvPr>
          <p:cNvSpPr txBox="1"/>
          <p:nvPr/>
        </p:nvSpPr>
        <p:spPr>
          <a:xfrm>
            <a:off x="1516449" y="440105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(stride = 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5B368-21CF-DB4B-8FD6-02FE70A395A7}"/>
              </a:ext>
            </a:extLst>
          </p:cNvPr>
          <p:cNvSpPr txBox="1"/>
          <p:nvPr/>
        </p:nvSpPr>
        <p:spPr>
          <a:xfrm>
            <a:off x="3967822" y="4386266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(stride = 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32B8F4-DA63-374C-A66A-F0A5ADD51481}"/>
              </a:ext>
            </a:extLst>
          </p:cNvPr>
          <p:cNvSpPr txBox="1"/>
          <p:nvPr/>
        </p:nvSpPr>
        <p:spPr>
          <a:xfrm>
            <a:off x="685800" y="5731767"/>
            <a:ext cx="6826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j-lt"/>
              </a:rPr>
              <a:t>Images: https://pythonmachinelearning.pro/introduction-to-convolutional-neural-networks-for-vision-tasks/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err="1"/>
              <a:t>Réseaux</a:t>
            </a:r>
            <a:r>
              <a:rPr lang="en-US"/>
              <a:t> de </a:t>
            </a:r>
            <a:r>
              <a:rPr lang="en-US" err="1"/>
              <a:t>neurones</a:t>
            </a:r>
            <a:r>
              <a:rPr lang="en-US"/>
              <a:t> à convolution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E7CC9D-C587-4D8B-9FDF-BA2077F0D485}"/>
              </a:ext>
            </a:extLst>
          </p:cNvPr>
          <p:cNvSpPr txBox="1"/>
          <p:nvPr/>
        </p:nvSpPr>
        <p:spPr>
          <a:xfrm>
            <a:off x="687615" y="6021613"/>
            <a:ext cx="66439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latin typeface="Times New Roman"/>
                <a:cs typeface="Times New Roman"/>
              </a:rPr>
              <a:t>*</a:t>
            </a:r>
            <a:r>
              <a:rPr lang="fr-FR" sz="1200" err="1">
                <a:latin typeface="Times New Roman"/>
                <a:cs typeface="Times New Roman"/>
              </a:rPr>
              <a:t>Springenberg</a:t>
            </a:r>
            <a:r>
              <a:rPr lang="fr-FR" sz="1200">
                <a:latin typeface="Times New Roman"/>
                <a:cs typeface="Times New Roman"/>
              </a:rPr>
              <a:t>, J. T., </a:t>
            </a:r>
            <a:r>
              <a:rPr lang="fr-FR" sz="1200" err="1">
                <a:latin typeface="Times New Roman"/>
                <a:cs typeface="Times New Roman"/>
              </a:rPr>
              <a:t>Dosovitskiy</a:t>
            </a:r>
            <a:r>
              <a:rPr lang="fr-FR" sz="1200">
                <a:latin typeface="Times New Roman"/>
                <a:cs typeface="Times New Roman"/>
              </a:rPr>
              <a:t>, A., </a:t>
            </a:r>
            <a:r>
              <a:rPr lang="fr-FR" sz="1200" err="1">
                <a:latin typeface="Times New Roman"/>
                <a:cs typeface="Times New Roman"/>
              </a:rPr>
              <a:t>Brox</a:t>
            </a:r>
            <a:r>
              <a:rPr lang="fr-FR" sz="1200">
                <a:latin typeface="Times New Roman"/>
                <a:cs typeface="Times New Roman"/>
              </a:rPr>
              <a:t>, T., &amp; </a:t>
            </a:r>
            <a:r>
              <a:rPr lang="fr-FR" sz="1200" err="1">
                <a:latin typeface="Times New Roman"/>
                <a:cs typeface="Times New Roman"/>
              </a:rPr>
              <a:t>Riedmiller</a:t>
            </a:r>
            <a:r>
              <a:rPr lang="fr-FR" sz="1200">
                <a:latin typeface="Times New Roman"/>
                <a:cs typeface="Times New Roman"/>
              </a:rPr>
              <a:t>, M. (2014). </a:t>
            </a:r>
            <a:r>
              <a:rPr lang="fr-FR" sz="1200" err="1">
                <a:latin typeface="Times New Roman"/>
                <a:cs typeface="Times New Roman"/>
              </a:rPr>
              <a:t>Striving</a:t>
            </a:r>
            <a:r>
              <a:rPr lang="fr-FR" sz="1200">
                <a:latin typeface="Times New Roman"/>
                <a:cs typeface="Times New Roman"/>
              </a:rPr>
              <a:t> for </a:t>
            </a:r>
            <a:r>
              <a:rPr lang="fr-FR" sz="1200" err="1">
                <a:latin typeface="Times New Roman"/>
                <a:cs typeface="Times New Roman"/>
              </a:rPr>
              <a:t>simplicity</a:t>
            </a:r>
            <a:r>
              <a:rPr lang="fr-FR" sz="1200">
                <a:latin typeface="Times New Roman"/>
                <a:cs typeface="Times New Roman"/>
              </a:rPr>
              <a:t>: The all </a:t>
            </a:r>
            <a:r>
              <a:rPr lang="fr-FR" sz="1200" err="1">
                <a:latin typeface="Times New Roman"/>
                <a:cs typeface="Times New Roman"/>
              </a:rPr>
              <a:t>convolutional</a:t>
            </a:r>
            <a:r>
              <a:rPr lang="fr-FR" sz="1200">
                <a:latin typeface="Times New Roman"/>
                <a:cs typeface="Times New Roman"/>
              </a:rPr>
              <a:t> net. </a:t>
            </a:r>
            <a:r>
              <a:rPr lang="fr-FR" sz="1200" err="1">
                <a:latin typeface="Times New Roman"/>
                <a:cs typeface="Times New Roman"/>
              </a:rPr>
              <a:t>arXiv</a:t>
            </a:r>
            <a:r>
              <a:rPr lang="fr-FR" sz="1200">
                <a:latin typeface="Times New Roman"/>
                <a:cs typeface="Times New Roman"/>
              </a:rPr>
              <a:t> </a:t>
            </a:r>
            <a:r>
              <a:rPr lang="fr-FR" sz="1200" err="1">
                <a:latin typeface="Times New Roman"/>
                <a:cs typeface="Times New Roman"/>
              </a:rPr>
              <a:t>preprint</a:t>
            </a:r>
            <a:r>
              <a:rPr lang="fr-FR" sz="1200">
                <a:latin typeface="Times New Roman"/>
                <a:cs typeface="Times New Roman"/>
              </a:rPr>
              <a:t> arXiv:1412.6806.</a:t>
            </a:r>
            <a:endParaRPr lang="fr-FR" sz="12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8276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>
                <a:latin typeface="+mn-lt"/>
              </a:rPr>
              <a:pPr>
                <a:defRPr/>
              </a:pPr>
              <a:t>29</a:t>
            </a:fld>
            <a:endParaRPr lang="fr-CA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E03B-52B9-7D48-9C37-7E76763C77C2}"/>
              </a:ext>
            </a:extLst>
          </p:cNvPr>
          <p:cNvSpPr txBox="1"/>
          <p:nvPr/>
        </p:nvSpPr>
        <p:spPr>
          <a:xfrm>
            <a:off x="496262" y="1109400"/>
            <a:ext cx="796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CNN = suite d</a:t>
            </a:r>
            <a:r>
              <a:rPr lang="fr-CA" sz="2000" b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’opérations </a:t>
            </a:r>
            <a:r>
              <a:rPr lang="fr-CA" sz="2000" b="1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convolutives</a:t>
            </a:r>
            <a:r>
              <a:rPr lang="fr-CA" sz="2000" b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(et autres, </a:t>
            </a:r>
            <a:r>
              <a:rPr lang="fr-CA" sz="2000" b="1" i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FC = </a:t>
            </a:r>
            <a:r>
              <a:rPr lang="fr-CA" sz="2000" b="1" i="1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fully</a:t>
            </a:r>
            <a:r>
              <a:rPr lang="fr-CA" sz="2000" b="1" i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A" sz="2000" b="1" i="1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connected</a:t>
            </a:r>
            <a:r>
              <a:rPr lang="fr-CA" sz="2000" b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000" b="1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4B9B8-93CF-E04E-ADCA-D0B8D5E27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2" y="1801736"/>
            <a:ext cx="8093914" cy="3876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6553200" y="5789758"/>
            <a:ext cx="1880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http://cs231n.github.io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err="1">
                <a:latin typeface="+mn-lt"/>
              </a:rPr>
              <a:t>Réseaux</a:t>
            </a:r>
            <a:r>
              <a:rPr lang="en-US">
                <a:latin typeface="+mn-lt"/>
              </a:rPr>
              <a:t> de </a:t>
            </a:r>
            <a:r>
              <a:rPr lang="en-US" err="1">
                <a:latin typeface="+mn-lt"/>
              </a:rPr>
              <a:t>neurones</a:t>
            </a:r>
            <a:r>
              <a:rPr lang="en-US">
                <a:latin typeface="+mn-lt"/>
              </a:rPr>
              <a:t> à convolution</a:t>
            </a:r>
          </a:p>
        </p:txBody>
      </p:sp>
    </p:spTree>
    <p:extLst>
      <p:ext uri="{BB962C8B-B14F-4D97-AF65-F5344CB8AC3E}">
        <p14:creationId xmlns:p14="http://schemas.microsoft.com/office/powerpoint/2010/main" val="673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err="1"/>
              <a:t>Réseaux</a:t>
            </a:r>
            <a:r>
              <a:rPr lang="en-US"/>
              <a:t> de </a:t>
            </a:r>
            <a:r>
              <a:rPr lang="en-US" err="1"/>
              <a:t>neurones</a:t>
            </a:r>
            <a:r>
              <a:rPr lang="en-US"/>
              <a:t> à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3</a:t>
            </a:fld>
            <a:endParaRPr lang="fr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31A84-B07E-7947-B584-698480C564F8}"/>
              </a:ext>
            </a:extLst>
          </p:cNvPr>
          <p:cNvSpPr txBox="1"/>
          <p:nvPr/>
        </p:nvSpPr>
        <p:spPr>
          <a:xfrm>
            <a:off x="912055" y="1590262"/>
            <a:ext cx="378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Réseaux</a:t>
            </a:r>
            <a:r>
              <a:rPr lang="en-US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neurones</a:t>
            </a:r>
            <a:r>
              <a:rPr lang="en-US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multicouches</a:t>
            </a:r>
            <a:endParaRPr lang="en-US" sz="20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63876-A705-F243-B0C0-9518CC721650}"/>
              </a:ext>
            </a:extLst>
          </p:cNvPr>
          <p:cNvSpPr txBox="1"/>
          <p:nvPr/>
        </p:nvSpPr>
        <p:spPr>
          <a:xfrm>
            <a:off x="6439131" y="1553302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A2AF8-F188-904A-BBA2-6CFE7390E862}"/>
              </a:ext>
            </a:extLst>
          </p:cNvPr>
          <p:cNvSpPr txBox="1"/>
          <p:nvPr/>
        </p:nvSpPr>
        <p:spPr>
          <a:xfrm>
            <a:off x="5578911" y="4233684"/>
            <a:ext cx="2197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r>
              <a:rPr lang="en-US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partagés</a:t>
            </a:r>
            <a:endParaRPr lang="en-US" sz="16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Connectivité</a:t>
            </a:r>
            <a:r>
              <a:rPr lang="en-US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locale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FEB5A-C35F-514F-A034-C53C2FDD6F4A}"/>
              </a:ext>
            </a:extLst>
          </p:cNvPr>
          <p:cNvSpPr txBox="1"/>
          <p:nvPr/>
        </p:nvSpPr>
        <p:spPr>
          <a:xfrm>
            <a:off x="1465940" y="4933304"/>
            <a:ext cx="2282997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Beaucoup de </a:t>
            </a: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endParaRPr lang="en-US" sz="160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Moins</a:t>
            </a: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</a:t>
            </a:r>
            <a:endParaRPr lang="en-US" sz="160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7E3EC-0ABB-D340-8CD9-A7A528C07373}"/>
              </a:ext>
            </a:extLst>
          </p:cNvPr>
          <p:cNvSpPr txBox="1"/>
          <p:nvPr/>
        </p:nvSpPr>
        <p:spPr>
          <a:xfrm>
            <a:off x="5484549" y="4941544"/>
            <a:ext cx="256191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Moins</a:t>
            </a: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paramètres</a:t>
            </a:r>
            <a:endParaRPr lang="en-US" sz="160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Beaucoup de </a:t>
            </a: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neurones</a:t>
            </a:r>
            <a:endParaRPr lang="en-US" sz="160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US" sz="16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Architectures plus </a:t>
            </a:r>
            <a:r>
              <a:rPr lang="en-US" sz="16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profondes</a:t>
            </a:r>
            <a:endParaRPr lang="en-US" sz="160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A3A5EB-1F89-2A45-9F57-BAE42BA78DB3}"/>
              </a:ext>
            </a:extLst>
          </p:cNvPr>
          <p:cNvGrpSpPr/>
          <p:nvPr/>
        </p:nvGrpSpPr>
        <p:grpSpPr>
          <a:xfrm>
            <a:off x="775251" y="2148774"/>
            <a:ext cx="3772328" cy="2620505"/>
            <a:chOff x="2187185" y="2585302"/>
            <a:chExt cx="3737965" cy="259663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248E161-E9CB-9F49-8495-4D223B6027AA}"/>
                </a:ext>
              </a:extLst>
            </p:cNvPr>
            <p:cNvSpPr/>
            <p:nvPr/>
          </p:nvSpPr>
          <p:spPr>
            <a:xfrm>
              <a:off x="3308329" y="2585302"/>
              <a:ext cx="502558" cy="2029830"/>
            </a:xfrm>
            <a:prstGeom prst="roundRect">
              <a:avLst/>
            </a:prstGeom>
            <a:solidFill>
              <a:srgbClr val="CADB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7B6A137-FF6C-F54E-BEAA-B1E6F008FCF5}"/>
                </a:ext>
              </a:extLst>
            </p:cNvPr>
            <p:cNvSpPr/>
            <p:nvPr/>
          </p:nvSpPr>
          <p:spPr>
            <a:xfrm>
              <a:off x="4460176" y="2585302"/>
              <a:ext cx="502558" cy="2029830"/>
            </a:xfrm>
            <a:prstGeom prst="roundRect">
              <a:avLst/>
            </a:prstGeom>
            <a:solidFill>
              <a:srgbClr val="CADB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447CBBE-DB3E-5C45-B9B8-50CA4835B6AD}"/>
                </a:ext>
              </a:extLst>
            </p:cNvPr>
            <p:cNvSpPr/>
            <p:nvPr/>
          </p:nvSpPr>
          <p:spPr>
            <a:xfrm>
              <a:off x="5291426" y="3349186"/>
              <a:ext cx="502558" cy="5547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84E730E-46CA-364F-97FC-2680B776AB1E}"/>
                </a:ext>
              </a:extLst>
            </p:cNvPr>
            <p:cNvSpPr/>
            <p:nvPr/>
          </p:nvSpPr>
          <p:spPr>
            <a:xfrm>
              <a:off x="2289254" y="2845553"/>
              <a:ext cx="525287" cy="1579798"/>
            </a:xfrm>
            <a:prstGeom prst="roundRect">
              <a:avLst/>
            </a:prstGeom>
            <a:solidFill>
              <a:srgbClr val="F4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4CD5519-469F-BE47-8F32-5BF4998A8689}"/>
                </a:ext>
              </a:extLst>
            </p:cNvPr>
            <p:cNvGrpSpPr/>
            <p:nvPr/>
          </p:nvGrpSpPr>
          <p:grpSpPr>
            <a:xfrm>
              <a:off x="2405347" y="2700969"/>
              <a:ext cx="3280943" cy="1802019"/>
              <a:chOff x="2405347" y="2700970"/>
              <a:chExt cx="2499987" cy="137308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46F5B87-30F0-FE4C-9378-394FD5FE1733}"/>
                  </a:ext>
                </a:extLst>
              </p:cNvPr>
              <p:cNvSpPr/>
              <p:nvPr/>
            </p:nvSpPr>
            <p:spPr>
              <a:xfrm>
                <a:off x="2405347" y="2908454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3A23642-BD31-8F43-A19F-E58575C387CD}"/>
                  </a:ext>
                </a:extLst>
              </p:cNvPr>
              <p:cNvSpPr/>
              <p:nvPr/>
            </p:nvSpPr>
            <p:spPr>
              <a:xfrm>
                <a:off x="2405347" y="3292208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731F96E-CE5E-1940-8639-25B1CBFAF5E5}"/>
                  </a:ext>
                </a:extLst>
              </p:cNvPr>
              <p:cNvSpPr/>
              <p:nvPr/>
            </p:nvSpPr>
            <p:spPr>
              <a:xfrm>
                <a:off x="2405347" y="3675962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AECB51B-FD38-B542-9E49-FDF7664150CB}"/>
                  </a:ext>
                </a:extLst>
              </p:cNvPr>
              <p:cNvSpPr/>
              <p:nvPr/>
            </p:nvSpPr>
            <p:spPr>
              <a:xfrm>
                <a:off x="3174693" y="2700970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897A9C1-A1EF-844B-8A06-A7082532F962}"/>
                  </a:ext>
                </a:extLst>
              </p:cNvPr>
              <p:cNvSpPr/>
              <p:nvPr/>
            </p:nvSpPr>
            <p:spPr>
              <a:xfrm>
                <a:off x="3174693" y="3084724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0709BB5-639D-CF46-AE8C-59B7C6582DFF}"/>
                  </a:ext>
                </a:extLst>
              </p:cNvPr>
              <p:cNvSpPr/>
              <p:nvPr/>
            </p:nvSpPr>
            <p:spPr>
              <a:xfrm>
                <a:off x="3174693" y="3468478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AD8E978-BDD1-4448-B56F-D8D1618312CF}"/>
                  </a:ext>
                </a:extLst>
              </p:cNvPr>
              <p:cNvSpPr/>
              <p:nvPr/>
            </p:nvSpPr>
            <p:spPr>
              <a:xfrm>
                <a:off x="3174693" y="3852232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A0D9EB-EE23-8F45-A88F-90E1C68464FE}"/>
                  </a:ext>
                </a:extLst>
              </p:cNvPr>
              <p:cNvSpPr/>
              <p:nvPr/>
            </p:nvSpPr>
            <p:spPr>
              <a:xfrm>
                <a:off x="4052368" y="2702458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AB2F2A3-AD4E-8B4E-9795-D08E1E7F71C3}"/>
                  </a:ext>
                </a:extLst>
              </p:cNvPr>
              <p:cNvSpPr/>
              <p:nvPr/>
            </p:nvSpPr>
            <p:spPr>
              <a:xfrm>
                <a:off x="4052368" y="3086212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5ACA44-FBC0-5B42-9931-AC6505684165}"/>
                  </a:ext>
                </a:extLst>
              </p:cNvPr>
              <p:cNvSpPr/>
              <p:nvPr/>
            </p:nvSpPr>
            <p:spPr>
              <a:xfrm>
                <a:off x="4052368" y="3469966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4BFB99-ADC0-4442-BFF3-D3B59BEDBD6B}"/>
                  </a:ext>
                </a:extLst>
              </p:cNvPr>
              <p:cNvSpPr/>
              <p:nvPr/>
            </p:nvSpPr>
            <p:spPr>
              <a:xfrm>
                <a:off x="4052368" y="3853720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01C86BB-B1C1-7346-95AB-D529FB82C959}"/>
                  </a:ext>
                </a:extLst>
              </p:cNvPr>
              <p:cNvCxnSpPr>
                <a:cxnSpLocks/>
                <a:stCxn id="29" idx="6"/>
                <a:endCxn id="32" idx="2"/>
              </p:cNvCxnSpPr>
              <p:nvPr/>
            </p:nvCxnSpPr>
            <p:spPr>
              <a:xfrm flipV="1">
                <a:off x="2625685" y="2811139"/>
                <a:ext cx="549008" cy="20748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723C78E-F252-5143-8339-68F63BB08E5D}"/>
                  </a:ext>
                </a:extLst>
              </p:cNvPr>
              <p:cNvCxnSpPr>
                <a:cxnSpLocks/>
                <a:stCxn id="29" idx="6"/>
                <a:endCxn id="33" idx="2"/>
              </p:cNvCxnSpPr>
              <p:nvPr/>
            </p:nvCxnSpPr>
            <p:spPr>
              <a:xfrm>
                <a:off x="2625685" y="3018623"/>
                <a:ext cx="549008" cy="17627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9EF7462D-01B3-734D-8A15-6C7EECF08AAC}"/>
                  </a:ext>
                </a:extLst>
              </p:cNvPr>
              <p:cNvCxnSpPr>
                <a:cxnSpLocks/>
                <a:stCxn id="29" idx="6"/>
                <a:endCxn id="34" idx="2"/>
              </p:cNvCxnSpPr>
              <p:nvPr/>
            </p:nvCxnSpPr>
            <p:spPr>
              <a:xfrm>
                <a:off x="2625685" y="3018623"/>
                <a:ext cx="549008" cy="56002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6257783-2325-FA42-B825-112480B75290}"/>
                  </a:ext>
                </a:extLst>
              </p:cNvPr>
              <p:cNvCxnSpPr>
                <a:cxnSpLocks/>
                <a:stCxn id="29" idx="6"/>
                <a:endCxn id="35" idx="2"/>
              </p:cNvCxnSpPr>
              <p:nvPr/>
            </p:nvCxnSpPr>
            <p:spPr>
              <a:xfrm>
                <a:off x="2625685" y="3018623"/>
                <a:ext cx="549008" cy="94377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D3EAE0A-309B-3240-88CD-66655C9C044D}"/>
                  </a:ext>
                </a:extLst>
              </p:cNvPr>
              <p:cNvCxnSpPr>
                <a:cxnSpLocks/>
                <a:stCxn id="30" idx="6"/>
                <a:endCxn id="32" idx="2"/>
              </p:cNvCxnSpPr>
              <p:nvPr/>
            </p:nvCxnSpPr>
            <p:spPr>
              <a:xfrm flipV="1">
                <a:off x="2625685" y="2811139"/>
                <a:ext cx="549008" cy="59123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FCADE4D-07C2-E648-A0EA-59C6EB7200CF}"/>
                  </a:ext>
                </a:extLst>
              </p:cNvPr>
              <p:cNvCxnSpPr>
                <a:cxnSpLocks/>
                <a:stCxn id="30" idx="6"/>
                <a:endCxn id="33" idx="2"/>
              </p:cNvCxnSpPr>
              <p:nvPr/>
            </p:nvCxnSpPr>
            <p:spPr>
              <a:xfrm flipV="1">
                <a:off x="2625685" y="3194893"/>
                <a:ext cx="549008" cy="20748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886D600-FB61-1840-82D3-5A792617EB4D}"/>
                  </a:ext>
                </a:extLst>
              </p:cNvPr>
              <p:cNvCxnSpPr>
                <a:cxnSpLocks/>
                <a:stCxn id="30" idx="6"/>
                <a:endCxn id="34" idx="2"/>
              </p:cNvCxnSpPr>
              <p:nvPr/>
            </p:nvCxnSpPr>
            <p:spPr>
              <a:xfrm>
                <a:off x="2625685" y="3402377"/>
                <a:ext cx="549008" cy="17627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F7302EA-69A9-774D-BAA2-F3165ABBB41B}"/>
                  </a:ext>
                </a:extLst>
              </p:cNvPr>
              <p:cNvCxnSpPr>
                <a:cxnSpLocks/>
                <a:endCxn id="35" idx="2"/>
              </p:cNvCxnSpPr>
              <p:nvPr/>
            </p:nvCxnSpPr>
            <p:spPr>
              <a:xfrm>
                <a:off x="2625685" y="3402378"/>
                <a:ext cx="549008" cy="560023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89548B8-AF5E-F74B-82DF-49482DFFD641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>
                <a:off x="2625685" y="3786131"/>
                <a:ext cx="549008" cy="17627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1F600DF-364C-A14E-BF01-EEAE5AA495E2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 flipV="1">
                <a:off x="2625685" y="3578647"/>
                <a:ext cx="549008" cy="20748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2CF1E07-2776-AE40-B41F-D94717D632BA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 flipV="1">
                <a:off x="2625685" y="2811139"/>
                <a:ext cx="549008" cy="974992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DFFFF02-55B2-004B-8955-F0C9C6532ADF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>
                <a:off x="3395031" y="2811139"/>
                <a:ext cx="657337" cy="148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9A050D-13BD-1441-B28F-7006434B02DF}"/>
                  </a:ext>
                </a:extLst>
              </p:cNvPr>
              <p:cNvCxnSpPr>
                <a:cxnSpLocks/>
                <a:stCxn id="33" idx="6"/>
                <a:endCxn id="37" idx="2"/>
              </p:cNvCxnSpPr>
              <p:nvPr/>
            </p:nvCxnSpPr>
            <p:spPr>
              <a:xfrm>
                <a:off x="3395031" y="3194893"/>
                <a:ext cx="657337" cy="148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13E99C-ADF0-AC4C-9AEF-04D2CF582436}"/>
                  </a:ext>
                </a:extLst>
              </p:cNvPr>
              <p:cNvCxnSpPr>
                <a:cxnSpLocks/>
                <a:stCxn id="34" idx="6"/>
                <a:endCxn id="38" idx="2"/>
              </p:cNvCxnSpPr>
              <p:nvPr/>
            </p:nvCxnSpPr>
            <p:spPr>
              <a:xfrm>
                <a:off x="3395031" y="3578647"/>
                <a:ext cx="657337" cy="148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96E157C-6E53-F943-8F5F-D06852B3EFBB}"/>
                  </a:ext>
                </a:extLst>
              </p:cNvPr>
              <p:cNvCxnSpPr>
                <a:cxnSpLocks/>
                <a:stCxn id="35" idx="6"/>
                <a:endCxn id="39" idx="2"/>
              </p:cNvCxnSpPr>
              <p:nvPr/>
            </p:nvCxnSpPr>
            <p:spPr>
              <a:xfrm>
                <a:off x="3395031" y="3962401"/>
                <a:ext cx="657337" cy="148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8F9D74D-8AC9-3B44-8D7D-ECEE6EE54718}"/>
                  </a:ext>
                </a:extLst>
              </p:cNvPr>
              <p:cNvCxnSpPr>
                <a:cxnSpLocks/>
                <a:stCxn id="33" idx="6"/>
                <a:endCxn id="36" idx="2"/>
              </p:cNvCxnSpPr>
              <p:nvPr/>
            </p:nvCxnSpPr>
            <p:spPr>
              <a:xfrm flipV="1">
                <a:off x="3395031" y="2812627"/>
                <a:ext cx="657337" cy="38226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148D5A9-248C-E448-B3BA-D4F1BC457DE3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>
                <a:off x="3395031" y="2811139"/>
                <a:ext cx="657337" cy="385242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40A5B5A-F2FC-8A41-A1C2-FAB9C0B9128B}"/>
                  </a:ext>
                </a:extLst>
              </p:cNvPr>
              <p:cNvCxnSpPr>
                <a:cxnSpLocks/>
                <a:stCxn id="32" idx="6"/>
                <a:endCxn id="38" idx="2"/>
              </p:cNvCxnSpPr>
              <p:nvPr/>
            </p:nvCxnSpPr>
            <p:spPr>
              <a:xfrm>
                <a:off x="3395031" y="2811139"/>
                <a:ext cx="657337" cy="76899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D5F3CCB-3746-C047-9C8A-222DE0F406F8}"/>
                  </a:ext>
                </a:extLst>
              </p:cNvPr>
              <p:cNvCxnSpPr>
                <a:cxnSpLocks/>
                <a:stCxn id="32" idx="6"/>
                <a:endCxn id="39" idx="2"/>
              </p:cNvCxnSpPr>
              <p:nvPr/>
            </p:nvCxnSpPr>
            <p:spPr>
              <a:xfrm>
                <a:off x="3395031" y="2811139"/>
                <a:ext cx="657337" cy="115275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BD4C209-505D-8345-AED1-B92D39FC4F0E}"/>
                  </a:ext>
                </a:extLst>
              </p:cNvPr>
              <p:cNvCxnSpPr>
                <a:cxnSpLocks/>
                <a:stCxn id="34" idx="6"/>
                <a:endCxn id="36" idx="2"/>
              </p:cNvCxnSpPr>
              <p:nvPr/>
            </p:nvCxnSpPr>
            <p:spPr>
              <a:xfrm flipV="1">
                <a:off x="3395031" y="2812627"/>
                <a:ext cx="657337" cy="76602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37B645B-98A2-CA46-B65E-E1D6374BD4B1}"/>
                  </a:ext>
                </a:extLst>
              </p:cNvPr>
              <p:cNvCxnSpPr>
                <a:cxnSpLocks/>
                <a:stCxn id="33" idx="6"/>
                <a:endCxn id="39" idx="2"/>
              </p:cNvCxnSpPr>
              <p:nvPr/>
            </p:nvCxnSpPr>
            <p:spPr>
              <a:xfrm>
                <a:off x="3395031" y="3194893"/>
                <a:ext cx="657337" cy="76899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2D09ACF-3955-5D4C-A3B6-EAC4DECB9FDF}"/>
                  </a:ext>
                </a:extLst>
              </p:cNvPr>
              <p:cNvCxnSpPr>
                <a:cxnSpLocks/>
                <a:stCxn id="33" idx="6"/>
                <a:endCxn id="38" idx="2"/>
              </p:cNvCxnSpPr>
              <p:nvPr/>
            </p:nvCxnSpPr>
            <p:spPr>
              <a:xfrm>
                <a:off x="3395031" y="3194893"/>
                <a:ext cx="657337" cy="385242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72A306F1-B316-974B-B70F-510171F70477}"/>
                  </a:ext>
                </a:extLst>
              </p:cNvPr>
              <p:cNvCxnSpPr>
                <a:cxnSpLocks/>
                <a:stCxn id="34" idx="6"/>
                <a:endCxn id="39" idx="2"/>
              </p:cNvCxnSpPr>
              <p:nvPr/>
            </p:nvCxnSpPr>
            <p:spPr>
              <a:xfrm>
                <a:off x="3395031" y="3578647"/>
                <a:ext cx="657337" cy="385242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CC9E96C-C4E6-6644-9E51-BD2CFBA254A2}"/>
                  </a:ext>
                </a:extLst>
              </p:cNvPr>
              <p:cNvCxnSpPr>
                <a:cxnSpLocks/>
                <a:stCxn id="35" idx="6"/>
                <a:endCxn id="38" idx="2"/>
              </p:cNvCxnSpPr>
              <p:nvPr/>
            </p:nvCxnSpPr>
            <p:spPr>
              <a:xfrm flipV="1">
                <a:off x="3395031" y="3580135"/>
                <a:ext cx="657337" cy="38226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FD242D9-90A8-424B-956F-9F43856FE310}"/>
                  </a:ext>
                </a:extLst>
              </p:cNvPr>
              <p:cNvCxnSpPr>
                <a:cxnSpLocks/>
                <a:stCxn id="35" idx="6"/>
                <a:endCxn id="37" idx="2"/>
              </p:cNvCxnSpPr>
              <p:nvPr/>
            </p:nvCxnSpPr>
            <p:spPr>
              <a:xfrm flipV="1">
                <a:off x="3395031" y="3196381"/>
                <a:ext cx="657337" cy="76602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EB0EAF9-AC40-0549-ADC7-1FF1C1E7772F}"/>
                  </a:ext>
                </a:extLst>
              </p:cNvPr>
              <p:cNvCxnSpPr>
                <a:cxnSpLocks/>
                <a:stCxn id="34" idx="6"/>
                <a:endCxn id="37" idx="2"/>
              </p:cNvCxnSpPr>
              <p:nvPr/>
            </p:nvCxnSpPr>
            <p:spPr>
              <a:xfrm flipV="1">
                <a:off x="3395031" y="3196381"/>
                <a:ext cx="657337" cy="38226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41BE43C-B7E9-3644-A346-9D7396CD2B22}"/>
                  </a:ext>
                </a:extLst>
              </p:cNvPr>
              <p:cNvCxnSpPr>
                <a:cxnSpLocks/>
                <a:stCxn id="35" idx="6"/>
                <a:endCxn id="36" idx="2"/>
              </p:cNvCxnSpPr>
              <p:nvPr/>
            </p:nvCxnSpPr>
            <p:spPr>
              <a:xfrm flipV="1">
                <a:off x="3395031" y="2812627"/>
                <a:ext cx="657337" cy="114977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2263143-E3F2-F249-802B-4DC798FB47E2}"/>
                  </a:ext>
                </a:extLst>
              </p:cNvPr>
              <p:cNvSpPr/>
              <p:nvPr/>
            </p:nvSpPr>
            <p:spPr>
              <a:xfrm>
                <a:off x="4684996" y="3307612"/>
                <a:ext cx="220338" cy="220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D23DBCD-44C8-8E42-A0A9-7CAB6761AFB1}"/>
                  </a:ext>
                </a:extLst>
              </p:cNvPr>
              <p:cNvCxnSpPr>
                <a:cxnSpLocks/>
                <a:stCxn id="36" idx="6"/>
                <a:endCxn id="67" idx="2"/>
              </p:cNvCxnSpPr>
              <p:nvPr/>
            </p:nvCxnSpPr>
            <p:spPr>
              <a:xfrm>
                <a:off x="4272706" y="2812627"/>
                <a:ext cx="412290" cy="60515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D08451A-F53E-AD46-9734-00C35B52DDA0}"/>
                  </a:ext>
                </a:extLst>
              </p:cNvPr>
              <p:cNvCxnSpPr>
                <a:cxnSpLocks/>
                <a:stCxn id="38" idx="6"/>
                <a:endCxn id="67" idx="2"/>
              </p:cNvCxnSpPr>
              <p:nvPr/>
            </p:nvCxnSpPr>
            <p:spPr>
              <a:xfrm flipV="1">
                <a:off x="4272706" y="3417781"/>
                <a:ext cx="412290" cy="16235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E5137C8-7710-034A-AF08-9D78206EFD0A}"/>
                  </a:ext>
                </a:extLst>
              </p:cNvPr>
              <p:cNvCxnSpPr>
                <a:cxnSpLocks/>
                <a:stCxn id="37" idx="6"/>
                <a:endCxn id="67" idx="2"/>
              </p:cNvCxnSpPr>
              <p:nvPr/>
            </p:nvCxnSpPr>
            <p:spPr>
              <a:xfrm>
                <a:off x="4272706" y="3196381"/>
                <a:ext cx="412290" cy="22140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1FAD73B-CCBB-0C4F-AC93-5C7BF4CA5CDF}"/>
                  </a:ext>
                </a:extLst>
              </p:cNvPr>
              <p:cNvCxnSpPr>
                <a:cxnSpLocks/>
                <a:stCxn id="39" idx="6"/>
                <a:endCxn id="67" idx="2"/>
              </p:cNvCxnSpPr>
              <p:nvPr/>
            </p:nvCxnSpPr>
            <p:spPr>
              <a:xfrm flipV="1">
                <a:off x="4272706" y="3417781"/>
                <a:ext cx="412290" cy="54610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743A56-87F7-8A42-B841-3C64B50C0CD9}"/>
                </a:ext>
              </a:extLst>
            </p:cNvPr>
            <p:cNvSpPr/>
            <p:nvPr/>
          </p:nvSpPr>
          <p:spPr>
            <a:xfrm>
              <a:off x="2187185" y="4483783"/>
              <a:ext cx="669504" cy="259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CA" sz="110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Entrée</a:t>
              </a:r>
              <a:endParaRPr lang="en-US" sz="11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750FA1-AC74-784D-80B2-A54227E36023}"/>
                </a:ext>
              </a:extLst>
            </p:cNvPr>
            <p:cNvSpPr/>
            <p:nvPr/>
          </p:nvSpPr>
          <p:spPr>
            <a:xfrm>
              <a:off x="3107996" y="4846466"/>
              <a:ext cx="2053088" cy="335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60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Couches </a:t>
              </a:r>
              <a:r>
                <a:rPr lang="en-CA" sz="1600" err="1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cachées</a:t>
              </a:r>
              <a:endParaRPr lang="en-US" sz="16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A1243BA-C7C1-2047-9083-BBD170FB2979}"/>
                </a:ext>
              </a:extLst>
            </p:cNvPr>
            <p:cNvSpPr/>
            <p:nvPr/>
          </p:nvSpPr>
          <p:spPr>
            <a:xfrm>
              <a:off x="3834113" y="4368277"/>
              <a:ext cx="65774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10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11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27020D-F8EE-1D47-B4A3-ED97D481CF25}"/>
                </a:ext>
              </a:extLst>
            </p:cNvPr>
            <p:cNvSpPr/>
            <p:nvPr/>
          </p:nvSpPr>
          <p:spPr>
            <a:xfrm>
              <a:off x="5156737" y="3950044"/>
              <a:ext cx="768413" cy="259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10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Sortie</a:t>
              </a:r>
              <a:endParaRPr lang="en-US" sz="11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D3E36F73-3F8F-FA47-918C-59CC302FD43C}"/>
                </a:ext>
              </a:extLst>
            </p:cNvPr>
            <p:cNvSpPr/>
            <p:nvPr/>
          </p:nvSpPr>
          <p:spPr>
            <a:xfrm rot="16200000">
              <a:off x="4030820" y="3894252"/>
              <a:ext cx="202829" cy="1724930"/>
            </a:xfrm>
            <a:prstGeom prst="leftBrace">
              <a:avLst>
                <a:gd name="adj1" fmla="val 6032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01D83C-BA14-0F44-AE7E-0BE241B07730}"/>
              </a:ext>
            </a:extLst>
          </p:cNvPr>
          <p:cNvGrpSpPr/>
          <p:nvPr/>
        </p:nvGrpSpPr>
        <p:grpSpPr>
          <a:xfrm>
            <a:off x="5352802" y="2248621"/>
            <a:ext cx="2772737" cy="1770595"/>
            <a:chOff x="5297837" y="2176774"/>
            <a:chExt cx="2957910" cy="1888841"/>
          </a:xfrm>
        </p:grpSpPr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246D4ACA-72AE-F24A-B3C3-8972F7F446D6}"/>
                </a:ext>
              </a:extLst>
            </p:cNvPr>
            <p:cNvSpPr/>
            <p:nvPr/>
          </p:nvSpPr>
          <p:spPr>
            <a:xfrm>
              <a:off x="7509874" y="2176774"/>
              <a:ext cx="745873" cy="1825834"/>
            </a:xfrm>
            <a:prstGeom prst="cube">
              <a:avLst>
                <a:gd name="adj" fmla="val 60480"/>
              </a:avLst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B4211CEE-D672-DF47-A416-0B07D64D6BD9}"/>
                </a:ext>
              </a:extLst>
            </p:cNvPr>
            <p:cNvSpPr/>
            <p:nvPr/>
          </p:nvSpPr>
          <p:spPr>
            <a:xfrm>
              <a:off x="5435859" y="2854971"/>
              <a:ext cx="1302014" cy="488251"/>
            </a:xfrm>
            <a:prstGeom prst="cube">
              <a:avLst>
                <a:gd name="adj" fmla="val 26282"/>
              </a:avLst>
            </a:prstGeom>
            <a:solidFill>
              <a:srgbClr val="FF959D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1F12A3C1-BA33-9845-8530-ED59E5876790}"/>
                </a:ext>
              </a:extLst>
            </p:cNvPr>
            <p:cNvSpPr/>
            <p:nvPr/>
          </p:nvSpPr>
          <p:spPr>
            <a:xfrm>
              <a:off x="5297837" y="2261199"/>
              <a:ext cx="1575950" cy="1804416"/>
            </a:xfrm>
            <a:prstGeom prst="cube">
              <a:avLst/>
            </a:prstGeom>
            <a:solidFill>
              <a:srgbClr val="78AEF9">
                <a:alpha val="21000"/>
              </a:srgbClr>
            </a:solidFill>
            <a:ln w="22225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8DE7102-AD76-6043-A1E5-AF6A2C34C1E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873" y="2861503"/>
              <a:ext cx="1286594" cy="189156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734A334-1ACF-744B-9869-1DB8BAEF68E0}"/>
                </a:ext>
              </a:extLst>
            </p:cNvPr>
            <p:cNvCxnSpPr>
              <a:cxnSpLocks/>
            </p:cNvCxnSpPr>
            <p:nvPr/>
          </p:nvCxnSpPr>
          <p:spPr>
            <a:xfrm>
              <a:off x="6613514" y="2995493"/>
              <a:ext cx="1328158" cy="4863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3155A76-CDBD-A147-ADD2-1553ABDBC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1078" y="3048692"/>
              <a:ext cx="1200504" cy="166564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C97CE7F-C103-3447-B9C9-3BB7F73AC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8530" y="3050659"/>
              <a:ext cx="1415937" cy="27493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F2F7EA-EDCF-DF43-838D-BD9ED3AC4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772" y="3050659"/>
              <a:ext cx="1309921" cy="3822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CA4E1AC-8917-8A42-B2E6-9F7CFF449320}"/>
                </a:ext>
              </a:extLst>
            </p:cNvPr>
            <p:cNvSpPr/>
            <p:nvPr/>
          </p:nvSpPr>
          <p:spPr>
            <a:xfrm>
              <a:off x="6544765" y="2938258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D7AA38E-FCCA-B04E-A313-98CEDEEB04C5}"/>
                </a:ext>
              </a:extLst>
            </p:cNvPr>
            <p:cNvSpPr/>
            <p:nvPr/>
          </p:nvSpPr>
          <p:spPr>
            <a:xfrm>
              <a:off x="6667443" y="2808925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45F349-1A3D-9F4A-AEEF-AD295680941E}"/>
                </a:ext>
              </a:extLst>
            </p:cNvPr>
            <p:cNvSpPr/>
            <p:nvPr/>
          </p:nvSpPr>
          <p:spPr>
            <a:xfrm>
              <a:off x="6552594" y="3258565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EAAA7D-5067-AF49-BBB8-40CB26A2FD69}"/>
                </a:ext>
              </a:extLst>
            </p:cNvPr>
            <p:cNvSpPr/>
            <p:nvPr/>
          </p:nvSpPr>
          <p:spPr>
            <a:xfrm>
              <a:off x="6672419" y="3153457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23DA958-F818-604C-A3DC-EEA5DEA753A3}"/>
                </a:ext>
              </a:extLst>
            </p:cNvPr>
            <p:cNvSpPr/>
            <p:nvPr/>
          </p:nvSpPr>
          <p:spPr>
            <a:xfrm>
              <a:off x="6617408" y="3031437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C76B159-1771-F343-9BD0-6C5151175946}"/>
                </a:ext>
              </a:extLst>
            </p:cNvPr>
            <p:cNvSpPr/>
            <p:nvPr/>
          </p:nvSpPr>
          <p:spPr>
            <a:xfrm>
              <a:off x="7931861" y="2986893"/>
              <a:ext cx="127531" cy="12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3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324100"/>
            <a:ext cx="8686800" cy="1143000"/>
          </a:xfrm>
        </p:spPr>
        <p:txBody>
          <a:bodyPr/>
          <a:lstStyle/>
          <a:p>
            <a:r>
              <a:rPr lang="fr-CA" sz="6600"/>
              <a:t>Autres types de </a:t>
            </a:r>
            <a:br>
              <a:rPr lang="fr-CA" sz="6600"/>
            </a:br>
            <a:r>
              <a:rPr lang="fr-CA" sz="6600"/>
              <a:t>couches </a:t>
            </a:r>
            <a:r>
              <a:rPr lang="fr-CA" sz="6600" err="1"/>
              <a:t>convolutives</a:t>
            </a:r>
            <a:endParaRPr lang="en-CA" sz="6600"/>
          </a:p>
        </p:txBody>
      </p:sp>
      <p:sp>
        <p:nvSpPr>
          <p:cNvPr id="3" name="Rectangle 2"/>
          <p:cNvSpPr/>
          <p:nvPr/>
        </p:nvSpPr>
        <p:spPr>
          <a:xfrm>
            <a:off x="74814" y="5936010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34661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324100"/>
            <a:ext cx="8886825" cy="1143000"/>
          </a:xfrm>
        </p:spPr>
        <p:txBody>
          <a:bodyPr/>
          <a:lstStyle/>
          <a:p>
            <a:r>
              <a:rPr lang="fr-CA"/>
              <a:t>Convolution </a:t>
            </a:r>
            <a:r>
              <a:rPr lang="fr-CA">
                <a:solidFill>
                  <a:srgbClr val="FF0000"/>
                </a:solidFill>
              </a:rPr>
              <a:t>3D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4603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999332" y="3573498"/>
          <a:ext cx="3928833" cy="287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9" r:id="rId3" imgW="6348960" imgH="4647600" progId="">
                  <p:embed/>
                </p:oleObj>
              </mc:Choice>
              <mc:Fallback>
                <p:oleObj r:id="rId3" imgW="6348960" imgH="4647600" progId="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9332" y="3573498"/>
                        <a:ext cx="3928833" cy="287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32</a:t>
            </a:fld>
            <a:endParaRPr lang="fr-C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/>
              <a:t>Convolution 3D</a:t>
            </a:r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44" y="1621459"/>
            <a:ext cx="6381242" cy="17080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96456">
            <a:off x="7322386" y="1335740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convolution 2D</a:t>
            </a:r>
          </a:p>
          <a:p>
            <a:pPr algn="ctr"/>
            <a:r>
              <a:rPr lang="fr-CA" sz="2000" b="1">
                <a:solidFill>
                  <a:srgbClr val="FF0000"/>
                </a:solidFill>
              </a:rPr>
              <a:t>usuelle</a:t>
            </a:r>
            <a:endParaRPr lang="en-CA" sz="20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080" y="2516838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D1</a:t>
            </a:r>
            <a:endParaRPr lang="en-CA" sz="1400"/>
          </a:p>
        </p:txBody>
      </p:sp>
      <p:sp>
        <p:nvSpPr>
          <p:cNvPr id="11" name="TextBox 10"/>
          <p:cNvSpPr txBox="1"/>
          <p:nvPr/>
        </p:nvSpPr>
        <p:spPr>
          <a:xfrm rot="1527581">
            <a:off x="1246192" y="3115939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D2</a:t>
            </a:r>
            <a:endParaRPr lang="en-CA" sz="1400"/>
          </a:p>
        </p:txBody>
      </p:sp>
      <p:sp>
        <p:nvSpPr>
          <p:cNvPr id="12" name="TextBox 11"/>
          <p:cNvSpPr txBox="1"/>
          <p:nvPr/>
        </p:nvSpPr>
        <p:spPr>
          <a:xfrm>
            <a:off x="5214806" y="2696258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D1’</a:t>
            </a:r>
            <a:endParaRPr lang="en-CA" sz="1400"/>
          </a:p>
        </p:txBody>
      </p:sp>
      <p:sp>
        <p:nvSpPr>
          <p:cNvPr id="13" name="TextBox 12"/>
          <p:cNvSpPr txBox="1"/>
          <p:nvPr/>
        </p:nvSpPr>
        <p:spPr>
          <a:xfrm rot="1527581">
            <a:off x="5550937" y="3175573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D2’</a:t>
            </a:r>
            <a:endParaRPr lang="en-CA" sz="1400"/>
          </a:p>
        </p:txBody>
      </p:sp>
      <p:sp>
        <p:nvSpPr>
          <p:cNvPr id="14" name="TextBox 13"/>
          <p:cNvSpPr txBox="1"/>
          <p:nvPr/>
        </p:nvSpPr>
        <p:spPr>
          <a:xfrm rot="19402237">
            <a:off x="2420289" y="2850145"/>
            <a:ext cx="2840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P</a:t>
            </a:r>
            <a:endParaRPr lang="en-CA" sz="1400"/>
          </a:p>
        </p:txBody>
      </p:sp>
      <p:sp>
        <p:nvSpPr>
          <p:cNvPr id="15" name="TextBox 14"/>
          <p:cNvSpPr txBox="1"/>
          <p:nvPr/>
        </p:nvSpPr>
        <p:spPr>
          <a:xfrm rot="19402237">
            <a:off x="6832200" y="2759691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K</a:t>
            </a:r>
            <a:endParaRPr lang="en-CA" sz="1400"/>
          </a:p>
        </p:txBody>
      </p:sp>
      <p:sp>
        <p:nvSpPr>
          <p:cNvPr id="16" name="TextBox 15"/>
          <p:cNvSpPr txBox="1"/>
          <p:nvPr/>
        </p:nvSpPr>
        <p:spPr>
          <a:xfrm>
            <a:off x="3739168" y="1761371"/>
            <a:ext cx="449162" cy="3768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400"/>
              <a:t>x K</a:t>
            </a:r>
            <a:endParaRPr lang="en-CA" sz="1400"/>
          </a:p>
        </p:txBody>
      </p:sp>
      <p:sp>
        <p:nvSpPr>
          <p:cNvPr id="17" name="TextBox 16"/>
          <p:cNvSpPr txBox="1"/>
          <p:nvPr/>
        </p:nvSpPr>
        <p:spPr>
          <a:xfrm rot="1853820">
            <a:off x="3510867" y="3018029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F2</a:t>
            </a:r>
            <a:endParaRPr lang="en-CA" sz="900"/>
          </a:p>
        </p:txBody>
      </p:sp>
      <p:sp>
        <p:nvSpPr>
          <p:cNvPr id="18" name="TextBox 17"/>
          <p:cNvSpPr txBox="1"/>
          <p:nvPr/>
        </p:nvSpPr>
        <p:spPr>
          <a:xfrm>
            <a:off x="3225150" y="2625025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F1</a:t>
            </a:r>
            <a:endParaRPr lang="en-CA" sz="900"/>
          </a:p>
        </p:txBody>
      </p:sp>
      <p:sp>
        <p:nvSpPr>
          <p:cNvPr id="19" name="TextBox 18"/>
          <p:cNvSpPr txBox="1"/>
          <p:nvPr/>
        </p:nvSpPr>
        <p:spPr>
          <a:xfrm rot="19402237">
            <a:off x="4323727" y="2679699"/>
            <a:ext cx="26321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100"/>
              <a:t>P</a:t>
            </a:r>
            <a:endParaRPr lang="en-CA" sz="1100"/>
          </a:p>
        </p:txBody>
      </p:sp>
      <p:sp>
        <p:nvSpPr>
          <p:cNvPr id="21" name="Rectangle 20"/>
          <p:cNvSpPr/>
          <p:nvPr/>
        </p:nvSpPr>
        <p:spPr>
          <a:xfrm rot="1696456">
            <a:off x="7047125" y="4584049"/>
            <a:ext cx="1843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 b="1">
                <a:solidFill>
                  <a:srgbClr val="FF0000"/>
                </a:solidFill>
              </a:rPr>
              <a:t>convolution 3D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1074849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/>
              <a:t>Convolution 3D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 rot="1696456">
            <a:off x="7004886" y="1254097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convolution 2D</a:t>
            </a:r>
          </a:p>
          <a:p>
            <a:pPr algn="ctr"/>
            <a:r>
              <a:rPr lang="fr-CA" sz="2000" b="1">
                <a:solidFill>
                  <a:srgbClr val="FF0000"/>
                </a:solidFill>
              </a:rPr>
              <a:t>usuelle</a:t>
            </a:r>
            <a:endParaRPr lang="en-CA" sz="2000" b="1">
              <a:solidFill>
                <a:srgbClr val="FF0000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95558" y="100747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/>
              <a:t>Très utile en imagerie médicale</a:t>
            </a:r>
            <a:endParaRPr lang="en-CA" sz="2800" i="1"/>
          </a:p>
        </p:txBody>
      </p:sp>
      <p:grpSp>
        <p:nvGrpSpPr>
          <p:cNvPr id="14" name="Group 13"/>
          <p:cNvGrpSpPr/>
          <p:nvPr/>
        </p:nvGrpSpPr>
        <p:grpSpPr>
          <a:xfrm>
            <a:off x="4633421" y="1929368"/>
            <a:ext cx="2732519" cy="2653850"/>
            <a:chOff x="3682795" y="2023346"/>
            <a:chExt cx="2166462" cy="2169018"/>
          </a:xfrm>
        </p:grpSpPr>
        <p:sp>
          <p:nvSpPr>
            <p:cNvPr id="37" name="Cube 36"/>
            <p:cNvSpPr/>
            <p:nvPr/>
          </p:nvSpPr>
          <p:spPr>
            <a:xfrm rot="16200000" flipV="1">
              <a:off x="3683500" y="2022642"/>
              <a:ext cx="2165053" cy="2166461"/>
            </a:xfrm>
            <a:prstGeom prst="cube">
              <a:avLst>
                <a:gd name="adj" fmla="val 42251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0571512"/>
                </p:ext>
              </p:extLst>
            </p:nvPr>
          </p:nvGraphicFramePr>
          <p:xfrm>
            <a:off x="3682795" y="2925788"/>
            <a:ext cx="1266576" cy="126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3" r:id="rId4" imgW="875880" imgH="875880" progId="">
                    <p:embed/>
                  </p:oleObj>
                </mc:Choice>
                <mc:Fallback>
                  <p:oleObj r:id="rId4" imgW="875880" imgH="875880" progId="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682795" y="2925788"/>
                          <a:ext cx="1266576" cy="1266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1034283" y="3554782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256</a:t>
            </a:r>
            <a:endParaRPr lang="en-CA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205761"/>
              </p:ext>
            </p:extLst>
          </p:nvPr>
        </p:nvGraphicFramePr>
        <p:xfrm>
          <a:off x="1472581" y="2854183"/>
          <a:ext cx="17066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4" r:id="rId6" imgW="1472760" imgH="1472760" progId="">
                  <p:embed/>
                </p:oleObj>
              </mc:Choice>
              <mc:Fallback>
                <p:oleObj r:id="rId6" imgW="1472760" imgH="1472760" progId="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2581" y="2854183"/>
                        <a:ext cx="17066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>
            <a:stCxn id="29" idx="0"/>
          </p:cNvCxnSpPr>
          <p:nvPr/>
        </p:nvCxnSpPr>
        <p:spPr>
          <a:xfrm flipV="1">
            <a:off x="1363054" y="2854183"/>
            <a:ext cx="0" cy="70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363054" y="3861846"/>
            <a:ext cx="1" cy="79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94089" y="4581271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256</a:t>
            </a:r>
            <a:endParaRPr lang="en-CA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614613" y="4760119"/>
            <a:ext cx="564649" cy="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472581" y="4780283"/>
            <a:ext cx="586741" cy="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212702" y="34062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398274" y="3564653"/>
            <a:ext cx="67801" cy="83820"/>
          </a:xfrm>
          <a:prstGeom prst="rect">
            <a:avLst/>
          </a:prstGeom>
          <a:solidFill>
            <a:srgbClr val="FF4F4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>
            <a:off x="2368033" y="3406228"/>
            <a:ext cx="3064141" cy="158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16" idx="2"/>
          </p:cNvCxnSpPr>
          <p:nvPr/>
        </p:nvCxnSpPr>
        <p:spPr>
          <a:xfrm flipV="1">
            <a:off x="2368033" y="3648473"/>
            <a:ext cx="3064142" cy="74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54544" y="2229573"/>
            <a:ext cx="182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Image « T2 »</a:t>
            </a:r>
            <a:endParaRPr lang="en-CA"/>
          </a:p>
        </p:txBody>
      </p:sp>
      <p:sp>
        <p:nvSpPr>
          <p:cNvPr id="46" name="TextBox 45"/>
          <p:cNvSpPr txBox="1"/>
          <p:nvPr/>
        </p:nvSpPr>
        <p:spPr>
          <a:xfrm>
            <a:off x="2986615" y="5294507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32 filtres de taille 7x7x1</a:t>
            </a:r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 rot="18702270">
            <a:off x="6813729" y="38957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32</a:t>
            </a:r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7116660" y="3564653"/>
            <a:ext cx="368647" cy="40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>
            <a:off x="6532001" y="4210519"/>
            <a:ext cx="346972" cy="36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12701" y="308525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46505" y="33706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28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/>
              <a:t>Convolution 3D</a:t>
            </a:r>
            <a:endParaRPr lang="en-CA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95558" y="100747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/>
              <a:t>Souvent en imagerie médicale on utilise plusieurs « modalités »</a:t>
            </a:r>
            <a:endParaRPr lang="en-CA" sz="2800" i="1"/>
          </a:p>
        </p:txBody>
      </p:sp>
      <p:sp>
        <p:nvSpPr>
          <p:cNvPr id="29" name="TextBox 28"/>
          <p:cNvSpPr txBox="1"/>
          <p:nvPr/>
        </p:nvSpPr>
        <p:spPr>
          <a:xfrm>
            <a:off x="58241" y="3583357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256</a:t>
            </a:r>
            <a:endParaRPr lang="en-CA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058756"/>
              </p:ext>
            </p:extLst>
          </p:nvPr>
        </p:nvGraphicFramePr>
        <p:xfrm>
          <a:off x="496539" y="2882758"/>
          <a:ext cx="17066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1" r:id="rId4" imgW="1472760" imgH="1472760" progId="">
                  <p:embed/>
                </p:oleObj>
              </mc:Choice>
              <mc:Fallback>
                <p:oleObj r:id="rId4" imgW="1472760" imgH="1472760" progId="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6539" y="2882758"/>
                        <a:ext cx="17066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>
            <a:stCxn id="29" idx="0"/>
          </p:cNvCxnSpPr>
          <p:nvPr/>
        </p:nvCxnSpPr>
        <p:spPr>
          <a:xfrm flipV="1">
            <a:off x="387012" y="2882758"/>
            <a:ext cx="0" cy="70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87012" y="3890421"/>
            <a:ext cx="1" cy="79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18047" y="4609846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256</a:t>
            </a:r>
            <a:endParaRPr lang="en-CA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638571" y="4788694"/>
            <a:ext cx="564649" cy="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96539" y="4808858"/>
            <a:ext cx="586741" cy="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89909" y="2337021"/>
            <a:ext cx="98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T2 »</a:t>
            </a:r>
            <a:endParaRPr lang="en-CA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566179"/>
              </p:ext>
            </p:extLst>
          </p:nvPr>
        </p:nvGraphicFramePr>
        <p:xfrm>
          <a:off x="2573896" y="2882757"/>
          <a:ext cx="1700100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2" r:id="rId6" imgW="1498320" imgH="1485360" progId="">
                  <p:embed/>
                </p:oleObj>
              </mc:Choice>
              <mc:Fallback>
                <p:oleObj r:id="rId6" imgW="1498320" imgH="1485360" progId="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73896" y="2882757"/>
                        <a:ext cx="1700100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800291"/>
              </p:ext>
            </p:extLst>
          </p:nvPr>
        </p:nvGraphicFramePr>
        <p:xfrm>
          <a:off x="4644672" y="2891021"/>
          <a:ext cx="16168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3" r:id="rId8" imgW="1485360" imgH="1472760" progId="">
                  <p:embed/>
                </p:oleObj>
              </mc:Choice>
              <mc:Fallback>
                <p:oleObj r:id="rId8" imgW="1485360" imgH="14727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4672" y="2891021"/>
                        <a:ext cx="16168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060440"/>
              </p:ext>
            </p:extLst>
          </p:nvPr>
        </p:nvGraphicFramePr>
        <p:xfrm>
          <a:off x="6464802" y="2891021"/>
          <a:ext cx="1703156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4" r:id="rId10" imgW="1472760" imgH="1460160" progId="">
                  <p:embed/>
                </p:oleObj>
              </mc:Choice>
              <mc:Fallback>
                <p:oleObj r:id="rId10" imgW="1472760" imgH="1460160" progId="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64802" y="2891021"/>
                        <a:ext cx="1703156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847309" y="2337021"/>
            <a:ext cx="98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T1 »</a:t>
            </a:r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4809459" y="2337021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Flair »</a:t>
            </a:r>
            <a:endParaRPr lang="en-CA"/>
          </a:p>
        </p:txBody>
      </p:sp>
      <p:sp>
        <p:nvSpPr>
          <p:cNvPr id="33" name="TextBox 32"/>
          <p:cNvSpPr txBox="1"/>
          <p:nvPr/>
        </p:nvSpPr>
        <p:spPr>
          <a:xfrm>
            <a:off x="6703071" y="233702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DWI »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5554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002549"/>
              </p:ext>
            </p:extLst>
          </p:nvPr>
        </p:nvGraphicFramePr>
        <p:xfrm>
          <a:off x="2187846" y="2245956"/>
          <a:ext cx="1703156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9" r:id="rId4" imgW="1472760" imgH="1460160" progId="">
                  <p:embed/>
                </p:oleObj>
              </mc:Choice>
              <mc:Fallback>
                <p:oleObj r:id="rId4" imgW="1472760" imgH="1460160" progId="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7846" y="2245956"/>
                        <a:ext cx="1703156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100108"/>
              </p:ext>
            </p:extLst>
          </p:nvPr>
        </p:nvGraphicFramePr>
        <p:xfrm>
          <a:off x="1950677" y="2466061"/>
          <a:ext cx="16168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0" r:id="rId6" imgW="1485360" imgH="1472760" progId="">
                  <p:embed/>
                </p:oleObj>
              </mc:Choice>
              <mc:Fallback>
                <p:oleObj r:id="rId6" imgW="1485360" imgH="14727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0677" y="2466061"/>
                        <a:ext cx="16168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549112"/>
              </p:ext>
            </p:extLst>
          </p:nvPr>
        </p:nvGraphicFramePr>
        <p:xfrm>
          <a:off x="1672034" y="2644941"/>
          <a:ext cx="1700100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1" r:id="rId8" imgW="1498320" imgH="1485360" progId="">
                  <p:embed/>
                </p:oleObj>
              </mc:Choice>
              <mc:Fallback>
                <p:oleObj r:id="rId8" imgW="1498320" imgH="1485360" progId="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72034" y="2644941"/>
                        <a:ext cx="1700100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/>
              <a:t>Convolution 3D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 rot="1696456">
            <a:off x="7023029" y="1272240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convolution 2D</a:t>
            </a:r>
          </a:p>
          <a:p>
            <a:pPr algn="ctr"/>
            <a:r>
              <a:rPr lang="fr-CA" sz="2000" b="1">
                <a:solidFill>
                  <a:srgbClr val="FF0000"/>
                </a:solidFill>
              </a:rPr>
              <a:t>usuelle</a:t>
            </a:r>
            <a:endParaRPr lang="en-CA" sz="2000" b="1">
              <a:solidFill>
                <a:srgbClr val="FF0000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95558" y="100747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/>
              <a:t>Très utile en imagerie médicale</a:t>
            </a:r>
            <a:endParaRPr lang="en-CA" sz="2800" i="1"/>
          </a:p>
        </p:txBody>
      </p:sp>
      <p:grpSp>
        <p:nvGrpSpPr>
          <p:cNvPr id="14" name="Group 13"/>
          <p:cNvGrpSpPr/>
          <p:nvPr/>
        </p:nvGrpSpPr>
        <p:grpSpPr>
          <a:xfrm>
            <a:off x="4633421" y="1929368"/>
            <a:ext cx="2732519" cy="2653850"/>
            <a:chOff x="3682795" y="2023346"/>
            <a:chExt cx="2166462" cy="2169018"/>
          </a:xfrm>
        </p:grpSpPr>
        <p:sp>
          <p:nvSpPr>
            <p:cNvPr id="37" name="Cube 36"/>
            <p:cNvSpPr/>
            <p:nvPr/>
          </p:nvSpPr>
          <p:spPr>
            <a:xfrm rot="16200000" flipV="1">
              <a:off x="3683500" y="2022642"/>
              <a:ext cx="2165053" cy="2166461"/>
            </a:xfrm>
            <a:prstGeom prst="cube">
              <a:avLst>
                <a:gd name="adj" fmla="val 42251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/>
          </p:nvGraphicFramePr>
          <p:xfrm>
            <a:off x="3682795" y="2925788"/>
            <a:ext cx="1266576" cy="126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12" r:id="rId10" imgW="875880" imgH="875880" progId="">
                    <p:embed/>
                  </p:oleObj>
                </mc:Choice>
                <mc:Fallback>
                  <p:oleObj r:id="rId10" imgW="875880" imgH="875880" progId="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682795" y="2925788"/>
                          <a:ext cx="1266576" cy="1266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1034283" y="3554782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256</a:t>
            </a:r>
            <a:endParaRPr lang="en-CA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1472581" y="2854183"/>
          <a:ext cx="1706681" cy="179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3" r:id="rId12" imgW="1472760" imgH="1472760" progId="">
                  <p:embed/>
                </p:oleObj>
              </mc:Choice>
              <mc:Fallback>
                <p:oleObj r:id="rId12" imgW="1472760" imgH="1472760" progId="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72581" y="2854183"/>
                        <a:ext cx="1706681" cy="179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>
            <a:stCxn id="29" idx="0"/>
          </p:cNvCxnSpPr>
          <p:nvPr/>
        </p:nvCxnSpPr>
        <p:spPr>
          <a:xfrm flipV="1">
            <a:off x="1363054" y="2854183"/>
            <a:ext cx="0" cy="70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363054" y="3861846"/>
            <a:ext cx="1" cy="79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94089" y="4581271"/>
            <a:ext cx="657542" cy="413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256</a:t>
            </a:r>
            <a:endParaRPr lang="en-CA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614613" y="4760119"/>
            <a:ext cx="564649" cy="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472581" y="4780283"/>
            <a:ext cx="586741" cy="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212702" y="34062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398274" y="3564653"/>
            <a:ext cx="67801" cy="83820"/>
          </a:xfrm>
          <a:prstGeom prst="rect">
            <a:avLst/>
          </a:prstGeom>
          <a:solidFill>
            <a:srgbClr val="FF4F4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Connector 43"/>
          <p:cNvCxnSpPr>
            <a:stCxn id="15" idx="2"/>
            <a:endCxn id="16" idx="2"/>
          </p:cNvCxnSpPr>
          <p:nvPr/>
        </p:nvCxnSpPr>
        <p:spPr>
          <a:xfrm flipV="1">
            <a:off x="2368033" y="3648473"/>
            <a:ext cx="3064142" cy="74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15125" y="2571864"/>
            <a:ext cx="1059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 « T2 »</a:t>
            </a:r>
            <a:endParaRPr lang="en-CA"/>
          </a:p>
        </p:txBody>
      </p:sp>
      <p:sp>
        <p:nvSpPr>
          <p:cNvPr id="46" name="TextBox 45"/>
          <p:cNvSpPr txBox="1"/>
          <p:nvPr/>
        </p:nvSpPr>
        <p:spPr>
          <a:xfrm>
            <a:off x="2986615" y="5294507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32 filtres de taille 5x5x4</a:t>
            </a:r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 rot="18702270">
            <a:off x="6813729" y="38957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32</a:t>
            </a:r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7116660" y="3564653"/>
            <a:ext cx="368647" cy="40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>
            <a:off x="6532001" y="4210519"/>
            <a:ext cx="346972" cy="36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18041" y="37052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46505" y="33706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069" y="2330235"/>
            <a:ext cx="1059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 « T1 »</a:t>
            </a:r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919005" y="2066074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 « Flair »</a:t>
            </a:r>
            <a:endParaRPr lang="en-CA"/>
          </a:p>
        </p:txBody>
      </p:sp>
      <p:sp>
        <p:nvSpPr>
          <p:cNvPr id="33" name="TextBox 32"/>
          <p:cNvSpPr txBox="1"/>
          <p:nvPr/>
        </p:nvSpPr>
        <p:spPr>
          <a:xfrm>
            <a:off x="1223880" y="184316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 « DWI»</a:t>
            </a:r>
            <a:endParaRPr lang="en-CA"/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>
            <a:off x="2368033" y="3406228"/>
            <a:ext cx="3064141" cy="158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18040" y="31844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27535" y="31931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406266" y="32121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210144" y="35072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519639" y="35159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/>
              <a:t>Convolution 3D</a:t>
            </a:r>
            <a:endParaRPr lang="en-CA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70996" y="87412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/>
              <a:t>Souvent en imagerie médicale on utilise plusieurs « modalités » </a:t>
            </a:r>
            <a:r>
              <a:rPr lang="fr-CA" sz="2800" b="1">
                <a:solidFill>
                  <a:srgbClr val="FF0000"/>
                </a:solidFill>
              </a:rPr>
              <a:t>et des acquisitions en 3D </a:t>
            </a:r>
            <a:r>
              <a:rPr lang="fr-CA" sz="2800"/>
              <a:t>(ici un cerveau au complet)</a:t>
            </a:r>
            <a:endParaRPr lang="en-CA" sz="2800" i="1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4446"/>
              </p:ext>
            </p:extLst>
          </p:nvPr>
        </p:nvGraphicFramePr>
        <p:xfrm>
          <a:off x="2647426" y="2298700"/>
          <a:ext cx="3677174" cy="4400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r:id="rId4" imgW="8888760" imgH="10641240" progId="">
                  <p:embed/>
                </p:oleObj>
              </mc:Choice>
              <mc:Fallback>
                <p:oleObj r:id="rId4" imgW="8888760" imgH="10641240" progId="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7426" y="2298700"/>
                        <a:ext cx="3677174" cy="4400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476500" y="2298700"/>
            <a:ext cx="304800" cy="455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569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/>
              <a:t>Convolution 3D</a:t>
            </a:r>
            <a:endParaRPr lang="en-CA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54618" y="867314"/>
            <a:ext cx="7772400" cy="1121230"/>
          </a:xfrm>
        </p:spPr>
        <p:txBody>
          <a:bodyPr/>
          <a:lstStyle/>
          <a:p>
            <a:pPr marL="0" indent="0">
              <a:buNone/>
            </a:pPr>
            <a:r>
              <a:rPr lang="fr-CA" sz="2800"/>
              <a:t>Souvent en imagerie médicale on utilise plusieurs « modalités » </a:t>
            </a:r>
            <a:r>
              <a:rPr lang="fr-CA" sz="2800" b="1">
                <a:solidFill>
                  <a:srgbClr val="FF0000"/>
                </a:solidFill>
              </a:rPr>
              <a:t>et des acquisitions en 3D </a:t>
            </a:r>
            <a:endParaRPr lang="en-CA" sz="2800" i="1"/>
          </a:p>
        </p:txBody>
      </p:sp>
      <p:sp>
        <p:nvSpPr>
          <p:cNvPr id="32" name="TextBox 31"/>
          <p:cNvSpPr txBox="1"/>
          <p:nvPr/>
        </p:nvSpPr>
        <p:spPr>
          <a:xfrm>
            <a:off x="5474205" y="2578478"/>
            <a:ext cx="1180465" cy="434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Flair »</a:t>
            </a:r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-152753" y="4188287"/>
            <a:ext cx="598205" cy="365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256</a:t>
            </a:r>
            <a:endParaRPr lang="en-CA"/>
          </a:p>
        </p:txBody>
      </p:sp>
      <p:cxnSp>
        <p:nvCxnSpPr>
          <p:cNvPr id="3" name="Straight Arrow Connector 2"/>
          <p:cNvCxnSpPr>
            <a:stCxn id="29" idx="0"/>
          </p:cNvCxnSpPr>
          <p:nvPr/>
        </p:nvCxnSpPr>
        <p:spPr>
          <a:xfrm flipV="1">
            <a:off x="146350" y="3568924"/>
            <a:ext cx="0" cy="61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6350" y="4459746"/>
            <a:ext cx="1" cy="69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97116" y="5171951"/>
            <a:ext cx="598205" cy="365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256</a:t>
            </a:r>
            <a:endParaRPr lang="en-CA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170668" y="5330061"/>
            <a:ext cx="513695" cy="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31693" y="5335187"/>
            <a:ext cx="533793" cy="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21118" y="2611728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T2 »</a:t>
            </a:r>
            <a:endParaRPr lang="en-CA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719457"/>
              </p:ext>
            </p:extLst>
          </p:nvPr>
        </p:nvGraphicFramePr>
        <p:xfrm>
          <a:off x="3048158" y="2965285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r:id="rId4" imgW="1498320" imgH="1485360" progId="">
                  <p:embed/>
                </p:oleObj>
              </mc:Choice>
              <mc:Fallback>
                <p:oleObj r:id="rId4" imgW="1498320" imgH="1485360" progId="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158" y="2965285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109012"/>
              </p:ext>
            </p:extLst>
          </p:nvPr>
        </p:nvGraphicFramePr>
        <p:xfrm>
          <a:off x="7324872" y="3044308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6" r:id="rId6" imgW="1485360" imgH="1472760" progId="">
                  <p:embed/>
                </p:oleObj>
              </mc:Choice>
              <mc:Fallback>
                <p:oleObj r:id="rId6" imgW="1485360" imgH="1472760" progId="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24872" y="3044308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568478"/>
              </p:ext>
            </p:extLst>
          </p:nvPr>
        </p:nvGraphicFramePr>
        <p:xfrm>
          <a:off x="5221945" y="3009660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" r:id="rId8" imgW="1472760" imgH="1460160" progId="">
                  <p:embed/>
                </p:oleObj>
              </mc:Choice>
              <mc:Fallback>
                <p:oleObj r:id="rId8" imgW="1472760" imgH="1460160" progId="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21945" y="3009660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347256" y="2595396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T1 »</a:t>
            </a:r>
            <a:endParaRPr lang="en-CA"/>
          </a:p>
        </p:txBody>
      </p:sp>
      <p:sp>
        <p:nvSpPr>
          <p:cNvPr id="33" name="TextBox 32"/>
          <p:cNvSpPr txBox="1"/>
          <p:nvPr/>
        </p:nvSpPr>
        <p:spPr>
          <a:xfrm>
            <a:off x="7486353" y="2648105"/>
            <a:ext cx="1148011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DWI »</a:t>
            </a:r>
            <a:endParaRPr lang="en-CA"/>
          </a:p>
        </p:txBody>
      </p:sp>
      <p:grpSp>
        <p:nvGrpSpPr>
          <p:cNvPr id="2" name="Group 1"/>
          <p:cNvGrpSpPr/>
          <p:nvPr/>
        </p:nvGrpSpPr>
        <p:grpSpPr>
          <a:xfrm>
            <a:off x="356696" y="3008149"/>
            <a:ext cx="2000892" cy="1995057"/>
            <a:chOff x="1443938" y="5470139"/>
            <a:chExt cx="2199363" cy="2256733"/>
          </a:xfrm>
        </p:grpSpPr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6100091"/>
                </p:ext>
              </p:extLst>
            </p:nvPr>
          </p:nvGraphicFramePr>
          <p:xfrm>
            <a:off x="1936620" y="5470139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08" r:id="rId10" imgW="1472760" imgH="1472760" progId="">
                    <p:embed/>
                  </p:oleObj>
                </mc:Choice>
                <mc:Fallback>
                  <p:oleObj r:id="rId10" imgW="1472760" imgH="1472760" progId="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36620" y="5470139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4813819"/>
                </p:ext>
              </p:extLst>
            </p:nvPr>
          </p:nvGraphicFramePr>
          <p:xfrm>
            <a:off x="1783061" y="55639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09" r:id="rId12" imgW="1472760" imgH="1472760" progId="">
                    <p:embed/>
                  </p:oleObj>
                </mc:Choice>
                <mc:Fallback>
                  <p:oleObj r:id="rId12" imgW="1472760" imgH="1472760" progId="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783061" y="55639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0085193"/>
                </p:ext>
              </p:extLst>
            </p:nvPr>
          </p:nvGraphicFramePr>
          <p:xfrm>
            <a:off x="1677599" y="567503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10" r:id="rId13" imgW="1472760" imgH="1472760" progId="">
                    <p:embed/>
                  </p:oleObj>
                </mc:Choice>
                <mc:Fallback>
                  <p:oleObj r:id="rId13" imgW="1472760" imgH="1472760" progId="">
                    <p:embed/>
                    <p:pic>
                      <p:nvPicPr>
                        <p:cNvPr id="19" name="Object 1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7599" y="567503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2598909"/>
                </p:ext>
              </p:extLst>
            </p:nvPr>
          </p:nvGraphicFramePr>
          <p:xfrm>
            <a:off x="1556979" y="57860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11" r:id="rId14" imgW="1472760" imgH="1472760" progId="">
                    <p:embed/>
                  </p:oleObj>
                </mc:Choice>
                <mc:Fallback>
                  <p:oleObj r:id="rId14" imgW="1472760" imgH="1472760" progId="">
                    <p:embed/>
                    <p:pic>
                      <p:nvPicPr>
                        <p:cNvPr id="20" name="Object 1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56979" y="57860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8115383"/>
                </p:ext>
              </p:extLst>
            </p:nvPr>
          </p:nvGraphicFramePr>
          <p:xfrm>
            <a:off x="1443938" y="5929045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12" r:id="rId15" imgW="1472760" imgH="1472760" progId="">
                    <p:embed/>
                  </p:oleObj>
                </mc:Choice>
                <mc:Fallback>
                  <p:oleObj r:id="rId15" imgW="1472760" imgH="1472760" progId="">
                    <p:embed/>
                    <p:pic>
                      <p:nvPicPr>
                        <p:cNvPr id="21" name="Object 2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443938" y="5929045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28294"/>
              </p:ext>
            </p:extLst>
          </p:nvPr>
        </p:nvGraphicFramePr>
        <p:xfrm>
          <a:off x="2944512" y="3067313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r:id="rId16" imgW="1498320" imgH="1485360" progId="">
                  <p:embed/>
                </p:oleObj>
              </mc:Choice>
              <mc:Fallback>
                <p:oleObj r:id="rId16" imgW="1498320" imgH="1485360" progId="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4512" y="3067313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051499"/>
              </p:ext>
            </p:extLst>
          </p:nvPr>
        </p:nvGraphicFramePr>
        <p:xfrm>
          <a:off x="2820602" y="3175819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r:id="rId17" imgW="1498320" imgH="1485360" progId="">
                  <p:embed/>
                </p:oleObj>
              </mc:Choice>
              <mc:Fallback>
                <p:oleObj r:id="rId17" imgW="1498320" imgH="1485360" progId="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20602" y="3175819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113154"/>
              </p:ext>
            </p:extLst>
          </p:nvPr>
        </p:nvGraphicFramePr>
        <p:xfrm>
          <a:off x="2768779" y="3303386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r:id="rId18" imgW="1498320" imgH="1485360" progId="">
                  <p:embed/>
                </p:oleObj>
              </mc:Choice>
              <mc:Fallback>
                <p:oleObj r:id="rId18" imgW="1498320" imgH="1485360" progId="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8779" y="3303386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7271"/>
              </p:ext>
            </p:extLst>
          </p:nvPr>
        </p:nvGraphicFramePr>
        <p:xfrm>
          <a:off x="2665134" y="3405413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6" r:id="rId19" imgW="1498320" imgH="1485360" progId="">
                  <p:embed/>
                </p:oleObj>
              </mc:Choice>
              <mc:Fallback>
                <p:oleObj r:id="rId19" imgW="1498320" imgH="1485360" progId="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5134" y="3405413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17257"/>
              </p:ext>
            </p:extLst>
          </p:nvPr>
        </p:nvGraphicFramePr>
        <p:xfrm>
          <a:off x="2541224" y="3513920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7" r:id="rId20" imgW="1498320" imgH="1485360" progId="">
                  <p:embed/>
                </p:oleObj>
              </mc:Choice>
              <mc:Fallback>
                <p:oleObj r:id="rId20" imgW="1498320" imgH="1485360" progId="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1224" y="3513920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Straight Arrow Connector 37"/>
          <p:cNvCxnSpPr/>
          <p:nvPr/>
        </p:nvCxnSpPr>
        <p:spPr>
          <a:xfrm flipV="1">
            <a:off x="2274748" y="4613521"/>
            <a:ext cx="203303" cy="22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986800" y="5016594"/>
            <a:ext cx="139978" cy="15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91610" y="4800838"/>
            <a:ext cx="598205" cy="365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256</a:t>
            </a:r>
            <a:endParaRPr lang="en-CA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550288"/>
              </p:ext>
            </p:extLst>
          </p:nvPr>
        </p:nvGraphicFramePr>
        <p:xfrm>
          <a:off x="252570" y="3535537"/>
          <a:ext cx="1552670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8" r:id="rId21" imgW="1472760" imgH="1472760" progId="">
                  <p:embed/>
                </p:oleObj>
              </mc:Choice>
              <mc:Fallback>
                <p:oleObj r:id="rId21" imgW="1472760" imgH="1472760" progId="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2570" y="3535537"/>
                        <a:ext cx="1552670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890351"/>
              </p:ext>
            </p:extLst>
          </p:nvPr>
        </p:nvGraphicFramePr>
        <p:xfrm>
          <a:off x="5126651" y="3099119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9" r:id="rId22" imgW="1472760" imgH="1460160" progId="">
                  <p:embed/>
                </p:oleObj>
              </mc:Choice>
              <mc:Fallback>
                <p:oleObj r:id="rId22" imgW="1472760" imgH="1460160" progId="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6651" y="3099119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635227"/>
              </p:ext>
            </p:extLst>
          </p:nvPr>
        </p:nvGraphicFramePr>
        <p:xfrm>
          <a:off x="5002742" y="3204143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r:id="rId23" imgW="1472760" imgH="1460160" progId="">
                  <p:embed/>
                </p:oleObj>
              </mc:Choice>
              <mc:Fallback>
                <p:oleObj r:id="rId23" imgW="1472760" imgH="1460160" progId="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2742" y="3204143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802481"/>
              </p:ext>
            </p:extLst>
          </p:nvPr>
        </p:nvGraphicFramePr>
        <p:xfrm>
          <a:off x="4885447" y="3328828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r:id="rId24" imgW="1472760" imgH="1460160" progId="">
                  <p:embed/>
                </p:oleObj>
              </mc:Choice>
              <mc:Fallback>
                <p:oleObj r:id="rId24" imgW="1472760" imgH="1460160" progId="">
                  <p:embed/>
                  <p:pic>
                    <p:nvPicPr>
                      <p:cNvPr id="48" name="Object 4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85447" y="3328828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834261"/>
              </p:ext>
            </p:extLst>
          </p:nvPr>
        </p:nvGraphicFramePr>
        <p:xfrm>
          <a:off x="4790152" y="3418288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2" r:id="rId25" imgW="1472760" imgH="1460160" progId="">
                  <p:embed/>
                </p:oleObj>
              </mc:Choice>
              <mc:Fallback>
                <p:oleObj r:id="rId25" imgW="1472760" imgH="1460160" progId="">
                  <p:embed/>
                  <p:pic>
                    <p:nvPicPr>
                      <p:cNvPr id="49" name="Object 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90152" y="3418288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596619"/>
              </p:ext>
            </p:extLst>
          </p:nvPr>
        </p:nvGraphicFramePr>
        <p:xfrm>
          <a:off x="4666244" y="3523312"/>
          <a:ext cx="154946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3" r:id="rId26" imgW="1472760" imgH="1460160" progId="">
                  <p:embed/>
                </p:oleObj>
              </mc:Choice>
              <mc:Fallback>
                <p:oleObj r:id="rId26" imgW="1472760" imgH="1460160" progId="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6244" y="3523312"/>
                        <a:ext cx="154946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495242"/>
              </p:ext>
            </p:extLst>
          </p:nvPr>
        </p:nvGraphicFramePr>
        <p:xfrm>
          <a:off x="7229578" y="3125936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4" r:id="rId27" imgW="1485360" imgH="1472760" progId="">
                  <p:embed/>
                </p:oleObj>
              </mc:Choice>
              <mc:Fallback>
                <p:oleObj r:id="rId27" imgW="1485360" imgH="1472760" progId="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29578" y="3125936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282324"/>
              </p:ext>
            </p:extLst>
          </p:nvPr>
        </p:nvGraphicFramePr>
        <p:xfrm>
          <a:off x="7134283" y="3228459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r:id="rId28" imgW="1485360" imgH="1472760" progId="">
                  <p:embed/>
                </p:oleObj>
              </mc:Choice>
              <mc:Fallback>
                <p:oleObj r:id="rId28" imgW="1485360" imgH="1472760" progId="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34283" y="3228459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211238"/>
              </p:ext>
            </p:extLst>
          </p:nvPr>
        </p:nvGraphicFramePr>
        <p:xfrm>
          <a:off x="7042850" y="3329768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r:id="rId29" imgW="1485360" imgH="1472760" progId="">
                  <p:embed/>
                </p:oleObj>
              </mc:Choice>
              <mc:Fallback>
                <p:oleObj r:id="rId29" imgW="1485360" imgH="1472760" progId="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42850" y="3329768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334509"/>
              </p:ext>
            </p:extLst>
          </p:nvPr>
        </p:nvGraphicFramePr>
        <p:xfrm>
          <a:off x="6947555" y="3411396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7" r:id="rId30" imgW="1485360" imgH="1472760" progId="">
                  <p:embed/>
                </p:oleObj>
              </mc:Choice>
              <mc:Fallback>
                <p:oleObj r:id="rId30" imgW="1485360" imgH="1472760" progId="">
                  <p:embed/>
                  <p:pic>
                    <p:nvPicPr>
                      <p:cNvPr id="54" name="Object 5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47555" y="3411396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47555"/>
              </p:ext>
            </p:extLst>
          </p:nvPr>
        </p:nvGraphicFramePr>
        <p:xfrm>
          <a:off x="6852260" y="3513920"/>
          <a:ext cx="1470974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8" r:id="rId31" imgW="1485360" imgH="1472760" progId="">
                  <p:embed/>
                </p:oleObj>
              </mc:Choice>
              <mc:Fallback>
                <p:oleObj r:id="rId31" imgW="1485360" imgH="1472760" progId="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2260" y="3513920"/>
                        <a:ext cx="1470974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5536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837659" y="3784302"/>
            <a:ext cx="1180466" cy="434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Flair »</a:t>
            </a:r>
            <a:endParaRPr lang="en-CA"/>
          </a:p>
        </p:txBody>
      </p:sp>
      <p:sp>
        <p:nvSpPr>
          <p:cNvPr id="62" name="TextBox 61"/>
          <p:cNvSpPr txBox="1"/>
          <p:nvPr/>
        </p:nvSpPr>
        <p:spPr>
          <a:xfrm>
            <a:off x="1064956" y="1505538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T2 »</a:t>
            </a:r>
            <a:endParaRPr lang="en-CA"/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957101"/>
              </p:ext>
            </p:extLst>
          </p:nvPr>
        </p:nvGraphicFramePr>
        <p:xfrm>
          <a:off x="2891995" y="1859095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r:id="rId4" imgW="1498320" imgH="1485360" progId="">
                  <p:embed/>
                </p:oleObj>
              </mc:Choice>
              <mc:Fallback>
                <p:oleObj r:id="rId4" imgW="1498320" imgH="1485360" progId="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1995" y="1859095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40448"/>
              </p:ext>
            </p:extLst>
          </p:nvPr>
        </p:nvGraphicFramePr>
        <p:xfrm>
          <a:off x="2688326" y="4250132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4" r:id="rId6" imgW="1485360" imgH="1472760" progId="">
                  <p:embed/>
                </p:oleObj>
              </mc:Choice>
              <mc:Fallback>
                <p:oleObj r:id="rId6" imgW="1485360" imgH="1472760" progId="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88326" y="4250132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094950"/>
              </p:ext>
            </p:extLst>
          </p:nvPr>
        </p:nvGraphicFramePr>
        <p:xfrm>
          <a:off x="585399" y="4215484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r:id="rId8" imgW="1472760" imgH="1460160" progId="">
                  <p:embed/>
                </p:oleObj>
              </mc:Choice>
              <mc:Fallback>
                <p:oleObj r:id="rId8" imgW="1472760" imgH="1460160" progId="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5399" y="4215484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3191094" y="1489206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T1 »</a:t>
            </a:r>
            <a:endParaRPr lang="en-CA"/>
          </a:p>
        </p:txBody>
      </p:sp>
      <p:sp>
        <p:nvSpPr>
          <p:cNvPr id="67" name="TextBox 66"/>
          <p:cNvSpPr txBox="1"/>
          <p:nvPr/>
        </p:nvSpPr>
        <p:spPr>
          <a:xfrm>
            <a:off x="2849807" y="3853929"/>
            <a:ext cx="1148011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DWI »</a:t>
            </a:r>
            <a:endParaRPr lang="en-CA"/>
          </a:p>
        </p:txBody>
      </p:sp>
      <p:grpSp>
        <p:nvGrpSpPr>
          <p:cNvPr id="68" name="Group 67"/>
          <p:cNvGrpSpPr/>
          <p:nvPr/>
        </p:nvGrpSpPr>
        <p:grpSpPr>
          <a:xfrm>
            <a:off x="200534" y="1901959"/>
            <a:ext cx="2000892" cy="1995057"/>
            <a:chOff x="1443938" y="5470139"/>
            <a:chExt cx="2199363" cy="2256733"/>
          </a:xfrm>
        </p:grpSpPr>
        <p:graphicFrame>
          <p:nvGraphicFramePr>
            <p:cNvPr id="88" name="Object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2412356"/>
                </p:ext>
              </p:extLst>
            </p:nvPr>
          </p:nvGraphicFramePr>
          <p:xfrm>
            <a:off x="1936620" y="5470139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56" r:id="rId10" imgW="1472760" imgH="1472760" progId="">
                    <p:embed/>
                  </p:oleObj>
                </mc:Choice>
                <mc:Fallback>
                  <p:oleObj r:id="rId10" imgW="1472760" imgH="1472760" progId="">
                    <p:embed/>
                    <p:pic>
                      <p:nvPicPr>
                        <p:cNvPr id="88" name="Object 87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36620" y="5470139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8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0078625"/>
                </p:ext>
              </p:extLst>
            </p:nvPr>
          </p:nvGraphicFramePr>
          <p:xfrm>
            <a:off x="1783061" y="55639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57" r:id="rId12" imgW="1472760" imgH="1472760" progId="">
                    <p:embed/>
                  </p:oleObj>
                </mc:Choice>
                <mc:Fallback>
                  <p:oleObj r:id="rId12" imgW="1472760" imgH="1472760" progId="">
                    <p:embed/>
                    <p:pic>
                      <p:nvPicPr>
                        <p:cNvPr id="89" name="Object 8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783061" y="55639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8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5840749"/>
                </p:ext>
              </p:extLst>
            </p:nvPr>
          </p:nvGraphicFramePr>
          <p:xfrm>
            <a:off x="1677599" y="567503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58" r:id="rId13" imgW="1472760" imgH="1472760" progId="">
                    <p:embed/>
                  </p:oleObj>
                </mc:Choice>
                <mc:Fallback>
                  <p:oleObj r:id="rId13" imgW="1472760" imgH="1472760" progId="">
                    <p:embed/>
                    <p:pic>
                      <p:nvPicPr>
                        <p:cNvPr id="90" name="Object 8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7599" y="567503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5571380"/>
                </p:ext>
              </p:extLst>
            </p:nvPr>
          </p:nvGraphicFramePr>
          <p:xfrm>
            <a:off x="1556979" y="57860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59" r:id="rId14" imgW="1472760" imgH="1472760" progId="">
                    <p:embed/>
                  </p:oleObj>
                </mc:Choice>
                <mc:Fallback>
                  <p:oleObj r:id="rId14" imgW="1472760" imgH="1472760" progId="">
                    <p:embed/>
                    <p:pic>
                      <p:nvPicPr>
                        <p:cNvPr id="91" name="Object 9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56979" y="57860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973859"/>
                </p:ext>
              </p:extLst>
            </p:nvPr>
          </p:nvGraphicFramePr>
          <p:xfrm>
            <a:off x="1443938" y="5929045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60" r:id="rId15" imgW="1472760" imgH="1472760" progId="">
                    <p:embed/>
                  </p:oleObj>
                </mc:Choice>
                <mc:Fallback>
                  <p:oleObj r:id="rId15" imgW="1472760" imgH="1472760" progId="">
                    <p:embed/>
                    <p:pic>
                      <p:nvPicPr>
                        <p:cNvPr id="92" name="Object 9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443938" y="5929045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13078"/>
              </p:ext>
            </p:extLst>
          </p:nvPr>
        </p:nvGraphicFramePr>
        <p:xfrm>
          <a:off x="2788350" y="1961123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1" r:id="rId16" imgW="1498320" imgH="1485360" progId="">
                  <p:embed/>
                </p:oleObj>
              </mc:Choice>
              <mc:Fallback>
                <p:oleObj r:id="rId16" imgW="1498320" imgH="1485360" progId="">
                  <p:embed/>
                  <p:pic>
                    <p:nvPicPr>
                      <p:cNvPr id="69" name="Object 6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8350" y="1961123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72231"/>
              </p:ext>
            </p:extLst>
          </p:nvPr>
        </p:nvGraphicFramePr>
        <p:xfrm>
          <a:off x="2664440" y="2069629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r:id="rId17" imgW="1498320" imgH="1485360" progId="">
                  <p:embed/>
                </p:oleObj>
              </mc:Choice>
              <mc:Fallback>
                <p:oleObj r:id="rId17" imgW="1498320" imgH="1485360" progId="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4440" y="2069629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346652"/>
              </p:ext>
            </p:extLst>
          </p:nvPr>
        </p:nvGraphicFramePr>
        <p:xfrm>
          <a:off x="2612617" y="2197196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r:id="rId18" imgW="1498320" imgH="1485360" progId="">
                  <p:embed/>
                </p:oleObj>
              </mc:Choice>
              <mc:Fallback>
                <p:oleObj r:id="rId18" imgW="1498320" imgH="1485360" progId="">
                  <p:embed/>
                  <p:pic>
                    <p:nvPicPr>
                      <p:cNvPr id="71" name="Object 7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2617" y="2197196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11783"/>
              </p:ext>
            </p:extLst>
          </p:nvPr>
        </p:nvGraphicFramePr>
        <p:xfrm>
          <a:off x="2508971" y="2299223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r:id="rId19" imgW="1498320" imgH="1485360" progId="">
                  <p:embed/>
                </p:oleObj>
              </mc:Choice>
              <mc:Fallback>
                <p:oleObj r:id="rId19" imgW="1498320" imgH="1485360" progId="">
                  <p:embed/>
                  <p:pic>
                    <p:nvPicPr>
                      <p:cNvPr id="72" name="Object 7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8971" y="2299223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05797"/>
              </p:ext>
            </p:extLst>
          </p:nvPr>
        </p:nvGraphicFramePr>
        <p:xfrm>
          <a:off x="2385062" y="2407730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5" r:id="rId20" imgW="1498320" imgH="1485360" progId="">
                  <p:embed/>
                </p:oleObj>
              </mc:Choice>
              <mc:Fallback>
                <p:oleObj r:id="rId20" imgW="1498320" imgH="1485360" progId="">
                  <p:embed/>
                  <p:pic>
                    <p:nvPicPr>
                      <p:cNvPr id="73" name="Object 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5062" y="2407730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819821"/>
              </p:ext>
            </p:extLst>
          </p:nvPr>
        </p:nvGraphicFramePr>
        <p:xfrm>
          <a:off x="96408" y="2429347"/>
          <a:ext cx="1552671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6" r:id="rId21" imgW="1472760" imgH="1472760" progId="">
                  <p:embed/>
                </p:oleObj>
              </mc:Choice>
              <mc:Fallback>
                <p:oleObj r:id="rId21" imgW="1472760" imgH="1472760" progId="">
                  <p:embed/>
                  <p:pic>
                    <p:nvPicPr>
                      <p:cNvPr id="77" name="Object 7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408" y="2429347"/>
                        <a:ext cx="1552671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185016"/>
              </p:ext>
            </p:extLst>
          </p:nvPr>
        </p:nvGraphicFramePr>
        <p:xfrm>
          <a:off x="490105" y="4304943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7" r:id="rId22" imgW="1472760" imgH="1460160" progId="">
                  <p:embed/>
                </p:oleObj>
              </mc:Choice>
              <mc:Fallback>
                <p:oleObj r:id="rId22" imgW="1472760" imgH="1460160" progId="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105" y="4304943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592389"/>
              </p:ext>
            </p:extLst>
          </p:nvPr>
        </p:nvGraphicFramePr>
        <p:xfrm>
          <a:off x="366195" y="4409967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8" r:id="rId23" imgW="1472760" imgH="1460160" progId="">
                  <p:embed/>
                </p:oleObj>
              </mc:Choice>
              <mc:Fallback>
                <p:oleObj r:id="rId23" imgW="1472760" imgH="1460160" progId="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195" y="4409967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37525"/>
              </p:ext>
            </p:extLst>
          </p:nvPr>
        </p:nvGraphicFramePr>
        <p:xfrm>
          <a:off x="248901" y="4534652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9" r:id="rId24" imgW="1472760" imgH="1460160" progId="">
                  <p:embed/>
                </p:oleObj>
              </mc:Choice>
              <mc:Fallback>
                <p:oleObj r:id="rId24" imgW="1472760" imgH="1460160" progId="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901" y="4534652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9238"/>
              </p:ext>
            </p:extLst>
          </p:nvPr>
        </p:nvGraphicFramePr>
        <p:xfrm>
          <a:off x="153606" y="4624112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0" r:id="rId25" imgW="1472760" imgH="1460160" progId="">
                  <p:embed/>
                </p:oleObj>
              </mc:Choice>
              <mc:Fallback>
                <p:oleObj r:id="rId25" imgW="1472760" imgH="1460160" progId="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3606" y="4624112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829015"/>
              </p:ext>
            </p:extLst>
          </p:nvPr>
        </p:nvGraphicFramePr>
        <p:xfrm>
          <a:off x="29697" y="4729136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1" r:id="rId26" imgW="1472760" imgH="1460160" progId="">
                  <p:embed/>
                </p:oleObj>
              </mc:Choice>
              <mc:Fallback>
                <p:oleObj r:id="rId26" imgW="1472760" imgH="1460160" progId="">
                  <p:embed/>
                  <p:pic>
                    <p:nvPicPr>
                      <p:cNvPr id="82" name="Object 8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97" y="4729136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3783"/>
              </p:ext>
            </p:extLst>
          </p:nvPr>
        </p:nvGraphicFramePr>
        <p:xfrm>
          <a:off x="2593032" y="4331760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2" r:id="rId27" imgW="1485360" imgH="1472760" progId="">
                  <p:embed/>
                </p:oleObj>
              </mc:Choice>
              <mc:Fallback>
                <p:oleObj r:id="rId27" imgW="1485360" imgH="1472760" progId="">
                  <p:embed/>
                  <p:pic>
                    <p:nvPicPr>
                      <p:cNvPr id="83" name="Object 8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3032" y="4331760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85052"/>
              </p:ext>
            </p:extLst>
          </p:nvPr>
        </p:nvGraphicFramePr>
        <p:xfrm>
          <a:off x="2497737" y="4434283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3" r:id="rId28" imgW="1485360" imgH="1472760" progId="">
                  <p:embed/>
                </p:oleObj>
              </mc:Choice>
              <mc:Fallback>
                <p:oleObj r:id="rId28" imgW="1485360" imgH="1472760" progId="">
                  <p:embed/>
                  <p:pic>
                    <p:nvPicPr>
                      <p:cNvPr id="84" name="Object 8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97737" y="4434283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86800"/>
              </p:ext>
            </p:extLst>
          </p:nvPr>
        </p:nvGraphicFramePr>
        <p:xfrm>
          <a:off x="2406304" y="4535592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4" r:id="rId29" imgW="1485360" imgH="1472760" progId="">
                  <p:embed/>
                </p:oleObj>
              </mc:Choice>
              <mc:Fallback>
                <p:oleObj r:id="rId29" imgW="1485360" imgH="1472760" progId="">
                  <p:embed/>
                  <p:pic>
                    <p:nvPicPr>
                      <p:cNvPr id="85" name="Object 8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6304" y="4535592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7430"/>
              </p:ext>
            </p:extLst>
          </p:nvPr>
        </p:nvGraphicFramePr>
        <p:xfrm>
          <a:off x="2311009" y="4617220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5" r:id="rId30" imgW="1485360" imgH="1472760" progId="">
                  <p:embed/>
                </p:oleObj>
              </mc:Choice>
              <mc:Fallback>
                <p:oleObj r:id="rId30" imgW="1485360" imgH="1472760" progId="">
                  <p:embed/>
                  <p:pic>
                    <p:nvPicPr>
                      <p:cNvPr id="86" name="Object 8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1009" y="4617220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459361"/>
              </p:ext>
            </p:extLst>
          </p:nvPr>
        </p:nvGraphicFramePr>
        <p:xfrm>
          <a:off x="2215714" y="4719744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6" r:id="rId31" imgW="1485360" imgH="1472760" progId="">
                  <p:embed/>
                </p:oleObj>
              </mc:Choice>
              <mc:Fallback>
                <p:oleObj r:id="rId31" imgW="1485360" imgH="1472760" progId="">
                  <p:embed/>
                  <p:pic>
                    <p:nvPicPr>
                      <p:cNvPr id="87" name="Object 8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5714" y="4719744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/>
              <a:t>Convolution 3D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 rot="1696456">
            <a:off x="6519549" y="1541810"/>
            <a:ext cx="2510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800" b="1">
                <a:solidFill>
                  <a:srgbClr val="FF0000"/>
                </a:solidFill>
              </a:rPr>
              <a:t>convolution 3D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50850" y="849129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/>
              <a:t>Très utile en imagerie médicale</a:t>
            </a:r>
            <a:endParaRPr lang="en-CA" sz="2800" i="1"/>
          </a:p>
        </p:txBody>
      </p:sp>
      <p:grpSp>
        <p:nvGrpSpPr>
          <p:cNvPr id="14" name="Group 13"/>
          <p:cNvGrpSpPr/>
          <p:nvPr/>
        </p:nvGrpSpPr>
        <p:grpSpPr>
          <a:xfrm>
            <a:off x="4633421" y="2119868"/>
            <a:ext cx="2732519" cy="2653850"/>
            <a:chOff x="3682795" y="2023346"/>
            <a:chExt cx="2166462" cy="2169018"/>
          </a:xfrm>
        </p:grpSpPr>
        <p:sp>
          <p:nvSpPr>
            <p:cNvPr id="37" name="Cube 36"/>
            <p:cNvSpPr/>
            <p:nvPr/>
          </p:nvSpPr>
          <p:spPr>
            <a:xfrm rot="16200000" flipV="1">
              <a:off x="3683500" y="2022642"/>
              <a:ext cx="2165053" cy="2166461"/>
            </a:xfrm>
            <a:prstGeom prst="cube">
              <a:avLst>
                <a:gd name="adj" fmla="val 42251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/>
          </p:nvGraphicFramePr>
          <p:xfrm>
            <a:off x="3682795" y="2925788"/>
            <a:ext cx="1266576" cy="126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77" r:id="rId32" imgW="875880" imgH="875880" progId="">
                    <p:embed/>
                  </p:oleObj>
                </mc:Choice>
                <mc:Fallback>
                  <p:oleObj r:id="rId32" imgW="875880" imgH="875880" progId="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682795" y="2925788"/>
                          <a:ext cx="1266576" cy="1266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4"/>
          <p:cNvSpPr/>
          <p:nvPr/>
        </p:nvSpPr>
        <p:spPr>
          <a:xfrm>
            <a:off x="3038202" y="31141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398274" y="3755153"/>
            <a:ext cx="67801" cy="83820"/>
          </a:xfrm>
          <a:prstGeom prst="rect">
            <a:avLst/>
          </a:prstGeom>
          <a:solidFill>
            <a:srgbClr val="FF4F4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Connector 43"/>
          <p:cNvCxnSpPr>
            <a:endCxn id="16" idx="2"/>
          </p:cNvCxnSpPr>
          <p:nvPr/>
        </p:nvCxnSpPr>
        <p:spPr>
          <a:xfrm>
            <a:off x="3385958" y="3477862"/>
            <a:ext cx="2046217" cy="3611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06694" y="5949221"/>
            <a:ext cx="349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32 filtres de taille 5x5x5x4</a:t>
            </a:r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 rot="18702270">
            <a:off x="6813729" y="40862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32</a:t>
            </a:r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7116660" y="3755153"/>
            <a:ext cx="368647" cy="40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>
            <a:off x="6532001" y="4401019"/>
            <a:ext cx="346972" cy="36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43541" y="34131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72005" y="30785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>
            <a:stCxn id="39" idx="3"/>
          </p:cNvCxnSpPr>
          <p:nvPr/>
        </p:nvCxnSpPr>
        <p:spPr>
          <a:xfrm>
            <a:off x="3542427" y="3078519"/>
            <a:ext cx="1889747" cy="6766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043540" y="28923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353035" y="29010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31766" y="29200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035644" y="32151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345139" y="32238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899911" y="27599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63602" y="56033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Connector 95"/>
          <p:cNvCxnSpPr>
            <a:endCxn id="16" idx="1"/>
          </p:cNvCxnSpPr>
          <p:nvPr/>
        </p:nvCxnSpPr>
        <p:spPr>
          <a:xfrm flipV="1">
            <a:off x="3070485" y="3797063"/>
            <a:ext cx="2327789" cy="17905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068941" y="59023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797405" y="55677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99" name="Straight Connector 98"/>
          <p:cNvCxnSpPr>
            <a:stCxn id="102" idx="3"/>
            <a:endCxn id="16" idx="2"/>
          </p:cNvCxnSpPr>
          <p:nvPr/>
        </p:nvCxnSpPr>
        <p:spPr>
          <a:xfrm flipV="1">
            <a:off x="3567827" y="3838973"/>
            <a:ext cx="1864348" cy="17287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068940" y="53815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378435" y="53902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257166" y="54092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3061044" y="57043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3370539" y="57130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925311" y="52491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14102" y="56414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8" name="Straight Connector 107"/>
          <p:cNvCxnSpPr>
            <a:endCxn id="16" idx="2"/>
          </p:cNvCxnSpPr>
          <p:nvPr/>
        </p:nvCxnSpPr>
        <p:spPr>
          <a:xfrm flipV="1">
            <a:off x="711544" y="3838973"/>
            <a:ext cx="4720631" cy="21307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19441" y="59404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47905" y="56058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111" name="Straight Connector 110"/>
          <p:cNvCxnSpPr>
            <a:endCxn id="16" idx="0"/>
          </p:cNvCxnSpPr>
          <p:nvPr/>
        </p:nvCxnSpPr>
        <p:spPr>
          <a:xfrm flipV="1">
            <a:off x="863069" y="3755153"/>
            <a:ext cx="4569106" cy="16788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719440" y="54196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028935" y="54283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907666" y="54473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711544" y="57424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021039" y="57511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75811" y="52872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66502" y="32157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Connector 119"/>
          <p:cNvCxnSpPr>
            <a:endCxn id="16" idx="1"/>
          </p:cNvCxnSpPr>
          <p:nvPr/>
        </p:nvCxnSpPr>
        <p:spPr>
          <a:xfrm>
            <a:off x="837658" y="3518247"/>
            <a:ext cx="4560616" cy="2788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871841" y="35147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00305" y="31801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123" name="Straight Connector 122"/>
          <p:cNvCxnSpPr>
            <a:stCxn id="126" idx="3"/>
            <a:endCxn id="16" idx="3"/>
          </p:cNvCxnSpPr>
          <p:nvPr/>
        </p:nvCxnSpPr>
        <p:spPr>
          <a:xfrm>
            <a:off x="1370727" y="3180119"/>
            <a:ext cx="4095348" cy="616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871840" y="29939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1181335" y="30026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060066" y="30216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863944" y="33167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1173439" y="33254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728211" y="28615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8C6E47-3429-48D7-9E1D-85A458E84DB0}"/>
              </a:ext>
            </a:extLst>
          </p:cNvPr>
          <p:cNvSpPr txBox="1"/>
          <p:nvPr/>
        </p:nvSpPr>
        <p:spPr>
          <a:xfrm>
            <a:off x="4878614" y="5250543"/>
            <a:ext cx="1781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Times New Roman"/>
                <a:cs typeface="Times New Roman"/>
              </a:rPr>
              <a:t>channel</a:t>
            </a:r>
            <a:r>
              <a:rPr lang="fr-FR">
                <a:latin typeface="Times New Roman"/>
                <a:cs typeface="Times New Roman"/>
              </a:rPr>
              <a:t> out</a:t>
            </a:r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432BE0CA-62D8-46B8-A80A-A86B9A7ADF06}"/>
              </a:ext>
            </a:extLst>
          </p:cNvPr>
          <p:cNvSpPr txBox="1"/>
          <p:nvPr/>
        </p:nvSpPr>
        <p:spPr>
          <a:xfrm>
            <a:off x="7200899" y="5259613"/>
            <a:ext cx="1781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Times New Roman"/>
                <a:cs typeface="Times New Roman"/>
              </a:rPr>
              <a:t>channel</a:t>
            </a:r>
            <a:r>
              <a:rPr lang="fr-FR">
                <a:latin typeface="Times New Roman"/>
                <a:cs typeface="Times New Roman"/>
              </a:rPr>
              <a:t> in</a:t>
            </a:r>
            <a:endParaRPr lang="fr-FR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47CF3FF0-71D1-4DF9-BDC1-F2784F6C4F6A}"/>
              </a:ext>
            </a:extLst>
          </p:cNvPr>
          <p:cNvCxnSpPr/>
          <p:nvPr/>
        </p:nvCxnSpPr>
        <p:spPr>
          <a:xfrm flipH="1">
            <a:off x="5371644" y="5754459"/>
            <a:ext cx="328387" cy="16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0D1F3DC-D2ED-441A-98F3-61136838DECE}"/>
              </a:ext>
            </a:extLst>
          </p:cNvPr>
          <p:cNvCxnSpPr>
            <a:cxnSpLocks/>
          </p:cNvCxnSpPr>
          <p:nvPr/>
        </p:nvCxnSpPr>
        <p:spPr>
          <a:xfrm>
            <a:off x="7840888" y="5772602"/>
            <a:ext cx="533399" cy="2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530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837659" y="3784302"/>
            <a:ext cx="1180466" cy="434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Flair »</a:t>
            </a:r>
            <a:endParaRPr lang="en-CA"/>
          </a:p>
        </p:txBody>
      </p:sp>
      <p:sp>
        <p:nvSpPr>
          <p:cNvPr id="62" name="TextBox 61"/>
          <p:cNvSpPr txBox="1"/>
          <p:nvPr/>
        </p:nvSpPr>
        <p:spPr>
          <a:xfrm>
            <a:off x="1064956" y="1505538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T2 »</a:t>
            </a:r>
            <a:endParaRPr lang="en-CA"/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/>
        </p:nvGraphicFramePr>
        <p:xfrm>
          <a:off x="2891995" y="1859095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1" r:id="rId4" imgW="1498320" imgH="1485360" progId="">
                  <p:embed/>
                </p:oleObj>
              </mc:Choice>
              <mc:Fallback>
                <p:oleObj r:id="rId4" imgW="1498320" imgH="1485360" progId="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1995" y="1859095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2688326" y="4250132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" r:id="rId6" imgW="1485360" imgH="1472760" progId="">
                  <p:embed/>
                </p:oleObj>
              </mc:Choice>
              <mc:Fallback>
                <p:oleObj r:id="rId6" imgW="1485360" imgH="1472760" progId="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88326" y="4250132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585399" y="4215484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" r:id="rId8" imgW="1472760" imgH="1460160" progId="">
                  <p:embed/>
                </p:oleObj>
              </mc:Choice>
              <mc:Fallback>
                <p:oleObj r:id="rId8" imgW="1472760" imgH="1460160" progId="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5399" y="4215484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3191094" y="1489206"/>
            <a:ext cx="893559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T1 »</a:t>
            </a:r>
            <a:endParaRPr lang="en-CA"/>
          </a:p>
        </p:txBody>
      </p:sp>
      <p:sp>
        <p:nvSpPr>
          <p:cNvPr id="67" name="TextBox 66"/>
          <p:cNvSpPr txBox="1"/>
          <p:nvPr/>
        </p:nvSpPr>
        <p:spPr>
          <a:xfrm>
            <a:off x="2849807" y="3853929"/>
            <a:ext cx="1148011" cy="40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« DWI »</a:t>
            </a:r>
            <a:endParaRPr lang="en-CA"/>
          </a:p>
        </p:txBody>
      </p:sp>
      <p:grpSp>
        <p:nvGrpSpPr>
          <p:cNvPr id="68" name="Group 67"/>
          <p:cNvGrpSpPr/>
          <p:nvPr/>
        </p:nvGrpSpPr>
        <p:grpSpPr>
          <a:xfrm>
            <a:off x="200534" y="1901959"/>
            <a:ext cx="2000892" cy="1995057"/>
            <a:chOff x="1443938" y="5470139"/>
            <a:chExt cx="2199363" cy="2256733"/>
          </a:xfrm>
        </p:grpSpPr>
        <p:graphicFrame>
          <p:nvGraphicFramePr>
            <p:cNvPr id="88" name="Object 87"/>
            <p:cNvGraphicFramePr>
              <a:graphicFrameLocks noChangeAspect="1"/>
            </p:cNvGraphicFramePr>
            <p:nvPr/>
          </p:nvGraphicFramePr>
          <p:xfrm>
            <a:off x="1936620" y="5470139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4" r:id="rId10" imgW="1472760" imgH="1472760" progId="">
                    <p:embed/>
                  </p:oleObj>
                </mc:Choice>
                <mc:Fallback>
                  <p:oleObj r:id="rId10" imgW="1472760" imgH="1472760" progId="">
                    <p:embed/>
                    <p:pic>
                      <p:nvPicPr>
                        <p:cNvPr id="88" name="Object 87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36620" y="5470139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88"/>
            <p:cNvGraphicFramePr>
              <a:graphicFrameLocks noChangeAspect="1"/>
            </p:cNvGraphicFramePr>
            <p:nvPr/>
          </p:nvGraphicFramePr>
          <p:xfrm>
            <a:off x="1783061" y="55639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5" r:id="rId12" imgW="1472760" imgH="1472760" progId="">
                    <p:embed/>
                  </p:oleObj>
                </mc:Choice>
                <mc:Fallback>
                  <p:oleObj r:id="rId12" imgW="1472760" imgH="1472760" progId="">
                    <p:embed/>
                    <p:pic>
                      <p:nvPicPr>
                        <p:cNvPr id="89" name="Object 8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783061" y="55639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89"/>
            <p:cNvGraphicFramePr>
              <a:graphicFrameLocks noChangeAspect="1"/>
            </p:cNvGraphicFramePr>
            <p:nvPr/>
          </p:nvGraphicFramePr>
          <p:xfrm>
            <a:off x="1677599" y="567503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6" r:id="rId13" imgW="1472760" imgH="1472760" progId="">
                    <p:embed/>
                  </p:oleObj>
                </mc:Choice>
                <mc:Fallback>
                  <p:oleObj r:id="rId13" imgW="1472760" imgH="1472760" progId="">
                    <p:embed/>
                    <p:pic>
                      <p:nvPicPr>
                        <p:cNvPr id="90" name="Object 8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7599" y="567503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90"/>
            <p:cNvGraphicFramePr>
              <a:graphicFrameLocks noChangeAspect="1"/>
            </p:cNvGraphicFramePr>
            <p:nvPr/>
          </p:nvGraphicFramePr>
          <p:xfrm>
            <a:off x="1556979" y="5786080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7" r:id="rId14" imgW="1472760" imgH="1472760" progId="">
                    <p:embed/>
                  </p:oleObj>
                </mc:Choice>
                <mc:Fallback>
                  <p:oleObj r:id="rId14" imgW="1472760" imgH="1472760" progId="">
                    <p:embed/>
                    <p:pic>
                      <p:nvPicPr>
                        <p:cNvPr id="91" name="Object 9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56979" y="5786080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91"/>
            <p:cNvGraphicFramePr>
              <a:graphicFrameLocks noChangeAspect="1"/>
            </p:cNvGraphicFramePr>
            <p:nvPr/>
          </p:nvGraphicFramePr>
          <p:xfrm>
            <a:off x="1443938" y="5929045"/>
            <a:ext cx="1706681" cy="1797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8" r:id="rId15" imgW="1472760" imgH="1472760" progId="">
                    <p:embed/>
                  </p:oleObj>
                </mc:Choice>
                <mc:Fallback>
                  <p:oleObj r:id="rId15" imgW="1472760" imgH="1472760" progId="">
                    <p:embed/>
                    <p:pic>
                      <p:nvPicPr>
                        <p:cNvPr id="92" name="Object 9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443938" y="5929045"/>
                          <a:ext cx="1706681" cy="1797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" name="Object 68"/>
          <p:cNvGraphicFramePr>
            <a:graphicFrameLocks noChangeAspect="1"/>
          </p:cNvGraphicFramePr>
          <p:nvPr/>
        </p:nvGraphicFramePr>
        <p:xfrm>
          <a:off x="2788350" y="1961123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r:id="rId16" imgW="1498320" imgH="1485360" progId="">
                  <p:embed/>
                </p:oleObj>
              </mc:Choice>
              <mc:Fallback>
                <p:oleObj r:id="rId16" imgW="1498320" imgH="1485360" progId="">
                  <p:embed/>
                  <p:pic>
                    <p:nvPicPr>
                      <p:cNvPr id="69" name="Object 6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8350" y="1961123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2664440" y="2069629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0" r:id="rId17" imgW="1498320" imgH="1485360" progId="">
                  <p:embed/>
                </p:oleObj>
              </mc:Choice>
              <mc:Fallback>
                <p:oleObj r:id="rId17" imgW="1498320" imgH="1485360" progId="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4440" y="2069629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2612617" y="2197196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1" r:id="rId18" imgW="1498320" imgH="1485360" progId="">
                  <p:embed/>
                </p:oleObj>
              </mc:Choice>
              <mc:Fallback>
                <p:oleObj r:id="rId18" imgW="1498320" imgH="1485360" progId="">
                  <p:embed/>
                  <p:pic>
                    <p:nvPicPr>
                      <p:cNvPr id="71" name="Object 7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2617" y="2197196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/>
        </p:nvGraphicFramePr>
        <p:xfrm>
          <a:off x="2508971" y="2299223"/>
          <a:ext cx="154668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2" r:id="rId19" imgW="1498320" imgH="1485360" progId="">
                  <p:embed/>
                </p:oleObj>
              </mc:Choice>
              <mc:Fallback>
                <p:oleObj r:id="rId19" imgW="1498320" imgH="1485360" progId="">
                  <p:embed/>
                  <p:pic>
                    <p:nvPicPr>
                      <p:cNvPr id="72" name="Object 7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8971" y="2299223"/>
                        <a:ext cx="154668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/>
        </p:nvGraphicFramePr>
        <p:xfrm>
          <a:off x="2385062" y="2407730"/>
          <a:ext cx="1546683" cy="15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3" r:id="rId20" imgW="1498320" imgH="1485360" progId="">
                  <p:embed/>
                </p:oleObj>
              </mc:Choice>
              <mc:Fallback>
                <p:oleObj r:id="rId20" imgW="1498320" imgH="1485360" progId="">
                  <p:embed/>
                  <p:pic>
                    <p:nvPicPr>
                      <p:cNvPr id="73" name="Object 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5062" y="2407730"/>
                        <a:ext cx="1546683" cy="158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/>
        </p:nvGraphicFramePr>
        <p:xfrm>
          <a:off x="96408" y="2429347"/>
          <a:ext cx="1552671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4" r:id="rId21" imgW="1472760" imgH="1472760" progId="">
                  <p:embed/>
                </p:oleObj>
              </mc:Choice>
              <mc:Fallback>
                <p:oleObj r:id="rId21" imgW="1472760" imgH="1472760" progId="">
                  <p:embed/>
                  <p:pic>
                    <p:nvPicPr>
                      <p:cNvPr id="77" name="Object 7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408" y="2429347"/>
                        <a:ext cx="1552671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90105" y="4304943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5" r:id="rId22" imgW="1472760" imgH="1460160" progId="">
                  <p:embed/>
                </p:oleObj>
              </mc:Choice>
              <mc:Fallback>
                <p:oleObj r:id="rId22" imgW="1472760" imgH="1460160" progId="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105" y="4304943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/>
        </p:nvGraphicFramePr>
        <p:xfrm>
          <a:off x="366195" y="4409967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6" r:id="rId23" imgW="1472760" imgH="1460160" progId="">
                  <p:embed/>
                </p:oleObj>
              </mc:Choice>
              <mc:Fallback>
                <p:oleObj r:id="rId23" imgW="1472760" imgH="1460160" progId="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195" y="4409967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248901" y="4534652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r:id="rId24" imgW="1472760" imgH="1460160" progId="">
                  <p:embed/>
                </p:oleObj>
              </mc:Choice>
              <mc:Fallback>
                <p:oleObj r:id="rId24" imgW="1472760" imgH="1460160" progId="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901" y="4534652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/>
        </p:nvGraphicFramePr>
        <p:xfrm>
          <a:off x="153606" y="4624112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8" r:id="rId25" imgW="1472760" imgH="1460160" progId="">
                  <p:embed/>
                </p:oleObj>
              </mc:Choice>
              <mc:Fallback>
                <p:oleObj r:id="rId25" imgW="1472760" imgH="1460160" progId="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3606" y="4624112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/>
        </p:nvGraphicFramePr>
        <p:xfrm>
          <a:off x="29697" y="4729136"/>
          <a:ext cx="1549463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9" r:id="rId26" imgW="1472760" imgH="1460160" progId="">
                  <p:embed/>
                </p:oleObj>
              </mc:Choice>
              <mc:Fallback>
                <p:oleObj r:id="rId26" imgW="1472760" imgH="1460160" progId="">
                  <p:embed/>
                  <p:pic>
                    <p:nvPicPr>
                      <p:cNvPr id="82" name="Object 8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97" y="4729136"/>
                        <a:ext cx="1549463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/>
        </p:nvGraphicFramePr>
        <p:xfrm>
          <a:off x="2593032" y="4331760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0" r:id="rId27" imgW="1485360" imgH="1472760" progId="">
                  <p:embed/>
                </p:oleObj>
              </mc:Choice>
              <mc:Fallback>
                <p:oleObj r:id="rId27" imgW="1485360" imgH="1472760" progId="">
                  <p:embed/>
                  <p:pic>
                    <p:nvPicPr>
                      <p:cNvPr id="83" name="Object 8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3032" y="4331760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/>
        </p:nvGraphicFramePr>
        <p:xfrm>
          <a:off x="2497737" y="4434283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1" r:id="rId28" imgW="1485360" imgH="1472760" progId="">
                  <p:embed/>
                </p:oleObj>
              </mc:Choice>
              <mc:Fallback>
                <p:oleObj r:id="rId28" imgW="1485360" imgH="1472760" progId="">
                  <p:embed/>
                  <p:pic>
                    <p:nvPicPr>
                      <p:cNvPr id="84" name="Object 8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97737" y="4434283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/>
        </p:nvGraphicFramePr>
        <p:xfrm>
          <a:off x="2406304" y="4535592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2" r:id="rId29" imgW="1485360" imgH="1472760" progId="">
                  <p:embed/>
                </p:oleObj>
              </mc:Choice>
              <mc:Fallback>
                <p:oleObj r:id="rId29" imgW="1485360" imgH="1472760" progId="">
                  <p:embed/>
                  <p:pic>
                    <p:nvPicPr>
                      <p:cNvPr id="85" name="Object 8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6304" y="4535592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/>
        </p:nvGraphicFramePr>
        <p:xfrm>
          <a:off x="2311009" y="4617220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3" r:id="rId30" imgW="1485360" imgH="1472760" progId="">
                  <p:embed/>
                </p:oleObj>
              </mc:Choice>
              <mc:Fallback>
                <p:oleObj r:id="rId30" imgW="1485360" imgH="1472760" progId="">
                  <p:embed/>
                  <p:pic>
                    <p:nvPicPr>
                      <p:cNvPr id="86" name="Object 8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1009" y="4617220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2215714" y="4719744"/>
          <a:ext cx="1470974" cy="15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4" r:id="rId31" imgW="1485360" imgH="1472760" progId="">
                  <p:embed/>
                </p:oleObj>
              </mc:Choice>
              <mc:Fallback>
                <p:oleObj r:id="rId31" imgW="1485360" imgH="1472760" progId="">
                  <p:embed/>
                  <p:pic>
                    <p:nvPicPr>
                      <p:cNvPr id="87" name="Object 8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5714" y="4719744"/>
                        <a:ext cx="1470974" cy="158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996" y="0"/>
            <a:ext cx="8324850" cy="1143000"/>
          </a:xfrm>
        </p:spPr>
        <p:txBody>
          <a:bodyPr/>
          <a:lstStyle/>
          <a:p>
            <a:r>
              <a:rPr lang="fr-CA"/>
              <a:t>Convolution 3D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 rot="1696456">
            <a:off x="6519549" y="1541810"/>
            <a:ext cx="2510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800" b="1">
                <a:solidFill>
                  <a:srgbClr val="FF0000"/>
                </a:solidFill>
              </a:rPr>
              <a:t>convolution 3D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50850" y="849129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/>
              <a:t>Très utile en imagerie médicale</a:t>
            </a:r>
            <a:endParaRPr lang="en-CA" sz="2800" i="1"/>
          </a:p>
        </p:txBody>
      </p:sp>
      <p:grpSp>
        <p:nvGrpSpPr>
          <p:cNvPr id="14" name="Group 13"/>
          <p:cNvGrpSpPr/>
          <p:nvPr/>
        </p:nvGrpSpPr>
        <p:grpSpPr>
          <a:xfrm>
            <a:off x="4633421" y="2119868"/>
            <a:ext cx="2732519" cy="2653850"/>
            <a:chOff x="3682795" y="2023346"/>
            <a:chExt cx="2166462" cy="2169018"/>
          </a:xfrm>
        </p:grpSpPr>
        <p:sp>
          <p:nvSpPr>
            <p:cNvPr id="37" name="Cube 36"/>
            <p:cNvSpPr/>
            <p:nvPr/>
          </p:nvSpPr>
          <p:spPr>
            <a:xfrm rot="16200000" flipV="1">
              <a:off x="3683500" y="2022642"/>
              <a:ext cx="2165053" cy="2166461"/>
            </a:xfrm>
            <a:prstGeom prst="cube">
              <a:avLst>
                <a:gd name="adj" fmla="val 42251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/>
          </p:nvGraphicFramePr>
          <p:xfrm>
            <a:off x="3682795" y="2925788"/>
            <a:ext cx="1266576" cy="126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25" r:id="rId32" imgW="875880" imgH="875880" progId="">
                    <p:embed/>
                  </p:oleObj>
                </mc:Choice>
                <mc:Fallback>
                  <p:oleObj r:id="rId32" imgW="875880" imgH="875880" progId="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682795" y="2925788"/>
                          <a:ext cx="1266576" cy="1266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4"/>
          <p:cNvSpPr/>
          <p:nvPr/>
        </p:nvSpPr>
        <p:spPr>
          <a:xfrm>
            <a:off x="3038202" y="31141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398274" y="3755153"/>
            <a:ext cx="67801" cy="83820"/>
          </a:xfrm>
          <a:prstGeom prst="rect">
            <a:avLst/>
          </a:prstGeom>
          <a:solidFill>
            <a:srgbClr val="FF4F4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Connector 43"/>
          <p:cNvCxnSpPr>
            <a:endCxn id="16" idx="2"/>
          </p:cNvCxnSpPr>
          <p:nvPr/>
        </p:nvCxnSpPr>
        <p:spPr>
          <a:xfrm>
            <a:off x="3385958" y="3477862"/>
            <a:ext cx="2046217" cy="3611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06694" y="5949221"/>
            <a:ext cx="349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32 filtres de taille 5x5x5x4</a:t>
            </a:r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 rot="18702270">
            <a:off x="6813729" y="40862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32</a:t>
            </a:r>
            <a:endParaRPr lang="en-CA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7116660" y="3755153"/>
            <a:ext cx="368647" cy="40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>
            <a:off x="6532001" y="4401019"/>
            <a:ext cx="346972" cy="36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43541" y="34131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72005" y="30785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>
            <a:stCxn id="39" idx="3"/>
          </p:cNvCxnSpPr>
          <p:nvPr/>
        </p:nvCxnSpPr>
        <p:spPr>
          <a:xfrm>
            <a:off x="3542427" y="3078519"/>
            <a:ext cx="1889747" cy="6766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043540" y="28923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353035" y="29010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31766" y="29200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035644" y="32151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345139" y="32238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899911" y="27599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63602" y="56033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6" name="Straight Connector 95"/>
          <p:cNvCxnSpPr>
            <a:endCxn id="16" idx="1"/>
          </p:cNvCxnSpPr>
          <p:nvPr/>
        </p:nvCxnSpPr>
        <p:spPr>
          <a:xfrm flipV="1">
            <a:off x="3070485" y="3797063"/>
            <a:ext cx="2327789" cy="17905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068941" y="59023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797405" y="55677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99" name="Straight Connector 98"/>
          <p:cNvCxnSpPr>
            <a:stCxn id="102" idx="3"/>
            <a:endCxn id="16" idx="2"/>
          </p:cNvCxnSpPr>
          <p:nvPr/>
        </p:nvCxnSpPr>
        <p:spPr>
          <a:xfrm flipV="1">
            <a:off x="3567827" y="3838973"/>
            <a:ext cx="1864348" cy="17287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068940" y="53815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378435" y="53902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257166" y="54092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3061044" y="57043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3370539" y="57130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925311" y="52491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14102" y="56414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8" name="Straight Connector 107"/>
          <p:cNvCxnSpPr>
            <a:endCxn id="16" idx="2"/>
          </p:cNvCxnSpPr>
          <p:nvPr/>
        </p:nvCxnSpPr>
        <p:spPr>
          <a:xfrm flipV="1">
            <a:off x="711544" y="3838973"/>
            <a:ext cx="4720631" cy="21307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19441" y="59404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47905" y="56058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111" name="Straight Connector 110"/>
          <p:cNvCxnSpPr>
            <a:endCxn id="16" idx="0"/>
          </p:cNvCxnSpPr>
          <p:nvPr/>
        </p:nvCxnSpPr>
        <p:spPr>
          <a:xfrm flipV="1">
            <a:off x="863069" y="3755153"/>
            <a:ext cx="4569106" cy="16788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719440" y="54196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028935" y="54283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907666" y="54473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711544" y="57424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021039" y="57511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75811" y="52872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66502" y="3215728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Connector 119"/>
          <p:cNvCxnSpPr>
            <a:endCxn id="16" idx="1"/>
          </p:cNvCxnSpPr>
          <p:nvPr/>
        </p:nvCxnSpPr>
        <p:spPr>
          <a:xfrm>
            <a:off x="837658" y="3518247"/>
            <a:ext cx="4560616" cy="2788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871841" y="35147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00305" y="318011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123" name="Straight Connector 122"/>
          <p:cNvCxnSpPr>
            <a:stCxn id="126" idx="3"/>
            <a:endCxn id="16" idx="3"/>
          </p:cNvCxnSpPr>
          <p:nvPr/>
        </p:nvCxnSpPr>
        <p:spPr>
          <a:xfrm>
            <a:off x="1370727" y="3180119"/>
            <a:ext cx="4095348" cy="616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871840" y="2993912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1181335" y="3002625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060066" y="3021694"/>
            <a:ext cx="310661" cy="316850"/>
          </a:xfrm>
          <a:prstGeom prst="rect">
            <a:avLst/>
          </a:prstGeom>
          <a:noFill/>
          <a:ln w="57150">
            <a:solidFill>
              <a:srgbClr val="E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863944" y="3316738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1173439" y="3325451"/>
            <a:ext cx="194187" cy="21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728211" y="286150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5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8C6E47-3429-48D7-9E1D-85A458E84DB0}"/>
              </a:ext>
            </a:extLst>
          </p:cNvPr>
          <p:cNvSpPr txBox="1"/>
          <p:nvPr/>
        </p:nvSpPr>
        <p:spPr>
          <a:xfrm>
            <a:off x="4878614" y="5250543"/>
            <a:ext cx="1781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Times New Roman"/>
                <a:cs typeface="Times New Roman"/>
              </a:rPr>
              <a:t>channel</a:t>
            </a:r>
            <a:r>
              <a:rPr lang="fr-FR">
                <a:latin typeface="Times New Roman"/>
                <a:cs typeface="Times New Roman"/>
              </a:rPr>
              <a:t> out</a:t>
            </a:r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432BE0CA-62D8-46B8-A80A-A86B9A7ADF06}"/>
              </a:ext>
            </a:extLst>
          </p:cNvPr>
          <p:cNvSpPr txBox="1"/>
          <p:nvPr/>
        </p:nvSpPr>
        <p:spPr>
          <a:xfrm>
            <a:off x="7200899" y="5259613"/>
            <a:ext cx="1781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Times New Roman"/>
                <a:cs typeface="Times New Roman"/>
              </a:rPr>
              <a:t>channel</a:t>
            </a:r>
            <a:r>
              <a:rPr lang="fr-FR">
                <a:latin typeface="Times New Roman"/>
                <a:cs typeface="Times New Roman"/>
              </a:rPr>
              <a:t> in</a:t>
            </a:r>
            <a:endParaRPr lang="fr-FR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47CF3FF0-71D1-4DF9-BDC1-F2784F6C4F6A}"/>
              </a:ext>
            </a:extLst>
          </p:cNvPr>
          <p:cNvCxnSpPr/>
          <p:nvPr/>
        </p:nvCxnSpPr>
        <p:spPr>
          <a:xfrm flipH="1">
            <a:off x="5371644" y="5754459"/>
            <a:ext cx="328387" cy="16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0D1F3DC-D2ED-441A-98F3-61136838DECE}"/>
              </a:ext>
            </a:extLst>
          </p:cNvPr>
          <p:cNvCxnSpPr>
            <a:cxnSpLocks/>
          </p:cNvCxnSpPr>
          <p:nvPr/>
        </p:nvCxnSpPr>
        <p:spPr>
          <a:xfrm>
            <a:off x="7840888" y="5772602"/>
            <a:ext cx="533399" cy="2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0E9E176-72A6-4F6F-BC77-3B15C7ADBB69}"/>
              </a:ext>
            </a:extLst>
          </p:cNvPr>
          <p:cNvSpPr/>
          <p:nvPr/>
        </p:nvSpPr>
        <p:spPr>
          <a:xfrm>
            <a:off x="1992086" y="3942443"/>
            <a:ext cx="4481285" cy="152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Times New Roman"/>
              </a:rPr>
              <a:t>Fait souvent exploser la mémoire</a:t>
            </a:r>
          </a:p>
          <a:p>
            <a:pPr algn="ctr"/>
            <a:r>
              <a:rPr lang="fr-FR">
                <a:cs typeface="Times New Roman"/>
              </a:rPr>
              <a:t>Comment on gère ça ?</a:t>
            </a:r>
          </a:p>
        </p:txBody>
      </p:sp>
    </p:spTree>
    <p:extLst>
      <p:ext uri="{BB962C8B-B14F-4D97-AF65-F5344CB8AC3E}">
        <p14:creationId xmlns:p14="http://schemas.microsoft.com/office/powerpoint/2010/main" val="208291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be 43">
            <a:extLst>
              <a:ext uri="{FF2B5EF4-FFF2-40B4-BE49-F238E27FC236}">
                <a16:creationId xmlns:a16="http://schemas.microsoft.com/office/drawing/2014/main" id="{6402582E-F2C1-4523-9EE5-D6B189F708C3}"/>
              </a:ext>
            </a:extLst>
          </p:cNvPr>
          <p:cNvSpPr/>
          <p:nvPr/>
        </p:nvSpPr>
        <p:spPr>
          <a:xfrm>
            <a:off x="4440683" y="178319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137" name="TextBox 136"/>
          <p:cNvSpPr txBox="1"/>
          <p:nvPr/>
        </p:nvSpPr>
        <p:spPr>
          <a:xfrm>
            <a:off x="257175" y="177800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3200">
                <a:latin typeface="Times New Roman"/>
                <a:cs typeface="Times New Roman"/>
              </a:rPr>
              <a:t>Poids vs. neurones</a:t>
            </a:r>
            <a:endParaRPr lang="fr-FR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3419574-82C0-49DE-B052-16C98B039713}"/>
              </a:ext>
            </a:extLst>
          </p:cNvPr>
          <p:cNvSpPr txBox="1"/>
          <p:nvPr/>
        </p:nvSpPr>
        <p:spPr>
          <a:xfrm>
            <a:off x="5534231" y="2502579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0001022B-4087-412C-AA83-27C8A1371F39}"/>
              </a:ext>
            </a:extLst>
          </p:cNvPr>
          <p:cNvSpPr txBox="1"/>
          <p:nvPr/>
        </p:nvSpPr>
        <p:spPr>
          <a:xfrm rot="18738449">
            <a:off x="5062857" y="405594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529A8FC8-EE4E-4F4F-B64F-8708C51DAAAD}"/>
              </a:ext>
            </a:extLst>
          </p:cNvPr>
          <p:cNvSpPr txBox="1"/>
          <p:nvPr/>
        </p:nvSpPr>
        <p:spPr>
          <a:xfrm>
            <a:off x="4268493" y="4690531"/>
            <a:ext cx="38985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>
                <a:latin typeface="Times New Roman"/>
                <a:cs typeface="Times New Roman"/>
              </a:rPr>
              <a:t>  3</a:t>
            </a:r>
            <a:endParaRPr lang="en-CA" sz="160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1831377B-7D6F-4368-8255-CB315FC2AD62}"/>
              </a:ext>
            </a:extLst>
          </p:cNvPr>
          <p:cNvSpPr/>
          <p:nvPr/>
        </p:nvSpPr>
        <p:spPr>
          <a:xfrm>
            <a:off x="6932936" y="1828249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4DBD5CC8-9FEF-45F2-96B3-882F9730649A}"/>
              </a:ext>
            </a:extLst>
          </p:cNvPr>
          <p:cNvSpPr txBox="1"/>
          <p:nvPr/>
        </p:nvSpPr>
        <p:spPr>
          <a:xfrm>
            <a:off x="7959519" y="2823754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C3A31D33-C53E-45AA-A5AF-FAEEC091F575}"/>
              </a:ext>
            </a:extLst>
          </p:cNvPr>
          <p:cNvSpPr txBox="1"/>
          <p:nvPr/>
        </p:nvSpPr>
        <p:spPr>
          <a:xfrm rot="18738449">
            <a:off x="7440914" y="4225977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EF7A2D46-F512-49FC-A0E9-C013D158F6C4}"/>
              </a:ext>
            </a:extLst>
          </p:cNvPr>
          <p:cNvSpPr txBox="1"/>
          <p:nvPr/>
        </p:nvSpPr>
        <p:spPr>
          <a:xfrm>
            <a:off x="6778798" y="47944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DD2EB50-A1AA-4278-9C5C-D9471B11E1F3}"/>
              </a:ext>
            </a:extLst>
          </p:cNvPr>
          <p:cNvSpPr/>
          <p:nvPr/>
        </p:nvSpPr>
        <p:spPr>
          <a:xfrm>
            <a:off x="4885909" y="2951055"/>
            <a:ext cx="349740" cy="559245"/>
          </a:xfrm>
          <a:prstGeom prst="cube">
            <a:avLst>
              <a:gd name="adj" fmla="val 72095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6A9C4EBE-275B-40A7-B67F-85EA2C726D82}"/>
              </a:ext>
            </a:extLst>
          </p:cNvPr>
          <p:cNvSpPr txBox="1"/>
          <p:nvPr/>
        </p:nvSpPr>
        <p:spPr>
          <a:xfrm>
            <a:off x="5233743" y="301200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171CA8A0-3FC7-4332-9151-6669D19DDCE8}"/>
              </a:ext>
            </a:extLst>
          </p:cNvPr>
          <p:cNvSpPr txBox="1"/>
          <p:nvPr/>
        </p:nvSpPr>
        <p:spPr>
          <a:xfrm>
            <a:off x="5125765" y="334349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A43D1423-E5CB-4B4D-B68A-A2C9884CD149}"/>
              </a:ext>
            </a:extLst>
          </p:cNvPr>
          <p:cNvSpPr txBox="1"/>
          <p:nvPr/>
        </p:nvSpPr>
        <p:spPr>
          <a:xfrm>
            <a:off x="4853324" y="3480458"/>
            <a:ext cx="28725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>
                <a:latin typeface="Times New Roman"/>
                <a:cs typeface="Times New Roman"/>
              </a:rPr>
              <a:t>3</a:t>
            </a:r>
            <a:endParaRPr lang="fr-CA" sz="1600">
              <a:cs typeface="Times New Roman"/>
            </a:endParaRPr>
          </a:p>
        </p:txBody>
      </p:sp>
      <p:cxnSp>
        <p:nvCxnSpPr>
          <p:cNvPr id="36" name="Straight Connector 6">
            <a:extLst>
              <a:ext uri="{FF2B5EF4-FFF2-40B4-BE49-F238E27FC236}">
                <a16:creationId xmlns:a16="http://schemas.microsoft.com/office/drawing/2014/main" id="{0343B094-7EB5-49FA-B64E-537FDDECFD96}"/>
              </a:ext>
            </a:extLst>
          </p:cNvPr>
          <p:cNvCxnSpPr>
            <a:cxnSpLocks/>
          </p:cNvCxnSpPr>
          <p:nvPr/>
        </p:nvCxnSpPr>
        <p:spPr>
          <a:xfrm flipH="1" flipV="1">
            <a:off x="5237816" y="2922716"/>
            <a:ext cx="2153692" cy="29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4">
            <a:extLst>
              <a:ext uri="{FF2B5EF4-FFF2-40B4-BE49-F238E27FC236}">
                <a16:creationId xmlns:a16="http://schemas.microsoft.com/office/drawing/2014/main" id="{6195A095-8924-4DD8-AC26-F4B5D5DDE7E1}"/>
              </a:ext>
            </a:extLst>
          </p:cNvPr>
          <p:cNvCxnSpPr>
            <a:cxnSpLocks/>
          </p:cNvCxnSpPr>
          <p:nvPr/>
        </p:nvCxnSpPr>
        <p:spPr>
          <a:xfrm flipH="1" flipV="1">
            <a:off x="5063220" y="3097313"/>
            <a:ext cx="2375519" cy="172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28">
            <a:extLst>
              <a:ext uri="{FF2B5EF4-FFF2-40B4-BE49-F238E27FC236}">
                <a16:creationId xmlns:a16="http://schemas.microsoft.com/office/drawing/2014/main" id="{A4796ABB-A980-40BA-B0C4-466719C47391}"/>
              </a:ext>
            </a:extLst>
          </p:cNvPr>
          <p:cNvCxnSpPr>
            <a:cxnSpLocks/>
          </p:cNvCxnSpPr>
          <p:nvPr/>
        </p:nvCxnSpPr>
        <p:spPr>
          <a:xfrm flipH="1">
            <a:off x="5259948" y="3260734"/>
            <a:ext cx="2188237" cy="73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38CF2B7D-DD79-4EDD-9519-8E2D93DAE90E}"/>
              </a:ext>
            </a:extLst>
          </p:cNvPr>
          <p:cNvCxnSpPr>
            <a:cxnSpLocks/>
          </p:cNvCxnSpPr>
          <p:nvPr/>
        </p:nvCxnSpPr>
        <p:spPr>
          <a:xfrm flipH="1">
            <a:off x="5053774" y="3232395"/>
            <a:ext cx="2375519" cy="2967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819AB57-409A-4431-8CEA-A41EB4BAEBA5}"/>
              </a:ext>
            </a:extLst>
          </p:cNvPr>
          <p:cNvSpPr/>
          <p:nvPr/>
        </p:nvSpPr>
        <p:spPr>
          <a:xfrm>
            <a:off x="5051128" y="5317320"/>
            <a:ext cx="2888932" cy="132343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>
                <a:latin typeface="Times New Roman"/>
                <a:cs typeface="Times New Roman"/>
              </a:rPr>
              <a:t>Image: 100x100x3</a:t>
            </a:r>
            <a:endParaRPr lang="fr-CA" sz="1600"/>
          </a:p>
          <a:p>
            <a:r>
              <a:rPr lang="fr-CA" sz="1600">
                <a:latin typeface="Times New Roman"/>
                <a:cs typeface="Times New Roman"/>
              </a:rPr>
              <a:t>Carte d'activation: 100x100x1</a:t>
            </a:r>
          </a:p>
          <a:p>
            <a:r>
              <a:rPr lang="fr-CA" sz="1600">
                <a:latin typeface="Times New Roman"/>
                <a:cs typeface="Times New Roman"/>
              </a:rPr>
              <a:t>Filtre : 1x5x5x3 = 75 paramètres</a:t>
            </a:r>
            <a:endParaRPr lang="fr-CA" sz="16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fr-CA" sz="1600">
                <a:latin typeface="Times New Roman"/>
                <a:cs typeface="Times New Roman"/>
              </a:rPr>
              <a:t>Stride : 1</a:t>
            </a:r>
          </a:p>
          <a:p>
            <a:r>
              <a:rPr lang="fr-CA" sz="1600" err="1">
                <a:latin typeface="Times New Roman"/>
                <a:cs typeface="Times New Roman"/>
              </a:rPr>
              <a:t>Padding</a:t>
            </a:r>
            <a:r>
              <a:rPr lang="fr-CA" sz="1600">
                <a:latin typeface="Times New Roman"/>
                <a:cs typeface="Times New Roman"/>
              </a:rPr>
              <a:t>: 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EBA3919-3403-4C7D-9EF3-A4DF8F492788}"/>
              </a:ext>
            </a:extLst>
          </p:cNvPr>
          <p:cNvSpPr txBox="1"/>
          <p:nvPr/>
        </p:nvSpPr>
        <p:spPr>
          <a:xfrm>
            <a:off x="6166532" y="829383"/>
            <a:ext cx="1297920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neurones</a:t>
            </a:r>
            <a:endParaRPr lang="fr-FR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E14FB4A4-F887-4B25-9978-854552410FCE}"/>
              </a:ext>
            </a:extLst>
          </p:cNvPr>
          <p:cNvCxnSpPr>
            <a:cxnSpLocks/>
          </p:cNvCxnSpPr>
          <p:nvPr/>
        </p:nvCxnSpPr>
        <p:spPr>
          <a:xfrm flipH="1">
            <a:off x="5559373" y="1253758"/>
            <a:ext cx="1125997" cy="45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69F5A75-C83F-43A2-8D06-DBAA02BD6C92}"/>
              </a:ext>
            </a:extLst>
          </p:cNvPr>
          <p:cNvCxnSpPr>
            <a:cxnSpLocks/>
          </p:cNvCxnSpPr>
          <p:nvPr/>
        </p:nvCxnSpPr>
        <p:spPr>
          <a:xfrm>
            <a:off x="7082114" y="1329328"/>
            <a:ext cx="602670" cy="413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4AD9A907-E6E2-4E18-9AC0-C04F50FCC2C5}"/>
              </a:ext>
            </a:extLst>
          </p:cNvPr>
          <p:cNvSpPr txBox="1"/>
          <p:nvPr/>
        </p:nvSpPr>
        <p:spPr>
          <a:xfrm>
            <a:off x="4723611" y="4789736"/>
            <a:ext cx="882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poids</a:t>
            </a:r>
            <a:endParaRPr lang="fr-FR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F4538B7-437C-4846-9EA3-6AF2CC5B2515}"/>
              </a:ext>
            </a:extLst>
          </p:cNvPr>
          <p:cNvCxnSpPr>
            <a:cxnSpLocks/>
          </p:cNvCxnSpPr>
          <p:nvPr/>
        </p:nvCxnSpPr>
        <p:spPr>
          <a:xfrm flipH="1" flipV="1">
            <a:off x="5108312" y="3644139"/>
            <a:ext cx="30230" cy="1173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2">
            <a:extLst>
              <a:ext uri="{FF2B5EF4-FFF2-40B4-BE49-F238E27FC236}">
                <a16:creationId xmlns:a16="http://schemas.microsoft.com/office/drawing/2014/main" id="{8FFD7B82-6158-43CE-B6D1-F47CB5D33659}"/>
              </a:ext>
            </a:extLst>
          </p:cNvPr>
          <p:cNvSpPr/>
          <p:nvPr/>
        </p:nvSpPr>
        <p:spPr>
          <a:xfrm>
            <a:off x="7344276" y="3141843"/>
            <a:ext cx="171682" cy="1622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D58A556C-EE7B-47D7-9F93-5EF8628A38D0}"/>
              </a:ext>
            </a:extLst>
          </p:cNvPr>
          <p:cNvSpPr/>
          <p:nvPr/>
        </p:nvSpPr>
        <p:spPr>
          <a:xfrm>
            <a:off x="7270122" y="3132650"/>
            <a:ext cx="255050" cy="245604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Oval 93">
            <a:extLst>
              <a:ext uri="{FF2B5EF4-FFF2-40B4-BE49-F238E27FC236}">
                <a16:creationId xmlns:a16="http://schemas.microsoft.com/office/drawing/2014/main" id="{9FF62827-A232-49E8-99AA-661EAA97EBB7}"/>
              </a:ext>
            </a:extLst>
          </p:cNvPr>
          <p:cNvSpPr/>
          <p:nvPr/>
        </p:nvSpPr>
        <p:spPr>
          <a:xfrm>
            <a:off x="2687610" y="1778469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54" name="Oval 121">
            <a:extLst>
              <a:ext uri="{FF2B5EF4-FFF2-40B4-BE49-F238E27FC236}">
                <a16:creationId xmlns:a16="http://schemas.microsoft.com/office/drawing/2014/main" id="{BE4257F7-7929-456A-96E6-2F9DF9BC3A20}"/>
              </a:ext>
            </a:extLst>
          </p:cNvPr>
          <p:cNvSpPr/>
          <p:nvPr/>
        </p:nvSpPr>
        <p:spPr>
          <a:xfrm>
            <a:off x="2724080" y="3514588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56" name="Oval 111">
            <a:extLst>
              <a:ext uri="{FF2B5EF4-FFF2-40B4-BE49-F238E27FC236}">
                <a16:creationId xmlns:a16="http://schemas.microsoft.com/office/drawing/2014/main" id="{68E8F9EE-7BAA-4F93-9AAA-B13C13B1151D}"/>
              </a:ext>
            </a:extLst>
          </p:cNvPr>
          <p:cNvSpPr/>
          <p:nvPr/>
        </p:nvSpPr>
        <p:spPr>
          <a:xfrm>
            <a:off x="2749423" y="4230508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58" name="Oval 59">
            <a:extLst>
              <a:ext uri="{FF2B5EF4-FFF2-40B4-BE49-F238E27FC236}">
                <a16:creationId xmlns:a16="http://schemas.microsoft.com/office/drawing/2014/main" id="{4A13967E-CAE2-4ACF-A988-F1ECD472C202}"/>
              </a:ext>
            </a:extLst>
          </p:cNvPr>
          <p:cNvSpPr/>
          <p:nvPr/>
        </p:nvSpPr>
        <p:spPr>
          <a:xfrm>
            <a:off x="1229201" y="3099508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60" name="Oval 61">
            <a:extLst>
              <a:ext uri="{FF2B5EF4-FFF2-40B4-BE49-F238E27FC236}">
                <a16:creationId xmlns:a16="http://schemas.microsoft.com/office/drawing/2014/main" id="{D1214A08-2C19-4C2B-A3CC-7EBB1F403F2E}"/>
              </a:ext>
            </a:extLst>
          </p:cNvPr>
          <p:cNvSpPr/>
          <p:nvPr/>
        </p:nvSpPr>
        <p:spPr>
          <a:xfrm>
            <a:off x="1229201" y="4249246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62" name="Oval 62">
            <a:extLst>
              <a:ext uri="{FF2B5EF4-FFF2-40B4-BE49-F238E27FC236}">
                <a16:creationId xmlns:a16="http://schemas.microsoft.com/office/drawing/2014/main" id="{5489E998-16C0-40D8-AF31-2838FF41CF55}"/>
              </a:ext>
            </a:extLst>
          </p:cNvPr>
          <p:cNvSpPr/>
          <p:nvPr/>
        </p:nvSpPr>
        <p:spPr>
          <a:xfrm>
            <a:off x="1229201" y="1871832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cxnSp>
        <p:nvCxnSpPr>
          <p:cNvPr id="64" name="Straight Arrow Connector 81">
            <a:extLst>
              <a:ext uri="{FF2B5EF4-FFF2-40B4-BE49-F238E27FC236}">
                <a16:creationId xmlns:a16="http://schemas.microsoft.com/office/drawing/2014/main" id="{2EAA7557-0328-4F94-8821-C7E0BA26DAF5}"/>
              </a:ext>
            </a:extLst>
          </p:cNvPr>
          <p:cNvCxnSpPr>
            <a:cxnSpLocks/>
          </p:cNvCxnSpPr>
          <p:nvPr/>
        </p:nvCxnSpPr>
        <p:spPr>
          <a:xfrm flipV="1">
            <a:off x="1661249" y="2085171"/>
            <a:ext cx="986447" cy="12225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82">
            <a:extLst>
              <a:ext uri="{FF2B5EF4-FFF2-40B4-BE49-F238E27FC236}">
                <a16:creationId xmlns:a16="http://schemas.microsoft.com/office/drawing/2014/main" id="{40A7E265-7B1A-453E-B8A1-921C22F82C80}"/>
              </a:ext>
            </a:extLst>
          </p:cNvPr>
          <p:cNvCxnSpPr>
            <a:cxnSpLocks/>
          </p:cNvCxnSpPr>
          <p:nvPr/>
        </p:nvCxnSpPr>
        <p:spPr>
          <a:xfrm flipV="1">
            <a:off x="1661249" y="2094618"/>
            <a:ext cx="986447" cy="23533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83">
            <a:extLst>
              <a:ext uri="{FF2B5EF4-FFF2-40B4-BE49-F238E27FC236}">
                <a16:creationId xmlns:a16="http://schemas.microsoft.com/office/drawing/2014/main" id="{F4678B97-2084-4367-A36F-4EE320C0CEC0}"/>
              </a:ext>
            </a:extLst>
          </p:cNvPr>
          <p:cNvCxnSpPr>
            <a:cxnSpLocks/>
          </p:cNvCxnSpPr>
          <p:nvPr/>
        </p:nvCxnSpPr>
        <p:spPr>
          <a:xfrm>
            <a:off x="1661249" y="2080000"/>
            <a:ext cx="1024232" cy="146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126">
            <a:extLst>
              <a:ext uri="{FF2B5EF4-FFF2-40B4-BE49-F238E27FC236}">
                <a16:creationId xmlns:a16="http://schemas.microsoft.com/office/drawing/2014/main" id="{83693D56-C7BB-4558-8EB7-7B95B32D5953}"/>
              </a:ext>
            </a:extLst>
          </p:cNvPr>
          <p:cNvCxnSpPr>
            <a:cxnSpLocks/>
          </p:cNvCxnSpPr>
          <p:nvPr/>
        </p:nvCxnSpPr>
        <p:spPr>
          <a:xfrm flipV="1">
            <a:off x="1661249" y="3150604"/>
            <a:ext cx="1079594" cy="147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127">
            <a:extLst>
              <a:ext uri="{FF2B5EF4-FFF2-40B4-BE49-F238E27FC236}">
                <a16:creationId xmlns:a16="http://schemas.microsoft.com/office/drawing/2014/main" id="{3EE34148-E11C-4039-A8E1-0BF814D90583}"/>
              </a:ext>
            </a:extLst>
          </p:cNvPr>
          <p:cNvCxnSpPr>
            <a:cxnSpLocks/>
          </p:cNvCxnSpPr>
          <p:nvPr/>
        </p:nvCxnSpPr>
        <p:spPr>
          <a:xfrm flipV="1">
            <a:off x="1661249" y="3150604"/>
            <a:ext cx="1079594" cy="129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128">
            <a:extLst>
              <a:ext uri="{FF2B5EF4-FFF2-40B4-BE49-F238E27FC236}">
                <a16:creationId xmlns:a16="http://schemas.microsoft.com/office/drawing/2014/main" id="{0DD44798-FFF4-48C7-A2F4-B536DDF05297}"/>
              </a:ext>
            </a:extLst>
          </p:cNvPr>
          <p:cNvCxnSpPr>
            <a:cxnSpLocks/>
          </p:cNvCxnSpPr>
          <p:nvPr/>
        </p:nvCxnSpPr>
        <p:spPr>
          <a:xfrm>
            <a:off x="1661249" y="2070554"/>
            <a:ext cx="1079594" cy="1080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132">
            <a:extLst>
              <a:ext uri="{FF2B5EF4-FFF2-40B4-BE49-F238E27FC236}">
                <a16:creationId xmlns:a16="http://schemas.microsoft.com/office/drawing/2014/main" id="{9FE1EB75-C393-46F6-B75E-87508B880320}"/>
              </a:ext>
            </a:extLst>
          </p:cNvPr>
          <p:cNvCxnSpPr>
            <a:cxnSpLocks/>
          </p:cNvCxnSpPr>
          <p:nvPr/>
        </p:nvCxnSpPr>
        <p:spPr>
          <a:xfrm>
            <a:off x="1661249" y="3298230"/>
            <a:ext cx="1067152" cy="51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133">
            <a:extLst>
              <a:ext uri="{FF2B5EF4-FFF2-40B4-BE49-F238E27FC236}">
                <a16:creationId xmlns:a16="http://schemas.microsoft.com/office/drawing/2014/main" id="{098CADB5-E7D2-4F9C-BB80-8ADDDF873CF8}"/>
              </a:ext>
            </a:extLst>
          </p:cNvPr>
          <p:cNvCxnSpPr>
            <a:cxnSpLocks/>
          </p:cNvCxnSpPr>
          <p:nvPr/>
        </p:nvCxnSpPr>
        <p:spPr>
          <a:xfrm flipV="1">
            <a:off x="1661249" y="3809847"/>
            <a:ext cx="1067152" cy="638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134">
            <a:extLst>
              <a:ext uri="{FF2B5EF4-FFF2-40B4-BE49-F238E27FC236}">
                <a16:creationId xmlns:a16="http://schemas.microsoft.com/office/drawing/2014/main" id="{5B744E63-EAEA-4042-A048-C311D22A2438}"/>
              </a:ext>
            </a:extLst>
          </p:cNvPr>
          <p:cNvCxnSpPr>
            <a:cxnSpLocks/>
          </p:cNvCxnSpPr>
          <p:nvPr/>
        </p:nvCxnSpPr>
        <p:spPr>
          <a:xfrm>
            <a:off x="1661249" y="2070554"/>
            <a:ext cx="1067152" cy="1739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AA4AB638-C9E4-4056-A1A4-459C035D04BB}"/>
              </a:ext>
            </a:extLst>
          </p:cNvPr>
          <p:cNvSpPr txBox="1"/>
          <p:nvPr/>
        </p:nvSpPr>
        <p:spPr>
          <a:xfrm>
            <a:off x="1632317" y="1056094"/>
            <a:ext cx="1297920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neurones</a:t>
            </a:r>
            <a:endParaRPr lang="fr-FR"/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98D5D2F0-FA11-41C1-8946-0B9F7359A6A3}"/>
              </a:ext>
            </a:extLst>
          </p:cNvPr>
          <p:cNvCxnSpPr/>
          <p:nvPr/>
        </p:nvCxnSpPr>
        <p:spPr>
          <a:xfrm flipH="1">
            <a:off x="1488025" y="1480469"/>
            <a:ext cx="672576" cy="30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05742D93-30F6-4F47-B1FF-60B1B0A7432C}"/>
              </a:ext>
            </a:extLst>
          </p:cNvPr>
          <p:cNvCxnSpPr>
            <a:cxnSpLocks/>
          </p:cNvCxnSpPr>
          <p:nvPr/>
        </p:nvCxnSpPr>
        <p:spPr>
          <a:xfrm>
            <a:off x="2547899" y="1546593"/>
            <a:ext cx="347621" cy="57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569C3776-3F08-4282-AA1B-2C8ECA397ABC}"/>
              </a:ext>
            </a:extLst>
          </p:cNvPr>
          <p:cNvSpPr txBox="1"/>
          <p:nvPr/>
        </p:nvSpPr>
        <p:spPr>
          <a:xfrm>
            <a:off x="1955852" y="4855860"/>
            <a:ext cx="882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poids</a:t>
            </a:r>
            <a:endParaRPr lang="fr-FR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0C061F05-85C0-43C5-A95B-1B38C0BD8C7A}"/>
              </a:ext>
            </a:extLst>
          </p:cNvPr>
          <p:cNvCxnSpPr/>
          <p:nvPr/>
        </p:nvCxnSpPr>
        <p:spPr>
          <a:xfrm flipH="1" flipV="1">
            <a:off x="2331106" y="4277040"/>
            <a:ext cx="58568" cy="57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579B5F00-681C-416F-B500-CA870CF629DA}"/>
              </a:ext>
            </a:extLst>
          </p:cNvPr>
          <p:cNvSpPr/>
          <p:nvPr/>
        </p:nvSpPr>
        <p:spPr>
          <a:xfrm>
            <a:off x="1442650" y="5440121"/>
            <a:ext cx="2471063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>
                <a:latin typeface="Times New Roman"/>
                <a:cs typeface="Times New Roman"/>
              </a:rPr>
              <a:t>Couche 1: 100</a:t>
            </a:r>
            <a:endParaRPr lang="fr-CA" sz="1600">
              <a:solidFill>
                <a:srgbClr val="FF0000"/>
              </a:solidFill>
              <a:cs typeface="Times New Roman"/>
            </a:endParaRPr>
          </a:p>
          <a:p>
            <a:r>
              <a:rPr lang="fr-CA" sz="1600">
                <a:latin typeface="Times New Roman"/>
                <a:cs typeface="Times New Roman"/>
              </a:rPr>
              <a:t>Couche 2: 100</a:t>
            </a:r>
          </a:p>
          <a:p>
            <a:r>
              <a:rPr lang="fr-CA" sz="1600">
                <a:latin typeface="Times New Roman"/>
                <a:cs typeface="Times New Roman"/>
              </a:rPr>
              <a:t>Poids: 100 x 100 = 10 000</a:t>
            </a:r>
            <a:endParaRPr lang="en-CA" sz="1600">
              <a:latin typeface="Times New Roman"/>
              <a:cs typeface="Times New Roman"/>
            </a:endParaRPr>
          </a:p>
        </p:txBody>
      </p:sp>
      <p:sp>
        <p:nvSpPr>
          <p:cNvPr id="94" name="Oval 62">
            <a:extLst>
              <a:ext uri="{FF2B5EF4-FFF2-40B4-BE49-F238E27FC236}">
                <a16:creationId xmlns:a16="http://schemas.microsoft.com/office/drawing/2014/main" id="{039AFA51-0FF7-484D-BF9C-FDF6258A6784}"/>
              </a:ext>
            </a:extLst>
          </p:cNvPr>
          <p:cNvSpPr/>
          <p:nvPr/>
        </p:nvSpPr>
        <p:spPr>
          <a:xfrm>
            <a:off x="1229201" y="2504733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96" name="Oval 121">
            <a:extLst>
              <a:ext uri="{FF2B5EF4-FFF2-40B4-BE49-F238E27FC236}">
                <a16:creationId xmlns:a16="http://schemas.microsoft.com/office/drawing/2014/main" id="{57E7F81F-9974-4D64-8C73-D5CE13E61748}"/>
              </a:ext>
            </a:extLst>
          </p:cNvPr>
          <p:cNvSpPr/>
          <p:nvPr/>
        </p:nvSpPr>
        <p:spPr>
          <a:xfrm>
            <a:off x="2742972" y="2825009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cxnSp>
        <p:nvCxnSpPr>
          <p:cNvPr id="98" name="Straight Arrow Connector 134">
            <a:extLst>
              <a:ext uri="{FF2B5EF4-FFF2-40B4-BE49-F238E27FC236}">
                <a16:creationId xmlns:a16="http://schemas.microsoft.com/office/drawing/2014/main" id="{06ACCD7A-61D4-45FA-A933-9F604F6DC20C}"/>
              </a:ext>
            </a:extLst>
          </p:cNvPr>
          <p:cNvCxnSpPr>
            <a:cxnSpLocks/>
          </p:cNvCxnSpPr>
          <p:nvPr/>
        </p:nvCxnSpPr>
        <p:spPr>
          <a:xfrm>
            <a:off x="1680142" y="2712901"/>
            <a:ext cx="982135" cy="4357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134">
            <a:extLst>
              <a:ext uri="{FF2B5EF4-FFF2-40B4-BE49-F238E27FC236}">
                <a16:creationId xmlns:a16="http://schemas.microsoft.com/office/drawing/2014/main" id="{04124BB8-FD8D-4F2B-9B96-010DA4034A06}"/>
              </a:ext>
            </a:extLst>
          </p:cNvPr>
          <p:cNvCxnSpPr>
            <a:cxnSpLocks/>
          </p:cNvCxnSpPr>
          <p:nvPr/>
        </p:nvCxnSpPr>
        <p:spPr>
          <a:xfrm flipV="1">
            <a:off x="1689589" y="2071733"/>
            <a:ext cx="916011" cy="612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34">
            <a:extLst>
              <a:ext uri="{FF2B5EF4-FFF2-40B4-BE49-F238E27FC236}">
                <a16:creationId xmlns:a16="http://schemas.microsoft.com/office/drawing/2014/main" id="{015E4404-602B-4FD0-9521-5AA889F83B93}"/>
              </a:ext>
            </a:extLst>
          </p:cNvPr>
          <p:cNvCxnSpPr>
            <a:cxnSpLocks/>
          </p:cNvCxnSpPr>
          <p:nvPr/>
        </p:nvCxnSpPr>
        <p:spPr>
          <a:xfrm>
            <a:off x="1699036" y="2646777"/>
            <a:ext cx="1029366" cy="11536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1D558546-7CA2-4D4C-B921-61E596513943}"/>
              </a:ext>
            </a:extLst>
          </p:cNvPr>
          <p:cNvSpPr txBox="1"/>
          <p:nvPr/>
        </p:nvSpPr>
        <p:spPr>
          <a:xfrm>
            <a:off x="1263912" y="3578252"/>
            <a:ext cx="438308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...</a:t>
            </a:r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61E6F0DC-6697-4043-98DB-8CCB8E3C4A27}"/>
              </a:ext>
            </a:extLst>
          </p:cNvPr>
          <p:cNvSpPr txBox="1"/>
          <p:nvPr/>
        </p:nvSpPr>
        <p:spPr>
          <a:xfrm>
            <a:off x="2794209" y="2265219"/>
            <a:ext cx="438308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...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1646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2324100"/>
            <a:ext cx="7772400" cy="1143000"/>
          </a:xfrm>
        </p:spPr>
        <p:txBody>
          <a:bodyPr/>
          <a:lstStyle/>
          <a:p>
            <a:r>
              <a:rPr lang="fr-CA"/>
              <a:t>Convolution </a:t>
            </a:r>
            <a:r>
              <a:rPr lang="fr-CA" b="1">
                <a:solidFill>
                  <a:srgbClr val="FF0000"/>
                </a:solidFill>
              </a:rPr>
              <a:t>séparée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7035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374" y="1166191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/>
              <a:t>Représentation classique d’une convolution 2D, ici un volume en entrée de taille </a:t>
            </a:r>
            <a:r>
              <a:rPr lang="fr-CA" b="1">
                <a:solidFill>
                  <a:srgbClr val="FF0000"/>
                </a:solidFill>
              </a:rPr>
              <a:t>7x7xP </a:t>
            </a:r>
            <a:r>
              <a:rPr lang="fr-CA" b="1" err="1">
                <a:solidFill>
                  <a:srgbClr val="FF0000"/>
                </a:solidFill>
              </a:rPr>
              <a:t>convolué</a:t>
            </a:r>
            <a:r>
              <a:rPr lang="fr-CA" b="1">
                <a:solidFill>
                  <a:srgbClr val="FF0000"/>
                </a:solidFill>
              </a:rPr>
              <a:t> </a:t>
            </a:r>
            <a:r>
              <a:rPr lang="fr-CA"/>
              <a:t>par un </a:t>
            </a:r>
            <a:r>
              <a:rPr lang="fr-CA" b="1">
                <a:solidFill>
                  <a:srgbClr val="FF0000"/>
                </a:solidFill>
              </a:rPr>
              <a:t>filtre 3x3xP </a:t>
            </a:r>
            <a:r>
              <a:rPr lang="fr-CA"/>
              <a:t>donne une </a:t>
            </a:r>
            <a:r>
              <a:rPr lang="fr-CA" b="1">
                <a:solidFill>
                  <a:srgbClr val="FF0000"/>
                </a:solidFill>
              </a:rPr>
              <a:t>carte d’activation 5x5x1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41</a:t>
            </a:fld>
            <a:endParaRPr lang="fr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151586"/>
              </p:ext>
            </p:extLst>
          </p:nvPr>
        </p:nvGraphicFramePr>
        <p:xfrm>
          <a:off x="1811613" y="2126974"/>
          <a:ext cx="5577145" cy="4240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3" r:id="rId3" imgW="4444200" imgH="3377520" progId="">
                  <p:embed/>
                </p:oleObj>
              </mc:Choice>
              <mc:Fallback>
                <p:oleObj r:id="rId3" imgW="4444200" imgH="337752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1613" y="2126974"/>
                        <a:ext cx="5577145" cy="4240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/>
              <a:t>Convolution séparée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73730" y="6413212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491696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42</a:t>
            </a:fld>
            <a:endParaRPr lang="fr-CA"/>
          </a:p>
        </p:txBody>
      </p:sp>
      <p:pic>
        <p:nvPicPr>
          <p:cNvPr id="9218" name="Picture 2" descr="https://miro.medium.com/max/717/1*C8LsQdgadhAjQ3V6-ynBd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66" y="3128275"/>
            <a:ext cx="7135935" cy="26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/>
              <a:t>Convolution séparée</a:t>
            </a:r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85800" y="1308100"/>
            <a:ext cx="7287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Comme on le sait, une convolution « </a:t>
            </a:r>
            <a:r>
              <a:rPr lang="fr-CA" i="1" err="1"/>
              <a:t>valid</a:t>
            </a:r>
            <a:r>
              <a:rPr lang="fr-CA"/>
              <a:t> » avec </a:t>
            </a:r>
            <a:r>
              <a:rPr lang="fr-CA" b="1">
                <a:solidFill>
                  <a:srgbClr val="FF0000"/>
                </a:solidFill>
              </a:rPr>
              <a:t>1 canal</a:t>
            </a:r>
          </a:p>
          <a:p>
            <a:r>
              <a:rPr lang="fr-CA"/>
              <a:t>en entrée et un filtre 2D s’opère ainsi:</a:t>
            </a: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267200" y="2487731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Filtre 3x3</a:t>
            </a:r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651000" y="2487730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5944044" y="2487731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Carte d’activation</a:t>
            </a:r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8312" y="6413212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405884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/>
              <a:t>Convolution séparée</a:t>
            </a:r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6" y="2628472"/>
            <a:ext cx="4602467" cy="3829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800" y="1433809"/>
            <a:ext cx="8576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Les filtres 2D et 3D peuvent être </a:t>
            </a:r>
            <a:r>
              <a:rPr lang="fr-CA" b="1">
                <a:solidFill>
                  <a:srgbClr val="FF0000"/>
                </a:solidFill>
              </a:rPr>
              <a:t>séparés</a:t>
            </a:r>
            <a:r>
              <a:rPr lang="fr-CA"/>
              <a:t> en filtres plus élémentaires</a:t>
            </a:r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324908" y="4158733"/>
            <a:ext cx="13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/>
              <a:t>3 filtres 2D</a:t>
            </a:r>
          </a:p>
          <a:p>
            <a:pPr algn="ctr"/>
            <a:r>
              <a:rPr lang="fr-CA" sz="1600"/>
              <a:t>ayant</a:t>
            </a:r>
          </a:p>
          <a:p>
            <a:pPr algn="ctr"/>
            <a:r>
              <a:rPr lang="fr-CA" sz="1600" b="1">
                <a:solidFill>
                  <a:srgbClr val="FF0000"/>
                </a:solidFill>
              </a:rPr>
              <a:t>9 paramètres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 flipV="1">
            <a:off x="1664827" y="3365500"/>
            <a:ext cx="605939" cy="120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664827" y="4542997"/>
            <a:ext cx="605939" cy="3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" idx="3"/>
          </p:cNvCxnSpPr>
          <p:nvPr/>
        </p:nvCxnSpPr>
        <p:spPr>
          <a:xfrm>
            <a:off x="1664827" y="4574232"/>
            <a:ext cx="605939" cy="129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721100" y="2362200"/>
            <a:ext cx="3454400" cy="4165600"/>
          </a:xfrm>
          <a:custGeom>
            <a:avLst/>
            <a:gdLst>
              <a:gd name="connsiteX0" fmla="*/ 304800 w 3454400"/>
              <a:gd name="connsiteY0" fmla="*/ 0 h 4165600"/>
              <a:gd name="connsiteX1" fmla="*/ 50800 w 3454400"/>
              <a:gd name="connsiteY1" fmla="*/ 838200 h 4165600"/>
              <a:gd name="connsiteX2" fmla="*/ 0 w 3454400"/>
              <a:gd name="connsiteY2" fmla="*/ 1333500 h 4165600"/>
              <a:gd name="connsiteX3" fmla="*/ 266700 w 3454400"/>
              <a:gd name="connsiteY3" fmla="*/ 1993900 h 4165600"/>
              <a:gd name="connsiteX4" fmla="*/ 241300 w 3454400"/>
              <a:gd name="connsiteY4" fmla="*/ 2247900 h 4165600"/>
              <a:gd name="connsiteX5" fmla="*/ 317500 w 3454400"/>
              <a:gd name="connsiteY5" fmla="*/ 4038600 h 4165600"/>
              <a:gd name="connsiteX6" fmla="*/ 3390900 w 3454400"/>
              <a:gd name="connsiteY6" fmla="*/ 4165600 h 4165600"/>
              <a:gd name="connsiteX7" fmla="*/ 3454400 w 3454400"/>
              <a:gd name="connsiteY7" fmla="*/ 2895600 h 4165600"/>
              <a:gd name="connsiteX8" fmla="*/ 2857500 w 3454400"/>
              <a:gd name="connsiteY8" fmla="*/ 127000 h 4165600"/>
              <a:gd name="connsiteX9" fmla="*/ 304800 w 3454400"/>
              <a:gd name="connsiteY9" fmla="*/ 0 h 4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4400" h="4165600">
                <a:moveTo>
                  <a:pt x="304800" y="0"/>
                </a:moveTo>
                <a:lnTo>
                  <a:pt x="50800" y="838200"/>
                </a:lnTo>
                <a:lnTo>
                  <a:pt x="0" y="1333500"/>
                </a:lnTo>
                <a:lnTo>
                  <a:pt x="266700" y="1993900"/>
                </a:lnTo>
                <a:lnTo>
                  <a:pt x="241300" y="2247900"/>
                </a:lnTo>
                <a:lnTo>
                  <a:pt x="317500" y="4038600"/>
                </a:lnTo>
                <a:lnTo>
                  <a:pt x="3390900" y="4165600"/>
                </a:lnTo>
                <a:lnTo>
                  <a:pt x="3454400" y="2895600"/>
                </a:lnTo>
                <a:lnTo>
                  <a:pt x="2857500" y="127000"/>
                </a:lnTo>
                <a:lnTo>
                  <a:pt x="3048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1052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/>
              <a:t>Convolution séparée</a:t>
            </a:r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6" y="2628472"/>
            <a:ext cx="4602467" cy="3829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800" y="1433809"/>
            <a:ext cx="8576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Les filtres 2D et 3D peuvent être </a:t>
            </a:r>
            <a:r>
              <a:rPr lang="fr-CA" b="1">
                <a:solidFill>
                  <a:srgbClr val="FF0000"/>
                </a:solidFill>
              </a:rPr>
              <a:t>séparés</a:t>
            </a:r>
            <a:r>
              <a:rPr lang="fr-CA"/>
              <a:t> en filtres plus élémentaires</a:t>
            </a:r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324908" y="4158733"/>
            <a:ext cx="13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/>
              <a:t>3 filtres 2D</a:t>
            </a:r>
          </a:p>
          <a:p>
            <a:pPr algn="ctr"/>
            <a:r>
              <a:rPr lang="fr-CA" sz="1600"/>
              <a:t>ayant</a:t>
            </a:r>
          </a:p>
          <a:p>
            <a:pPr algn="ctr"/>
            <a:r>
              <a:rPr lang="fr-CA" sz="1600" b="1">
                <a:solidFill>
                  <a:srgbClr val="FF0000"/>
                </a:solidFill>
              </a:rPr>
              <a:t>9 paramètres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9172" y="3616562"/>
            <a:ext cx="15327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/>
              <a:t>Ces filtres 2D</a:t>
            </a:r>
          </a:p>
          <a:p>
            <a:pPr algn="ctr"/>
            <a:r>
              <a:rPr lang="fr-CA" sz="1600"/>
              <a:t>peuvent être</a:t>
            </a:r>
          </a:p>
          <a:p>
            <a:pPr algn="ctr"/>
            <a:r>
              <a:rPr lang="fr-CA" sz="1600"/>
              <a:t>décomposés</a:t>
            </a:r>
          </a:p>
          <a:p>
            <a:pPr algn="ctr"/>
            <a:r>
              <a:rPr lang="fr-CA" sz="1600"/>
              <a:t>en 2 filtres de </a:t>
            </a:r>
          </a:p>
          <a:p>
            <a:pPr algn="ctr"/>
            <a:r>
              <a:rPr lang="fr-CA" sz="1600" b="1">
                <a:solidFill>
                  <a:srgbClr val="FF0000"/>
                </a:solidFill>
              </a:rPr>
              <a:t>3 paramètres</a:t>
            </a:r>
          </a:p>
          <a:p>
            <a:pPr algn="ctr"/>
            <a:r>
              <a:rPr lang="fr-CA" sz="1600"/>
              <a:t>pour un total de</a:t>
            </a:r>
            <a:r>
              <a:rPr lang="fr-CA" sz="1600" b="1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fr-CA" sz="1600" b="1">
                <a:solidFill>
                  <a:srgbClr val="FF0000"/>
                </a:solidFill>
              </a:rPr>
              <a:t>6 paramètres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 flipV="1">
            <a:off x="1664827" y="3365500"/>
            <a:ext cx="605939" cy="120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664827" y="4542997"/>
            <a:ext cx="605939" cy="3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" idx="3"/>
          </p:cNvCxnSpPr>
          <p:nvPr/>
        </p:nvCxnSpPr>
        <p:spPr>
          <a:xfrm>
            <a:off x="1664827" y="4574232"/>
            <a:ext cx="605939" cy="129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0800000">
            <a:off x="6873233" y="3196707"/>
            <a:ext cx="605939" cy="2505292"/>
            <a:chOff x="8002127" y="1888607"/>
            <a:chExt cx="605939" cy="2505292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8002127" y="1888607"/>
              <a:ext cx="605939" cy="120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002127" y="3066104"/>
              <a:ext cx="605939" cy="31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8002127" y="3097339"/>
              <a:ext cx="605939" cy="1296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602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/>
              <a:t>Convolution séparée</a:t>
            </a:r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431800" y="1433809"/>
            <a:ext cx="8576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Les filtres 2D et 3D peuvent être </a:t>
            </a:r>
            <a:r>
              <a:rPr lang="fr-CA" b="1">
                <a:solidFill>
                  <a:srgbClr val="FF0000"/>
                </a:solidFill>
              </a:rPr>
              <a:t>séparés</a:t>
            </a:r>
            <a:r>
              <a:rPr lang="fr-CA"/>
              <a:t> en filtres plus élémentaires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183043" y="2676762"/>
            <a:ext cx="7073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/>
              <a:t>Bien que tous les filtres 2D (et 3D) ne soient pas tous mathématiquement séparables, on peut tout de même les </a:t>
            </a:r>
            <a:r>
              <a:rPr lang="fr-CA" sz="2800" b="1">
                <a:solidFill>
                  <a:srgbClr val="FF0000"/>
                </a:solidFill>
              </a:rPr>
              <a:t>approximer</a:t>
            </a:r>
            <a:r>
              <a:rPr lang="fr-CA" sz="2800"/>
              <a:t> par des filtres 1D</a:t>
            </a:r>
            <a:endParaRPr lang="en-CA" sz="2800" b="1">
              <a:solidFill>
                <a:srgbClr val="FF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186870"/>
              </p:ext>
            </p:extLst>
          </p:nvPr>
        </p:nvGraphicFramePr>
        <p:xfrm>
          <a:off x="2222500" y="4305300"/>
          <a:ext cx="46990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name="Equation" r:id="rId3" imgW="1879560" imgH="711000" progId="Equation.3">
                  <p:embed/>
                </p:oleObj>
              </mc:Choice>
              <mc:Fallback>
                <p:oleObj name="Equation" r:id="rId3" imgW="1879560" imgH="7110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2500" y="4305300"/>
                        <a:ext cx="46990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5612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46</a:t>
            </a:fld>
            <a:endParaRPr lang="fr-CA"/>
          </a:p>
        </p:txBody>
      </p:sp>
      <p:pic>
        <p:nvPicPr>
          <p:cNvPr id="9220" name="Picture 4" descr="https://miro.medium.com/max/1187/1*7OF9tl-oRpDK_S3z-AMw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26757"/>
            <a:ext cx="8864126" cy="271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/>
              <a:t>Convolution séparée</a:t>
            </a:r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437816" y="1819990"/>
            <a:ext cx="849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/>
              <a:t>Filtre</a:t>
            </a:r>
          </a:p>
          <a:p>
            <a:pPr algn="ctr"/>
            <a:r>
              <a:rPr lang="fr-CA"/>
              <a:t>1x3</a:t>
            </a: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685800" y="2004656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Entrée</a:t>
            </a:r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7538899" y="1819990"/>
            <a:ext cx="16514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/>
              <a:t>Carte </a:t>
            </a:r>
          </a:p>
          <a:p>
            <a:pPr algn="ctr"/>
            <a:r>
              <a:rPr lang="fr-CA"/>
              <a:t>d’activation</a:t>
            </a:r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327743" y="1819990"/>
            <a:ext cx="9268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/>
              <a:t>Filtre </a:t>
            </a:r>
          </a:p>
          <a:p>
            <a:pPr algn="ctr"/>
            <a:r>
              <a:rPr lang="fr-CA"/>
              <a:t>3x1</a:t>
            </a:r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3559328" y="1819990"/>
            <a:ext cx="23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/>
              <a:t>Carte d’activation</a:t>
            </a:r>
          </a:p>
          <a:p>
            <a:pPr algn="ctr"/>
            <a:r>
              <a:rPr lang="fr-CA"/>
              <a:t>intermédiaire</a:t>
            </a:r>
            <a:endParaRPr lang="en-CA"/>
          </a:p>
        </p:txBody>
      </p:sp>
      <p:sp>
        <p:nvSpPr>
          <p:cNvPr id="2" name="Rectangle 1"/>
          <p:cNvSpPr/>
          <p:nvPr/>
        </p:nvSpPr>
        <p:spPr>
          <a:xfrm>
            <a:off x="310989" y="4762500"/>
            <a:ext cx="8705537" cy="63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8312" y="6413212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1399745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/>
              <a:t>Convolution séparée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47</a:t>
            </a:fld>
            <a:endParaRPr lang="fr-CA"/>
          </a:p>
        </p:txBody>
      </p:sp>
      <p:sp>
        <p:nvSpPr>
          <p:cNvPr id="5" name="AutoShape 2" descr="https://miro.medium.com/max/1330/1*dffVi2XjXA-6zAAOh4UW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271707"/>
              </p:ext>
            </p:extLst>
          </p:nvPr>
        </p:nvGraphicFramePr>
        <p:xfrm>
          <a:off x="685800" y="1478697"/>
          <a:ext cx="7890594" cy="1578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7" r:id="rId3" imgW="6348960" imgH="1269720" progId="">
                  <p:embed/>
                </p:oleObj>
              </mc:Choice>
              <mc:Fallback>
                <p:oleObj r:id="rId3" imgW="6348960" imgH="126972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1478697"/>
                        <a:ext cx="7890594" cy="1578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55575" y="5956012"/>
            <a:ext cx="8826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err="1"/>
              <a:t>Jonghoon</a:t>
            </a:r>
            <a:r>
              <a:rPr lang="es-ES" sz="1600"/>
              <a:t> </a:t>
            </a:r>
            <a:r>
              <a:rPr lang="es-ES" sz="1600" err="1"/>
              <a:t>Jin</a:t>
            </a:r>
            <a:r>
              <a:rPr lang="es-ES" sz="1600"/>
              <a:t>, </a:t>
            </a:r>
            <a:r>
              <a:rPr lang="es-ES" sz="1600" err="1"/>
              <a:t>Aysegul</a:t>
            </a:r>
            <a:r>
              <a:rPr lang="es-ES" sz="1600"/>
              <a:t> </a:t>
            </a:r>
            <a:r>
              <a:rPr lang="es-ES" sz="1600" err="1"/>
              <a:t>Dundar</a:t>
            </a:r>
            <a:r>
              <a:rPr lang="es-ES" sz="1600"/>
              <a:t>, Eugenio </a:t>
            </a:r>
            <a:r>
              <a:rPr lang="es-ES" sz="1600" err="1"/>
              <a:t>Culurciello</a:t>
            </a:r>
            <a:r>
              <a:rPr lang="es-ES" sz="1600"/>
              <a:t>,</a:t>
            </a:r>
          </a:p>
          <a:p>
            <a:r>
              <a:rPr lang="en-US" sz="1600" b="1"/>
              <a:t>Flattened convolutional neural networks for feedforward acceleration</a:t>
            </a:r>
            <a:r>
              <a:rPr lang="en-CA" sz="1600"/>
              <a:t>, ICCV2017</a:t>
            </a:r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803275" y="3580136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CxYxX</a:t>
            </a:r>
            <a:r>
              <a:rPr lang="fr-CA"/>
              <a:t> paramètres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898896" y="3580136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C+Y+X paramètres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637490" y="4696985"/>
            <a:ext cx="650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Importante réduction du nombre de paramètres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6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fr-CA"/>
              <a:t>Convolution séparée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48</a:t>
            </a:fld>
            <a:endParaRPr lang="fr-CA"/>
          </a:p>
        </p:txBody>
      </p:sp>
      <p:sp>
        <p:nvSpPr>
          <p:cNvPr id="5" name="AutoShape 2" descr="https://miro.medium.com/max/1330/1*dffVi2XjXA-6zAAOh4UW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85800" y="1478697"/>
          <a:ext cx="7890594" cy="1578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1" r:id="rId3" imgW="6348960" imgH="1269720" progId="">
                  <p:embed/>
                </p:oleObj>
              </mc:Choice>
              <mc:Fallback>
                <p:oleObj r:id="rId3" imgW="6348960" imgH="126972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1478697"/>
                        <a:ext cx="7890594" cy="1578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55575" y="5956012"/>
            <a:ext cx="8826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err="1"/>
              <a:t>Jonghoon</a:t>
            </a:r>
            <a:r>
              <a:rPr lang="es-ES" sz="1600"/>
              <a:t> </a:t>
            </a:r>
            <a:r>
              <a:rPr lang="es-ES" sz="1600" err="1"/>
              <a:t>Jin</a:t>
            </a:r>
            <a:r>
              <a:rPr lang="es-ES" sz="1600"/>
              <a:t>, </a:t>
            </a:r>
            <a:r>
              <a:rPr lang="es-ES" sz="1600" err="1"/>
              <a:t>Aysegul</a:t>
            </a:r>
            <a:r>
              <a:rPr lang="es-ES" sz="1600"/>
              <a:t> </a:t>
            </a:r>
            <a:r>
              <a:rPr lang="es-ES" sz="1600" err="1"/>
              <a:t>Dundar</a:t>
            </a:r>
            <a:r>
              <a:rPr lang="es-ES" sz="1600"/>
              <a:t>, Eugenio </a:t>
            </a:r>
            <a:r>
              <a:rPr lang="es-ES" sz="1600" err="1"/>
              <a:t>Culurciello</a:t>
            </a:r>
            <a:r>
              <a:rPr lang="es-ES" sz="1600"/>
              <a:t>,</a:t>
            </a:r>
          </a:p>
          <a:p>
            <a:r>
              <a:rPr lang="en-US" sz="1600" b="1"/>
              <a:t>Flattened convolutional neural networks for feedforward acceleration</a:t>
            </a:r>
            <a:r>
              <a:rPr lang="en-CA" sz="1600"/>
              <a:t>, ICCV2017</a:t>
            </a:r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803275" y="3580136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err="1"/>
              <a:t>CxYxX</a:t>
            </a:r>
            <a:r>
              <a:rPr lang="fr-CA"/>
              <a:t> paramètres</a:t>
            </a:r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898896" y="3580136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C+Y+X paramètres</a:t>
            </a:r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637490" y="4696985"/>
            <a:ext cx="540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Exemple : </a:t>
            </a:r>
            <a:r>
              <a:rPr lang="fr-CA"/>
              <a:t>5x5x5=</a:t>
            </a:r>
            <a:r>
              <a:rPr lang="fr-CA" b="1">
                <a:solidFill>
                  <a:srgbClr val="FF0000"/>
                </a:solidFill>
              </a:rPr>
              <a:t>125     </a:t>
            </a:r>
            <a:r>
              <a:rPr lang="fr-CA"/>
              <a:t>vs      5+5+5=</a:t>
            </a:r>
            <a:r>
              <a:rPr lang="fr-CA" b="1">
                <a:solidFill>
                  <a:srgbClr val="FF0000"/>
                </a:solidFill>
              </a:rPr>
              <a:t>15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58" y="120698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i="1" err="1"/>
              <a:t>Depth-wise</a:t>
            </a:r>
            <a:r>
              <a:rPr lang="fr-CA" sz="2800" i="1"/>
              <a:t> convolution </a:t>
            </a:r>
            <a:r>
              <a:rPr lang="fr-CA" sz="2800"/>
              <a:t>+ </a:t>
            </a:r>
            <a:r>
              <a:rPr lang="fr-CA" sz="2800" err="1"/>
              <a:t>conv</a:t>
            </a:r>
            <a:r>
              <a:rPr lang="fr-CA" sz="2800"/>
              <a:t> 1x1</a:t>
            </a:r>
            <a:endParaRPr lang="en-CA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49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853792"/>
              </p:ext>
            </p:extLst>
          </p:nvPr>
        </p:nvGraphicFramePr>
        <p:xfrm>
          <a:off x="349061" y="1836858"/>
          <a:ext cx="4544742" cy="1709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5" r:id="rId3" imgW="7619040" imgH="2742840" progId="">
                  <p:embed/>
                </p:oleObj>
              </mc:Choice>
              <mc:Fallback>
                <p:oleObj r:id="rId3" imgW="7619040" imgH="27428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061" y="1836858"/>
                        <a:ext cx="4544742" cy="1709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i="1" err="1"/>
              <a:t>Depthwise</a:t>
            </a:r>
            <a:r>
              <a:rPr lang="fr-CA" sz="4000" i="1"/>
              <a:t> </a:t>
            </a:r>
            <a:r>
              <a:rPr lang="fr-CA" sz="4000" i="1" err="1"/>
              <a:t>Separable</a:t>
            </a:r>
            <a:r>
              <a:rPr lang="fr-CA" sz="4000" i="1"/>
              <a:t> Convolution</a:t>
            </a:r>
            <a:r>
              <a:rPr lang="fr-CA" sz="2000" i="1"/>
              <a:t> </a:t>
            </a:r>
            <a:br>
              <a:rPr lang="fr-CA" sz="2000" i="1"/>
            </a:br>
            <a:r>
              <a:rPr lang="fr-CA" sz="2000"/>
              <a:t>Version 1</a:t>
            </a:r>
            <a:endParaRPr lang="en-CA" sz="4000"/>
          </a:p>
        </p:txBody>
      </p:sp>
      <p:sp>
        <p:nvSpPr>
          <p:cNvPr id="32" name="Rectangle 31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CF37C4-5EF1-496B-95FA-3F32E28F54D1}"/>
              </a:ext>
            </a:extLst>
          </p:cNvPr>
          <p:cNvSpPr/>
          <p:nvPr/>
        </p:nvSpPr>
        <p:spPr>
          <a:xfrm>
            <a:off x="155575" y="5956012"/>
            <a:ext cx="8826500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1600">
                <a:latin typeface="Times New Roman"/>
                <a:cs typeface="Times New Roman"/>
              </a:rPr>
              <a:t>Howard, Andrew G., et al. "</a:t>
            </a:r>
            <a:r>
              <a:rPr lang="es-ES" sz="1600" err="1">
                <a:latin typeface="Times New Roman"/>
                <a:cs typeface="Times New Roman"/>
              </a:rPr>
              <a:t>Mobilenets</a:t>
            </a:r>
            <a:r>
              <a:rPr lang="es-ES" sz="1600">
                <a:latin typeface="Times New Roman"/>
                <a:cs typeface="Times New Roman"/>
              </a:rPr>
              <a:t>: </a:t>
            </a:r>
            <a:r>
              <a:rPr lang="es-ES" sz="1600" err="1">
                <a:latin typeface="Times New Roman"/>
                <a:cs typeface="Times New Roman"/>
              </a:rPr>
              <a:t>Efficient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convolutional</a:t>
            </a:r>
            <a:r>
              <a:rPr lang="es-ES" sz="1600">
                <a:latin typeface="Times New Roman"/>
                <a:cs typeface="Times New Roman"/>
              </a:rPr>
              <a:t> neural </a:t>
            </a:r>
            <a:r>
              <a:rPr lang="es-ES" sz="1600" err="1">
                <a:latin typeface="Times New Roman"/>
                <a:cs typeface="Times New Roman"/>
              </a:rPr>
              <a:t>networks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for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mobile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vision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applications</a:t>
            </a:r>
            <a:r>
              <a:rPr lang="es-ES" sz="1600">
                <a:latin typeface="Times New Roman"/>
                <a:cs typeface="Times New Roman"/>
              </a:rPr>
              <a:t>." </a:t>
            </a:r>
            <a:r>
              <a:rPr lang="es-ES" sz="1600" err="1">
                <a:latin typeface="Times New Roman"/>
                <a:cs typeface="Times New Roman"/>
              </a:rPr>
              <a:t>arXiv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preprint</a:t>
            </a:r>
            <a:r>
              <a:rPr lang="es-ES" sz="1600">
                <a:latin typeface="Times New Roman"/>
                <a:cs typeface="Times New Roman"/>
              </a:rPr>
              <a:t> arXiv:1704.04861 (2017).</a:t>
            </a:r>
            <a:endParaRPr lang="fr-FR"/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336579EE-B13A-4985-9C2D-6004C3F48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085" y="2034757"/>
            <a:ext cx="4452975" cy="1371544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7593ACF2-8494-4EC7-A94A-7C64D662E7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88" r="-2219" b="481"/>
          <a:stretch/>
        </p:blipFill>
        <p:spPr>
          <a:xfrm>
            <a:off x="1953491" y="3727385"/>
            <a:ext cx="5652532" cy="18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9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be 43">
            <a:extLst>
              <a:ext uri="{FF2B5EF4-FFF2-40B4-BE49-F238E27FC236}">
                <a16:creationId xmlns:a16="http://schemas.microsoft.com/office/drawing/2014/main" id="{6402582E-F2C1-4523-9EE5-D6B189F708C3}"/>
              </a:ext>
            </a:extLst>
          </p:cNvPr>
          <p:cNvSpPr/>
          <p:nvPr/>
        </p:nvSpPr>
        <p:spPr>
          <a:xfrm>
            <a:off x="4440683" y="178319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137" name="TextBox 136"/>
          <p:cNvSpPr txBox="1"/>
          <p:nvPr/>
        </p:nvSpPr>
        <p:spPr>
          <a:xfrm>
            <a:off x="257175" y="177800"/>
            <a:ext cx="8407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3200">
                <a:latin typeface="Times New Roman"/>
                <a:cs typeface="Times New Roman"/>
              </a:rPr>
              <a:t>Poids vs. neurones</a:t>
            </a:r>
            <a:endParaRPr lang="fr-FR"/>
          </a:p>
        </p:txBody>
      </p:sp>
      <p:sp>
        <p:nvSpPr>
          <p:cNvPr id="3" name="Oval 93">
            <a:extLst>
              <a:ext uri="{FF2B5EF4-FFF2-40B4-BE49-F238E27FC236}">
                <a16:creationId xmlns:a16="http://schemas.microsoft.com/office/drawing/2014/main" id="{5A7A372E-12E1-4919-829F-B9453396C0D6}"/>
              </a:ext>
            </a:extLst>
          </p:cNvPr>
          <p:cNvSpPr/>
          <p:nvPr/>
        </p:nvSpPr>
        <p:spPr>
          <a:xfrm>
            <a:off x="2687610" y="1778469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4" name="Oval 121">
            <a:extLst>
              <a:ext uri="{FF2B5EF4-FFF2-40B4-BE49-F238E27FC236}">
                <a16:creationId xmlns:a16="http://schemas.microsoft.com/office/drawing/2014/main" id="{89E24552-80AA-473A-83CC-9C395958309E}"/>
              </a:ext>
            </a:extLst>
          </p:cNvPr>
          <p:cNvSpPr/>
          <p:nvPr/>
        </p:nvSpPr>
        <p:spPr>
          <a:xfrm>
            <a:off x="2724080" y="3514588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5" name="Oval 111">
            <a:extLst>
              <a:ext uri="{FF2B5EF4-FFF2-40B4-BE49-F238E27FC236}">
                <a16:creationId xmlns:a16="http://schemas.microsoft.com/office/drawing/2014/main" id="{8C1649E2-E85B-4579-B5F8-D549167F28C1}"/>
              </a:ext>
            </a:extLst>
          </p:cNvPr>
          <p:cNvSpPr/>
          <p:nvPr/>
        </p:nvSpPr>
        <p:spPr>
          <a:xfrm>
            <a:off x="2749423" y="4230508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6" name="Oval 59">
            <a:extLst>
              <a:ext uri="{FF2B5EF4-FFF2-40B4-BE49-F238E27FC236}">
                <a16:creationId xmlns:a16="http://schemas.microsoft.com/office/drawing/2014/main" id="{CCAAA75C-96C5-4A82-BB92-CEDA837A1605}"/>
              </a:ext>
            </a:extLst>
          </p:cNvPr>
          <p:cNvSpPr/>
          <p:nvPr/>
        </p:nvSpPr>
        <p:spPr>
          <a:xfrm>
            <a:off x="1229201" y="3099508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CA1365A7-35C1-4100-AEE0-94EF7AD7C162}"/>
              </a:ext>
            </a:extLst>
          </p:cNvPr>
          <p:cNvSpPr/>
          <p:nvPr/>
        </p:nvSpPr>
        <p:spPr>
          <a:xfrm>
            <a:off x="1229201" y="4249246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9F13E7F7-6BA4-40AA-9CB4-C59F46EB040D}"/>
              </a:ext>
            </a:extLst>
          </p:cNvPr>
          <p:cNvSpPr/>
          <p:nvPr/>
        </p:nvSpPr>
        <p:spPr>
          <a:xfrm>
            <a:off x="1229201" y="1871832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cxnSp>
        <p:nvCxnSpPr>
          <p:cNvPr id="9" name="Straight Arrow Connector 81">
            <a:extLst>
              <a:ext uri="{FF2B5EF4-FFF2-40B4-BE49-F238E27FC236}">
                <a16:creationId xmlns:a16="http://schemas.microsoft.com/office/drawing/2014/main" id="{5FF1C06A-EB19-47F9-8BB8-EC5AD9E1B99C}"/>
              </a:ext>
            </a:extLst>
          </p:cNvPr>
          <p:cNvCxnSpPr>
            <a:cxnSpLocks/>
          </p:cNvCxnSpPr>
          <p:nvPr/>
        </p:nvCxnSpPr>
        <p:spPr>
          <a:xfrm flipV="1">
            <a:off x="1661249" y="2085171"/>
            <a:ext cx="986447" cy="12225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82">
            <a:extLst>
              <a:ext uri="{FF2B5EF4-FFF2-40B4-BE49-F238E27FC236}">
                <a16:creationId xmlns:a16="http://schemas.microsoft.com/office/drawing/2014/main" id="{55361654-A227-42B8-9E36-F65BE2E96FDF}"/>
              </a:ext>
            </a:extLst>
          </p:cNvPr>
          <p:cNvCxnSpPr>
            <a:cxnSpLocks/>
          </p:cNvCxnSpPr>
          <p:nvPr/>
        </p:nvCxnSpPr>
        <p:spPr>
          <a:xfrm flipV="1">
            <a:off x="1661249" y="2094618"/>
            <a:ext cx="986447" cy="23533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83">
            <a:extLst>
              <a:ext uri="{FF2B5EF4-FFF2-40B4-BE49-F238E27FC236}">
                <a16:creationId xmlns:a16="http://schemas.microsoft.com/office/drawing/2014/main" id="{0243E82C-4CCD-4D22-9F18-D7F2E0E62ECC}"/>
              </a:ext>
            </a:extLst>
          </p:cNvPr>
          <p:cNvCxnSpPr>
            <a:cxnSpLocks/>
          </p:cNvCxnSpPr>
          <p:nvPr/>
        </p:nvCxnSpPr>
        <p:spPr>
          <a:xfrm>
            <a:off x="1661249" y="2080000"/>
            <a:ext cx="1024232" cy="146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6">
            <a:extLst>
              <a:ext uri="{FF2B5EF4-FFF2-40B4-BE49-F238E27FC236}">
                <a16:creationId xmlns:a16="http://schemas.microsoft.com/office/drawing/2014/main" id="{2E533190-5876-45BE-8860-AF52ADD425B8}"/>
              </a:ext>
            </a:extLst>
          </p:cNvPr>
          <p:cNvCxnSpPr>
            <a:cxnSpLocks/>
          </p:cNvCxnSpPr>
          <p:nvPr/>
        </p:nvCxnSpPr>
        <p:spPr>
          <a:xfrm flipV="1">
            <a:off x="1661249" y="3150604"/>
            <a:ext cx="1079594" cy="147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7">
            <a:extLst>
              <a:ext uri="{FF2B5EF4-FFF2-40B4-BE49-F238E27FC236}">
                <a16:creationId xmlns:a16="http://schemas.microsoft.com/office/drawing/2014/main" id="{BB7A20C1-2D63-4DFC-A4F6-73C60B7F1195}"/>
              </a:ext>
            </a:extLst>
          </p:cNvPr>
          <p:cNvCxnSpPr>
            <a:cxnSpLocks/>
          </p:cNvCxnSpPr>
          <p:nvPr/>
        </p:nvCxnSpPr>
        <p:spPr>
          <a:xfrm flipV="1">
            <a:off x="1661249" y="3150604"/>
            <a:ext cx="1079594" cy="129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28">
            <a:extLst>
              <a:ext uri="{FF2B5EF4-FFF2-40B4-BE49-F238E27FC236}">
                <a16:creationId xmlns:a16="http://schemas.microsoft.com/office/drawing/2014/main" id="{ADCC6326-5712-4A98-BB64-BD569D81E0EF}"/>
              </a:ext>
            </a:extLst>
          </p:cNvPr>
          <p:cNvCxnSpPr>
            <a:cxnSpLocks/>
          </p:cNvCxnSpPr>
          <p:nvPr/>
        </p:nvCxnSpPr>
        <p:spPr>
          <a:xfrm>
            <a:off x="1661249" y="2070554"/>
            <a:ext cx="1079594" cy="1080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32">
            <a:extLst>
              <a:ext uri="{FF2B5EF4-FFF2-40B4-BE49-F238E27FC236}">
                <a16:creationId xmlns:a16="http://schemas.microsoft.com/office/drawing/2014/main" id="{3F668B6A-48B7-4C96-85C5-0C75395A90F7}"/>
              </a:ext>
            </a:extLst>
          </p:cNvPr>
          <p:cNvCxnSpPr>
            <a:cxnSpLocks/>
          </p:cNvCxnSpPr>
          <p:nvPr/>
        </p:nvCxnSpPr>
        <p:spPr>
          <a:xfrm>
            <a:off x="1661249" y="3298230"/>
            <a:ext cx="1067152" cy="5116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33">
            <a:extLst>
              <a:ext uri="{FF2B5EF4-FFF2-40B4-BE49-F238E27FC236}">
                <a16:creationId xmlns:a16="http://schemas.microsoft.com/office/drawing/2014/main" id="{BF19905F-9130-4688-9125-66B5FFDC4A7F}"/>
              </a:ext>
            </a:extLst>
          </p:cNvPr>
          <p:cNvCxnSpPr>
            <a:cxnSpLocks/>
          </p:cNvCxnSpPr>
          <p:nvPr/>
        </p:nvCxnSpPr>
        <p:spPr>
          <a:xfrm flipV="1">
            <a:off x="1661249" y="3809847"/>
            <a:ext cx="1067152" cy="638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34">
            <a:extLst>
              <a:ext uri="{FF2B5EF4-FFF2-40B4-BE49-F238E27FC236}">
                <a16:creationId xmlns:a16="http://schemas.microsoft.com/office/drawing/2014/main" id="{A0A1A0DC-5591-4F86-9DFF-DE50EBDB4E8F}"/>
              </a:ext>
            </a:extLst>
          </p:cNvPr>
          <p:cNvCxnSpPr>
            <a:cxnSpLocks/>
          </p:cNvCxnSpPr>
          <p:nvPr/>
        </p:nvCxnSpPr>
        <p:spPr>
          <a:xfrm>
            <a:off x="1661249" y="2070554"/>
            <a:ext cx="1067152" cy="17392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6339F90-119A-42E9-A211-6A7D36606FA8}"/>
              </a:ext>
            </a:extLst>
          </p:cNvPr>
          <p:cNvSpPr txBox="1"/>
          <p:nvPr/>
        </p:nvSpPr>
        <p:spPr>
          <a:xfrm>
            <a:off x="1632317" y="1056094"/>
            <a:ext cx="1297920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neurones</a:t>
            </a:r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B2833D4-AA08-49A3-B328-4AD3E459AFC2}"/>
              </a:ext>
            </a:extLst>
          </p:cNvPr>
          <p:cNvCxnSpPr/>
          <p:nvPr/>
        </p:nvCxnSpPr>
        <p:spPr>
          <a:xfrm flipH="1">
            <a:off x="1488025" y="1480469"/>
            <a:ext cx="672576" cy="30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DFDDF91-2B0F-4B1B-A162-BE8E025B77B8}"/>
              </a:ext>
            </a:extLst>
          </p:cNvPr>
          <p:cNvCxnSpPr>
            <a:cxnSpLocks/>
          </p:cNvCxnSpPr>
          <p:nvPr/>
        </p:nvCxnSpPr>
        <p:spPr>
          <a:xfrm>
            <a:off x="2547899" y="1546593"/>
            <a:ext cx="347621" cy="57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D6660BE-EB9A-4C19-BBA2-D98DEAE6F949}"/>
              </a:ext>
            </a:extLst>
          </p:cNvPr>
          <p:cNvSpPr txBox="1"/>
          <p:nvPr/>
        </p:nvSpPr>
        <p:spPr>
          <a:xfrm>
            <a:off x="1955852" y="4855860"/>
            <a:ext cx="882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poids</a:t>
            </a:r>
            <a:endParaRPr lang="fr-FR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EA236F-95D3-46A8-B950-2992A902BD6F}"/>
              </a:ext>
            </a:extLst>
          </p:cNvPr>
          <p:cNvCxnSpPr/>
          <p:nvPr/>
        </p:nvCxnSpPr>
        <p:spPr>
          <a:xfrm flipH="1" flipV="1">
            <a:off x="2331106" y="4277040"/>
            <a:ext cx="58568" cy="57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">
            <a:extLst>
              <a:ext uri="{FF2B5EF4-FFF2-40B4-BE49-F238E27FC236}">
                <a16:creationId xmlns:a16="http://schemas.microsoft.com/office/drawing/2014/main" id="{93419574-82C0-49DE-B052-16C98B039713}"/>
              </a:ext>
            </a:extLst>
          </p:cNvPr>
          <p:cNvSpPr txBox="1"/>
          <p:nvPr/>
        </p:nvSpPr>
        <p:spPr>
          <a:xfrm>
            <a:off x="5534231" y="2502579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0001022B-4087-412C-AA83-27C8A1371F39}"/>
              </a:ext>
            </a:extLst>
          </p:cNvPr>
          <p:cNvSpPr txBox="1"/>
          <p:nvPr/>
        </p:nvSpPr>
        <p:spPr>
          <a:xfrm rot="18738449">
            <a:off x="5062857" y="405594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529A8FC8-EE4E-4F4F-B64F-8708C51DAAAD}"/>
              </a:ext>
            </a:extLst>
          </p:cNvPr>
          <p:cNvSpPr txBox="1"/>
          <p:nvPr/>
        </p:nvSpPr>
        <p:spPr>
          <a:xfrm>
            <a:off x="4268493" y="4690531"/>
            <a:ext cx="38985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>
                <a:latin typeface="Times New Roman"/>
                <a:cs typeface="Times New Roman"/>
              </a:rPr>
              <a:t>  3</a:t>
            </a:r>
            <a:endParaRPr lang="en-CA" sz="160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1831377B-7D6F-4368-8255-CB315FC2AD62}"/>
              </a:ext>
            </a:extLst>
          </p:cNvPr>
          <p:cNvSpPr/>
          <p:nvPr/>
        </p:nvSpPr>
        <p:spPr>
          <a:xfrm>
            <a:off x="6932936" y="1828249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4DBD5CC8-9FEF-45F2-96B3-882F9730649A}"/>
              </a:ext>
            </a:extLst>
          </p:cNvPr>
          <p:cNvSpPr txBox="1"/>
          <p:nvPr/>
        </p:nvSpPr>
        <p:spPr>
          <a:xfrm>
            <a:off x="8091767" y="2823754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C3A31D33-C53E-45AA-A5AF-FAEEC091F575}"/>
              </a:ext>
            </a:extLst>
          </p:cNvPr>
          <p:cNvSpPr txBox="1"/>
          <p:nvPr/>
        </p:nvSpPr>
        <p:spPr>
          <a:xfrm rot="18738449">
            <a:off x="7440914" y="4225977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EF7A2D46-F512-49FC-A0E9-C013D158F6C4}"/>
              </a:ext>
            </a:extLst>
          </p:cNvPr>
          <p:cNvSpPr txBox="1"/>
          <p:nvPr/>
        </p:nvSpPr>
        <p:spPr>
          <a:xfrm>
            <a:off x="6778798" y="4794441"/>
            <a:ext cx="38985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>
                <a:latin typeface="Times New Roman"/>
                <a:cs typeface="Times New Roman"/>
              </a:rPr>
              <a:t>  </a:t>
            </a:r>
            <a:r>
              <a:rPr lang="fr-CA" sz="160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lang="en-CA" sz="1600">
              <a:solidFill>
                <a:srgbClr val="FF0000"/>
              </a:solidFill>
            </a:endParaRP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DD2EB50-A1AA-4278-9C5C-D9471B11E1F3}"/>
              </a:ext>
            </a:extLst>
          </p:cNvPr>
          <p:cNvSpPr/>
          <p:nvPr/>
        </p:nvSpPr>
        <p:spPr>
          <a:xfrm>
            <a:off x="4885909" y="2951055"/>
            <a:ext cx="349740" cy="559245"/>
          </a:xfrm>
          <a:prstGeom prst="cube">
            <a:avLst>
              <a:gd name="adj" fmla="val 72095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6A9C4EBE-275B-40A7-B67F-85EA2C726D82}"/>
              </a:ext>
            </a:extLst>
          </p:cNvPr>
          <p:cNvSpPr txBox="1"/>
          <p:nvPr/>
        </p:nvSpPr>
        <p:spPr>
          <a:xfrm>
            <a:off x="5318759" y="306868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171CA8A0-3FC7-4332-9151-6669D19DDCE8}"/>
              </a:ext>
            </a:extLst>
          </p:cNvPr>
          <p:cNvSpPr txBox="1"/>
          <p:nvPr/>
        </p:nvSpPr>
        <p:spPr>
          <a:xfrm>
            <a:off x="5125765" y="334349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90F92950-1B47-43AD-9E34-7B6E8320945F}"/>
              </a:ext>
            </a:extLst>
          </p:cNvPr>
          <p:cNvSpPr/>
          <p:nvPr/>
        </p:nvSpPr>
        <p:spPr>
          <a:xfrm>
            <a:off x="7093523" y="1828249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A43D1423-E5CB-4B4D-B68A-A2C9884CD149}"/>
              </a:ext>
            </a:extLst>
          </p:cNvPr>
          <p:cNvSpPr txBox="1"/>
          <p:nvPr/>
        </p:nvSpPr>
        <p:spPr>
          <a:xfrm>
            <a:off x="4853324" y="3480458"/>
            <a:ext cx="28725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>
                <a:latin typeface="Times New Roman"/>
                <a:cs typeface="Times New Roman"/>
              </a:rPr>
              <a:t>3</a:t>
            </a:r>
            <a:endParaRPr lang="fr-CA" sz="1600">
              <a:cs typeface="Times New Roman"/>
            </a:endParaRPr>
          </a:p>
        </p:txBody>
      </p:sp>
      <p:cxnSp>
        <p:nvCxnSpPr>
          <p:cNvPr id="36" name="Straight Connector 6">
            <a:extLst>
              <a:ext uri="{FF2B5EF4-FFF2-40B4-BE49-F238E27FC236}">
                <a16:creationId xmlns:a16="http://schemas.microsoft.com/office/drawing/2014/main" id="{0343B094-7EB5-49FA-B64E-537FDDECFD96}"/>
              </a:ext>
            </a:extLst>
          </p:cNvPr>
          <p:cNvCxnSpPr>
            <a:cxnSpLocks/>
          </p:cNvCxnSpPr>
          <p:nvPr/>
        </p:nvCxnSpPr>
        <p:spPr>
          <a:xfrm flipH="1" flipV="1">
            <a:off x="5237816" y="2922716"/>
            <a:ext cx="2153692" cy="29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4">
            <a:extLst>
              <a:ext uri="{FF2B5EF4-FFF2-40B4-BE49-F238E27FC236}">
                <a16:creationId xmlns:a16="http://schemas.microsoft.com/office/drawing/2014/main" id="{6195A095-8924-4DD8-AC26-F4B5D5DDE7E1}"/>
              </a:ext>
            </a:extLst>
          </p:cNvPr>
          <p:cNvCxnSpPr>
            <a:cxnSpLocks/>
          </p:cNvCxnSpPr>
          <p:nvPr/>
        </p:nvCxnSpPr>
        <p:spPr>
          <a:xfrm flipH="1" flipV="1">
            <a:off x="5063220" y="3097313"/>
            <a:ext cx="2375519" cy="172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28">
            <a:extLst>
              <a:ext uri="{FF2B5EF4-FFF2-40B4-BE49-F238E27FC236}">
                <a16:creationId xmlns:a16="http://schemas.microsoft.com/office/drawing/2014/main" id="{A4796ABB-A980-40BA-B0C4-466719C47391}"/>
              </a:ext>
            </a:extLst>
          </p:cNvPr>
          <p:cNvCxnSpPr>
            <a:cxnSpLocks/>
          </p:cNvCxnSpPr>
          <p:nvPr/>
        </p:nvCxnSpPr>
        <p:spPr>
          <a:xfrm flipH="1">
            <a:off x="5259948" y="3260734"/>
            <a:ext cx="2188237" cy="73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38CF2B7D-DD79-4EDD-9519-8E2D93DAE90E}"/>
              </a:ext>
            </a:extLst>
          </p:cNvPr>
          <p:cNvCxnSpPr>
            <a:cxnSpLocks/>
          </p:cNvCxnSpPr>
          <p:nvPr/>
        </p:nvCxnSpPr>
        <p:spPr>
          <a:xfrm flipH="1">
            <a:off x="5053774" y="3232395"/>
            <a:ext cx="2375519" cy="2967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72C5B2F-DA2D-4289-AA79-16377F7CC366}"/>
              </a:ext>
            </a:extLst>
          </p:cNvPr>
          <p:cNvSpPr/>
          <p:nvPr/>
        </p:nvSpPr>
        <p:spPr>
          <a:xfrm>
            <a:off x="1442650" y="5440121"/>
            <a:ext cx="2471063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>
                <a:latin typeface="Times New Roman"/>
                <a:cs typeface="Times New Roman"/>
              </a:rPr>
              <a:t>Couche 1: 100</a:t>
            </a:r>
            <a:endParaRPr lang="fr-CA" sz="1600">
              <a:solidFill>
                <a:srgbClr val="FF0000"/>
              </a:solidFill>
              <a:cs typeface="Times New Roman"/>
            </a:endParaRPr>
          </a:p>
          <a:p>
            <a:r>
              <a:rPr lang="fr-CA" sz="1600">
                <a:latin typeface="Times New Roman"/>
                <a:cs typeface="Times New Roman"/>
              </a:rPr>
              <a:t>Couche 2: 100</a:t>
            </a:r>
          </a:p>
          <a:p>
            <a:r>
              <a:rPr lang="fr-CA" sz="1600">
                <a:latin typeface="Times New Roman"/>
                <a:cs typeface="Times New Roman"/>
              </a:rPr>
              <a:t>Poids: 100 x 100 = 10 000</a:t>
            </a:r>
            <a:endParaRPr lang="en-CA" sz="1600">
              <a:latin typeface="Times New Roman"/>
              <a:cs typeface="Times New Roman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19AB57-409A-4431-8CEA-A41EB4BAEBA5}"/>
              </a:ext>
            </a:extLst>
          </p:cNvPr>
          <p:cNvSpPr/>
          <p:nvPr/>
        </p:nvSpPr>
        <p:spPr>
          <a:xfrm>
            <a:off x="5051128" y="5317320"/>
            <a:ext cx="2991525" cy="132343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fr-CA" sz="1600">
                <a:latin typeface="Times New Roman"/>
                <a:cs typeface="Times New Roman"/>
              </a:rPr>
              <a:t>Image: 100x100x3</a:t>
            </a:r>
            <a:endParaRPr lang="fr-CA" sz="1600"/>
          </a:p>
          <a:p>
            <a:r>
              <a:rPr lang="fr-CA" sz="1600">
                <a:latin typeface="Times New Roman"/>
                <a:cs typeface="Times New Roman"/>
              </a:rPr>
              <a:t>Carte d'activation: 100x100x1</a:t>
            </a:r>
          </a:p>
          <a:p>
            <a:r>
              <a:rPr lang="fr-CA" sz="1600">
                <a:latin typeface="Times New Roman"/>
                <a:cs typeface="Times New Roman"/>
              </a:rPr>
              <a:t>Filtre : </a:t>
            </a:r>
            <a:r>
              <a:rPr lang="fr-CA" sz="160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fr-CA" sz="1600">
                <a:latin typeface="Times New Roman"/>
                <a:cs typeface="Times New Roman"/>
              </a:rPr>
              <a:t>x5x5x3 = 150 paramètres</a:t>
            </a:r>
            <a:endParaRPr lang="fr-CA" sz="16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fr-CA" sz="1600">
                <a:latin typeface="Times New Roman"/>
                <a:cs typeface="Times New Roman"/>
              </a:rPr>
              <a:t>Stride : 1</a:t>
            </a:r>
          </a:p>
          <a:p>
            <a:r>
              <a:rPr lang="fr-CA" sz="1600" err="1">
                <a:latin typeface="Times New Roman"/>
                <a:cs typeface="Times New Roman"/>
              </a:rPr>
              <a:t>Padding</a:t>
            </a:r>
            <a:r>
              <a:rPr lang="fr-CA" sz="1600">
                <a:latin typeface="Times New Roman"/>
                <a:cs typeface="Times New Roman"/>
              </a:rPr>
              <a:t>: 0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EBA3919-3403-4C7D-9EF3-A4DF8F492788}"/>
              </a:ext>
            </a:extLst>
          </p:cNvPr>
          <p:cNvSpPr txBox="1"/>
          <p:nvPr/>
        </p:nvSpPr>
        <p:spPr>
          <a:xfrm>
            <a:off x="6166532" y="829383"/>
            <a:ext cx="1297920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neurones</a:t>
            </a:r>
            <a:endParaRPr lang="fr-FR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E14FB4A4-F887-4B25-9978-854552410FCE}"/>
              </a:ext>
            </a:extLst>
          </p:cNvPr>
          <p:cNvCxnSpPr>
            <a:cxnSpLocks/>
          </p:cNvCxnSpPr>
          <p:nvPr/>
        </p:nvCxnSpPr>
        <p:spPr>
          <a:xfrm flipH="1">
            <a:off x="5559373" y="1253758"/>
            <a:ext cx="1125997" cy="45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69F5A75-C83F-43A2-8D06-DBAA02BD6C92}"/>
              </a:ext>
            </a:extLst>
          </p:cNvPr>
          <p:cNvCxnSpPr>
            <a:cxnSpLocks/>
          </p:cNvCxnSpPr>
          <p:nvPr/>
        </p:nvCxnSpPr>
        <p:spPr>
          <a:xfrm>
            <a:off x="7082114" y="1329328"/>
            <a:ext cx="602670" cy="413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4AD9A907-E6E2-4E18-9AC0-C04F50FCC2C5}"/>
              </a:ext>
            </a:extLst>
          </p:cNvPr>
          <p:cNvSpPr txBox="1"/>
          <p:nvPr/>
        </p:nvSpPr>
        <p:spPr>
          <a:xfrm>
            <a:off x="4723611" y="4789736"/>
            <a:ext cx="882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poids</a:t>
            </a:r>
            <a:endParaRPr lang="fr-FR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F4538B7-437C-4846-9EA3-6AF2CC5B2515}"/>
              </a:ext>
            </a:extLst>
          </p:cNvPr>
          <p:cNvCxnSpPr>
            <a:cxnSpLocks/>
          </p:cNvCxnSpPr>
          <p:nvPr/>
        </p:nvCxnSpPr>
        <p:spPr>
          <a:xfrm flipH="1" flipV="1">
            <a:off x="5108312" y="3644139"/>
            <a:ext cx="30230" cy="1173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be 50">
            <a:extLst>
              <a:ext uri="{FF2B5EF4-FFF2-40B4-BE49-F238E27FC236}">
                <a16:creationId xmlns:a16="http://schemas.microsoft.com/office/drawing/2014/main" id="{8D41A4AC-A2CD-48D7-A8FD-FC8FD7BB57DD}"/>
              </a:ext>
            </a:extLst>
          </p:cNvPr>
          <p:cNvSpPr/>
          <p:nvPr/>
        </p:nvSpPr>
        <p:spPr>
          <a:xfrm>
            <a:off x="5027603" y="2951055"/>
            <a:ext cx="349740" cy="559245"/>
          </a:xfrm>
          <a:prstGeom prst="cube">
            <a:avLst>
              <a:gd name="adj" fmla="val 72095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52" name="Oval 62">
            <a:extLst>
              <a:ext uri="{FF2B5EF4-FFF2-40B4-BE49-F238E27FC236}">
                <a16:creationId xmlns:a16="http://schemas.microsoft.com/office/drawing/2014/main" id="{A7447555-E336-4DF5-81D8-CE1B628523CF}"/>
              </a:ext>
            </a:extLst>
          </p:cNvPr>
          <p:cNvSpPr/>
          <p:nvPr/>
        </p:nvSpPr>
        <p:spPr>
          <a:xfrm>
            <a:off x="1229201" y="2504733"/>
            <a:ext cx="432048" cy="3974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53" name="Oval 121">
            <a:extLst>
              <a:ext uri="{FF2B5EF4-FFF2-40B4-BE49-F238E27FC236}">
                <a16:creationId xmlns:a16="http://schemas.microsoft.com/office/drawing/2014/main" id="{ECAC619D-F56F-4977-B05C-B2AE915884E4}"/>
              </a:ext>
            </a:extLst>
          </p:cNvPr>
          <p:cNvSpPr/>
          <p:nvPr/>
        </p:nvSpPr>
        <p:spPr>
          <a:xfrm>
            <a:off x="2742972" y="2825009"/>
            <a:ext cx="576064" cy="534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cxnSp>
        <p:nvCxnSpPr>
          <p:cNvPr id="54" name="Straight Arrow Connector 134">
            <a:extLst>
              <a:ext uri="{FF2B5EF4-FFF2-40B4-BE49-F238E27FC236}">
                <a16:creationId xmlns:a16="http://schemas.microsoft.com/office/drawing/2014/main" id="{7AB4D786-9333-4192-BA61-CA3A33CD895E}"/>
              </a:ext>
            </a:extLst>
          </p:cNvPr>
          <p:cNvCxnSpPr>
            <a:cxnSpLocks/>
          </p:cNvCxnSpPr>
          <p:nvPr/>
        </p:nvCxnSpPr>
        <p:spPr>
          <a:xfrm>
            <a:off x="1680142" y="2712901"/>
            <a:ext cx="982135" cy="4357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34">
            <a:extLst>
              <a:ext uri="{FF2B5EF4-FFF2-40B4-BE49-F238E27FC236}">
                <a16:creationId xmlns:a16="http://schemas.microsoft.com/office/drawing/2014/main" id="{3B45C1B9-1D61-4927-83CE-5CF1A0597F16}"/>
              </a:ext>
            </a:extLst>
          </p:cNvPr>
          <p:cNvCxnSpPr>
            <a:cxnSpLocks/>
          </p:cNvCxnSpPr>
          <p:nvPr/>
        </p:nvCxnSpPr>
        <p:spPr>
          <a:xfrm flipV="1">
            <a:off x="1689589" y="2071733"/>
            <a:ext cx="916011" cy="612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34">
            <a:extLst>
              <a:ext uri="{FF2B5EF4-FFF2-40B4-BE49-F238E27FC236}">
                <a16:creationId xmlns:a16="http://schemas.microsoft.com/office/drawing/2014/main" id="{D44D2FFF-8A71-436C-BE4F-30315821B8F4}"/>
              </a:ext>
            </a:extLst>
          </p:cNvPr>
          <p:cNvCxnSpPr>
            <a:cxnSpLocks/>
          </p:cNvCxnSpPr>
          <p:nvPr/>
        </p:nvCxnSpPr>
        <p:spPr>
          <a:xfrm>
            <a:off x="1699036" y="2646777"/>
            <a:ext cx="1029366" cy="11536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3E8C1C0-1763-48E7-A387-3B248F42BBB7}"/>
              </a:ext>
            </a:extLst>
          </p:cNvPr>
          <p:cNvSpPr txBox="1"/>
          <p:nvPr/>
        </p:nvSpPr>
        <p:spPr>
          <a:xfrm>
            <a:off x="1263912" y="3578252"/>
            <a:ext cx="438308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...</a:t>
            </a:r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E75204D-7913-4ACA-A36E-8790C5AA344E}"/>
              </a:ext>
            </a:extLst>
          </p:cNvPr>
          <p:cNvSpPr txBox="1"/>
          <p:nvPr/>
        </p:nvSpPr>
        <p:spPr>
          <a:xfrm>
            <a:off x="2794209" y="2265219"/>
            <a:ext cx="438308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...</a:t>
            </a:r>
            <a:endParaRPr lang="fr-FR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A1DC9D2-2DDD-4E3A-85EE-9DDEE63F3D42}"/>
              </a:ext>
            </a:extLst>
          </p:cNvPr>
          <p:cNvSpPr/>
          <p:nvPr/>
        </p:nvSpPr>
        <p:spPr>
          <a:xfrm>
            <a:off x="7260676" y="3142096"/>
            <a:ext cx="255050" cy="245604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CA9F922E-3585-4956-8469-E7EEEF0D5811}"/>
              </a:ext>
            </a:extLst>
          </p:cNvPr>
          <p:cNvSpPr/>
          <p:nvPr/>
        </p:nvSpPr>
        <p:spPr>
          <a:xfrm>
            <a:off x="7525171" y="3132650"/>
            <a:ext cx="255050" cy="245604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890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58" y="120698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 i="1" err="1"/>
              <a:t>Depth-wise</a:t>
            </a:r>
            <a:r>
              <a:rPr lang="fr-CA" sz="2800" i="1"/>
              <a:t> convolution </a:t>
            </a:r>
            <a:r>
              <a:rPr lang="fr-CA" sz="2800"/>
              <a:t>+ </a:t>
            </a:r>
            <a:r>
              <a:rPr lang="fr-CA" sz="2800" err="1"/>
              <a:t>conv</a:t>
            </a:r>
            <a:r>
              <a:rPr lang="fr-CA" sz="2800"/>
              <a:t> 1x1</a:t>
            </a:r>
            <a:endParaRPr lang="en-CA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50</a:t>
            </a:fld>
            <a:endParaRPr lang="fr-CA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444806" cy="1143000"/>
          </a:xfrm>
        </p:spPr>
        <p:txBody>
          <a:bodyPr/>
          <a:lstStyle/>
          <a:p>
            <a:pPr algn="l"/>
            <a:r>
              <a:rPr lang="fr-CA" sz="4000" i="1" err="1"/>
              <a:t>Depthwise</a:t>
            </a:r>
            <a:r>
              <a:rPr lang="fr-CA" sz="4000" i="1"/>
              <a:t> </a:t>
            </a:r>
            <a:r>
              <a:rPr lang="fr-CA" sz="4000" i="1" err="1"/>
              <a:t>Separable</a:t>
            </a:r>
            <a:r>
              <a:rPr lang="fr-CA" sz="4000" i="1"/>
              <a:t> Convolution</a:t>
            </a:r>
            <a:r>
              <a:rPr lang="fr-CA" sz="2000" i="1"/>
              <a:t> </a:t>
            </a:r>
            <a:br>
              <a:rPr lang="fr-CA" sz="2000" i="1"/>
            </a:br>
            <a:r>
              <a:rPr lang="fr-CA" sz="2000"/>
              <a:t>Version 1</a:t>
            </a:r>
            <a:endParaRPr lang="en-CA" sz="4000"/>
          </a:p>
        </p:txBody>
      </p:sp>
      <p:sp>
        <p:nvSpPr>
          <p:cNvPr id="32" name="Rectangle 31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CF37C4-5EF1-496B-95FA-3F32E28F54D1}"/>
              </a:ext>
            </a:extLst>
          </p:cNvPr>
          <p:cNvSpPr/>
          <p:nvPr/>
        </p:nvSpPr>
        <p:spPr>
          <a:xfrm>
            <a:off x="155575" y="5956012"/>
            <a:ext cx="8826500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1600">
                <a:latin typeface="Times New Roman"/>
                <a:cs typeface="Times New Roman"/>
              </a:rPr>
              <a:t>Howard, Andrew G., et al. "</a:t>
            </a:r>
            <a:r>
              <a:rPr lang="es-ES" sz="1600" err="1">
                <a:latin typeface="Times New Roman"/>
                <a:cs typeface="Times New Roman"/>
              </a:rPr>
              <a:t>Mobilenets</a:t>
            </a:r>
            <a:r>
              <a:rPr lang="es-ES" sz="1600">
                <a:latin typeface="Times New Roman"/>
                <a:cs typeface="Times New Roman"/>
              </a:rPr>
              <a:t>: </a:t>
            </a:r>
            <a:r>
              <a:rPr lang="es-ES" sz="1600" err="1">
                <a:latin typeface="Times New Roman"/>
                <a:cs typeface="Times New Roman"/>
              </a:rPr>
              <a:t>Efficient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convolutional</a:t>
            </a:r>
            <a:r>
              <a:rPr lang="es-ES" sz="1600">
                <a:latin typeface="Times New Roman"/>
                <a:cs typeface="Times New Roman"/>
              </a:rPr>
              <a:t> neural </a:t>
            </a:r>
            <a:r>
              <a:rPr lang="es-ES" sz="1600" err="1">
                <a:latin typeface="Times New Roman"/>
                <a:cs typeface="Times New Roman"/>
              </a:rPr>
              <a:t>networks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for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mobile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vision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applications</a:t>
            </a:r>
            <a:r>
              <a:rPr lang="es-ES" sz="1600">
                <a:latin typeface="Times New Roman"/>
                <a:cs typeface="Times New Roman"/>
              </a:rPr>
              <a:t>." </a:t>
            </a:r>
            <a:r>
              <a:rPr lang="es-ES" sz="1600" err="1">
                <a:latin typeface="Times New Roman"/>
                <a:cs typeface="Times New Roman"/>
              </a:rPr>
              <a:t>arXiv</a:t>
            </a:r>
            <a:r>
              <a:rPr lang="es-ES" sz="1600">
                <a:latin typeface="Times New Roman"/>
                <a:cs typeface="Times New Roman"/>
              </a:rPr>
              <a:t> </a:t>
            </a:r>
            <a:r>
              <a:rPr lang="es-ES" sz="1600" err="1">
                <a:latin typeface="Times New Roman"/>
                <a:cs typeface="Times New Roman"/>
              </a:rPr>
              <a:t>preprint</a:t>
            </a:r>
            <a:r>
              <a:rPr lang="es-ES" sz="1600">
                <a:latin typeface="Times New Roman"/>
                <a:cs typeface="Times New Roman"/>
              </a:rPr>
              <a:t> arXiv:1704.04861 (2017).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7AEE8C-0BD4-4B73-ACDE-6487F78BC90D}"/>
              </a:ext>
            </a:extLst>
          </p:cNvPr>
          <p:cNvSpPr txBox="1"/>
          <p:nvPr/>
        </p:nvSpPr>
        <p:spPr>
          <a:xfrm>
            <a:off x="347624" y="3729392"/>
            <a:ext cx="867546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128x3x3x3 </a:t>
            </a:r>
            <a:r>
              <a:rPr lang="en-US" sz="1800" err="1">
                <a:latin typeface="Times New Roman"/>
                <a:cs typeface="Times New Roman"/>
              </a:rPr>
              <a:t>filtres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multipliés</a:t>
            </a:r>
            <a:r>
              <a:rPr lang="en-US" sz="1800">
                <a:latin typeface="Times New Roman"/>
                <a:cs typeface="Times New Roman"/>
              </a:rPr>
              <a:t> 5x5 </a:t>
            </a:r>
            <a:r>
              <a:rPr lang="en-US" sz="1800" err="1">
                <a:latin typeface="Times New Roman"/>
                <a:cs typeface="Times New Roman"/>
              </a:rPr>
              <a:t>fois</a:t>
            </a:r>
            <a:r>
              <a:rPr lang="en-US" sz="1800">
                <a:latin typeface="Times New Roman"/>
                <a:cs typeface="Times New Roman"/>
              </a:rPr>
              <a:t> = 86 400 multiplications</a:t>
            </a:r>
            <a:endParaRPr lang="en-US" sz="1800"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r>
              <a:rPr lang="en-US" sz="1800">
                <a:latin typeface="Times New Roman"/>
                <a:cs typeface="Times New Roman"/>
              </a:rPr>
              <a:t>vs.</a:t>
            </a:r>
          </a:p>
          <a:p>
            <a:endParaRPr lang="en-US" sz="1800">
              <a:latin typeface="Times New Roman"/>
              <a:cs typeface="Times New Roman"/>
            </a:endParaRPr>
          </a:p>
          <a:p>
            <a:r>
              <a:rPr lang="en-US" sz="1800">
                <a:latin typeface="Times New Roman"/>
                <a:cs typeface="Times New Roman"/>
              </a:rPr>
              <a:t>3x3x1 </a:t>
            </a:r>
            <a:r>
              <a:rPr lang="en-US" sz="1800" err="1">
                <a:latin typeface="Times New Roman"/>
                <a:cs typeface="Times New Roman"/>
              </a:rPr>
              <a:t>filtres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multipliés</a:t>
            </a:r>
            <a:r>
              <a:rPr lang="en-US" sz="1800">
                <a:latin typeface="Times New Roman"/>
                <a:cs typeface="Times New Roman"/>
              </a:rPr>
              <a:t> 5x5 </a:t>
            </a:r>
            <a:r>
              <a:rPr lang="en-US" sz="1800" err="1">
                <a:latin typeface="Times New Roman"/>
                <a:cs typeface="Times New Roman"/>
              </a:rPr>
              <a:t>fois</a:t>
            </a:r>
            <a:r>
              <a:rPr lang="en-US" sz="1800">
                <a:latin typeface="Times New Roman"/>
                <a:cs typeface="Times New Roman"/>
              </a:rPr>
              <a:t> = 675 multiplications + </a:t>
            </a:r>
            <a:br>
              <a:rPr lang="en-US" sz="1800">
                <a:latin typeface="Times New Roman"/>
                <a:cs typeface="Times New Roman"/>
              </a:rPr>
            </a:br>
            <a:r>
              <a:rPr lang="en-US" sz="1800">
                <a:latin typeface="Times New Roman"/>
                <a:cs typeface="Times New Roman"/>
              </a:rPr>
              <a:t>128x1x1x3 </a:t>
            </a:r>
            <a:r>
              <a:rPr lang="en-US" sz="1800" err="1">
                <a:latin typeface="Times New Roman"/>
                <a:cs typeface="Times New Roman"/>
              </a:rPr>
              <a:t>multipliés</a:t>
            </a:r>
            <a:r>
              <a:rPr lang="en-US" sz="1800">
                <a:latin typeface="Times New Roman"/>
                <a:cs typeface="Times New Roman"/>
              </a:rPr>
              <a:t> 5x5 </a:t>
            </a:r>
            <a:r>
              <a:rPr lang="en-US" sz="1800" err="1">
                <a:latin typeface="Times New Roman"/>
                <a:cs typeface="Times New Roman"/>
              </a:rPr>
              <a:t>fois</a:t>
            </a:r>
            <a:r>
              <a:rPr lang="en-US" sz="1800">
                <a:latin typeface="Times New Roman"/>
                <a:cs typeface="Times New Roman"/>
              </a:rPr>
              <a:t> = 9600 multiplications</a:t>
            </a:r>
          </a:p>
          <a:p>
            <a:r>
              <a:rPr lang="en-US" sz="1800">
                <a:latin typeface="Times New Roman"/>
                <a:cs typeface="Times New Roman"/>
              </a:rPr>
              <a:t>                                                  = 10 275 multiplications</a:t>
            </a:r>
            <a:endParaRPr lang="en-US"/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17E0502A-581A-4D4C-9787-C26296555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106881"/>
              </p:ext>
            </p:extLst>
          </p:nvPr>
        </p:nvGraphicFramePr>
        <p:xfrm>
          <a:off x="430704" y="1891286"/>
          <a:ext cx="4381457" cy="1655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89" r:id="rId3" imgW="7619040" imgH="2742840" progId="">
                  <p:embed/>
                </p:oleObj>
              </mc:Choice>
              <mc:Fallback>
                <p:oleObj r:id="rId3" imgW="7619040" imgH="2742840" progId="">
                  <p:embed/>
                  <p:pic>
                    <p:nvPicPr>
                      <p:cNvPr id="2" name="Object 5">
                        <a:extLst>
                          <a:ext uri="{FF2B5EF4-FFF2-40B4-BE49-F238E27FC236}">
                            <a16:creationId xmlns:a16="http://schemas.microsoft.com/office/drawing/2014/main" id="{17E0502A-581A-4D4C-9787-C26296555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704" y="1891286"/>
                        <a:ext cx="4381457" cy="1655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E438547-A8FB-4A5B-9B7F-534D9E172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085" y="2034757"/>
            <a:ext cx="4452975" cy="1371544"/>
          </a:xfrm>
          <a:prstGeom prst="rect">
            <a:avLst/>
          </a:prstGeom>
        </p:spPr>
      </p:pic>
      <p:pic>
        <p:nvPicPr>
          <p:cNvPr id="13" name="Image 11">
            <a:extLst>
              <a:ext uri="{FF2B5EF4-FFF2-40B4-BE49-F238E27FC236}">
                <a16:creationId xmlns:a16="http://schemas.microsoft.com/office/drawing/2014/main" id="{365AF71B-ED4B-4613-B58C-ED3DB4B4AE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88" r="-2219" b="481"/>
          <a:stretch/>
        </p:blipFill>
        <p:spPr>
          <a:xfrm>
            <a:off x="3822205" y="1885885"/>
            <a:ext cx="5117318" cy="16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61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2324100"/>
            <a:ext cx="7772400" cy="1143000"/>
          </a:xfrm>
        </p:spPr>
        <p:txBody>
          <a:bodyPr/>
          <a:lstStyle/>
          <a:p>
            <a:r>
              <a:rPr lang="fr-CA"/>
              <a:t>Convolution </a:t>
            </a:r>
            <a:r>
              <a:rPr lang="fr-CA" b="1">
                <a:solidFill>
                  <a:srgbClr val="FF0000"/>
                </a:solidFill>
              </a:rPr>
              <a:t>par groupe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7530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/>
              <a:t>Convolution par groupe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16" y="1143000"/>
            <a:ext cx="6381242" cy="1708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16" y="2987450"/>
            <a:ext cx="6381242" cy="29353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687" y="6059269"/>
            <a:ext cx="8201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err="1">
                <a:solidFill>
                  <a:srgbClr val="000000"/>
                </a:solidFill>
                <a:latin typeface="+mj-lt"/>
              </a:rPr>
              <a:t>Saining</a:t>
            </a:r>
            <a:r>
              <a:rPr lang="en-US" sz="1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+mj-lt"/>
              </a:rPr>
              <a:t>Xie</a:t>
            </a:r>
            <a:r>
              <a:rPr lang="en-US" sz="1200">
                <a:solidFill>
                  <a:srgbClr val="000000"/>
                </a:solidFill>
                <a:latin typeface="+mj-lt"/>
              </a:rPr>
              <a:t>, Ross </a:t>
            </a:r>
            <a:r>
              <a:rPr lang="en-US" sz="1200" err="1">
                <a:solidFill>
                  <a:srgbClr val="000000"/>
                </a:solidFill>
                <a:latin typeface="+mj-lt"/>
              </a:rPr>
              <a:t>Girshick</a:t>
            </a:r>
            <a:r>
              <a:rPr lang="en-US" sz="1200">
                <a:solidFill>
                  <a:srgbClr val="000000"/>
                </a:solidFill>
                <a:latin typeface="+mj-lt"/>
              </a:rPr>
              <a:t>, Piotr </a:t>
            </a:r>
            <a:r>
              <a:rPr lang="en-US" sz="1200" err="1">
                <a:solidFill>
                  <a:srgbClr val="000000"/>
                </a:solidFill>
                <a:latin typeface="+mj-lt"/>
              </a:rPr>
              <a:t>Dollár</a:t>
            </a:r>
            <a:r>
              <a:rPr lang="en-US" sz="1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200" err="1">
                <a:solidFill>
                  <a:srgbClr val="000000"/>
                </a:solidFill>
                <a:latin typeface="+mj-lt"/>
              </a:rPr>
              <a:t>Zhuowen</a:t>
            </a:r>
            <a:r>
              <a:rPr lang="en-US" sz="1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+mj-lt"/>
              </a:rPr>
              <a:t>Tu</a:t>
            </a:r>
            <a:r>
              <a:rPr lang="en-US" sz="1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200" err="1">
                <a:solidFill>
                  <a:srgbClr val="000000"/>
                </a:solidFill>
                <a:latin typeface="+mj-lt"/>
              </a:rPr>
              <a:t>Kaiming</a:t>
            </a:r>
            <a:r>
              <a:rPr lang="en-US" sz="1200">
                <a:solidFill>
                  <a:srgbClr val="000000"/>
                </a:solidFill>
                <a:latin typeface="+mj-lt"/>
              </a:rPr>
              <a:t> He</a:t>
            </a:r>
          </a:p>
          <a:p>
            <a:r>
              <a:rPr lang="en-US" sz="1200" b="1">
                <a:solidFill>
                  <a:srgbClr val="000000"/>
                </a:solidFill>
                <a:latin typeface="+mj-lt"/>
              </a:rPr>
              <a:t>Aggregated Residual Transformations for Deep Neural Networks, </a:t>
            </a:r>
            <a:r>
              <a:rPr lang="en-US" sz="1200">
                <a:solidFill>
                  <a:srgbClr val="000000"/>
                </a:solidFill>
                <a:latin typeface="+mj-lt"/>
              </a:rPr>
              <a:t>CVPR 2017</a:t>
            </a:r>
          </a:p>
        </p:txBody>
      </p:sp>
      <p:sp>
        <p:nvSpPr>
          <p:cNvPr id="3" name="Rectangle 2"/>
          <p:cNvSpPr/>
          <p:nvPr/>
        </p:nvSpPr>
        <p:spPr>
          <a:xfrm rot="1696456">
            <a:off x="7242558" y="857281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convolution 2D</a:t>
            </a:r>
          </a:p>
          <a:p>
            <a:pPr algn="ctr"/>
            <a:r>
              <a:rPr lang="fr-CA" sz="2000" b="1">
                <a:solidFill>
                  <a:srgbClr val="FF0000"/>
                </a:solidFill>
              </a:rPr>
              <a:t>usuelle</a:t>
            </a:r>
            <a:endParaRPr lang="en-CA" sz="2000" b="1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96456">
            <a:off x="7242557" y="3220501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convolution 2D</a:t>
            </a:r>
          </a:p>
          <a:p>
            <a:pPr algn="ctr"/>
            <a:r>
              <a:rPr lang="fr-CA" sz="2000" b="1">
                <a:solidFill>
                  <a:srgbClr val="FF0000"/>
                </a:solidFill>
              </a:rPr>
              <a:t>par groupe</a:t>
            </a:r>
            <a:endParaRPr lang="en-CA" sz="20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5252" y="2038379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D1</a:t>
            </a:r>
            <a:endParaRPr lang="en-CA" sz="1400"/>
          </a:p>
        </p:txBody>
      </p:sp>
      <p:sp>
        <p:nvSpPr>
          <p:cNvPr id="11" name="TextBox 10"/>
          <p:cNvSpPr txBox="1"/>
          <p:nvPr/>
        </p:nvSpPr>
        <p:spPr>
          <a:xfrm rot="1527581">
            <a:off x="1166364" y="2637480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D2</a:t>
            </a:r>
            <a:endParaRPr lang="en-CA" sz="1400"/>
          </a:p>
        </p:txBody>
      </p:sp>
      <p:sp>
        <p:nvSpPr>
          <p:cNvPr id="12" name="TextBox 11"/>
          <p:cNvSpPr txBox="1"/>
          <p:nvPr/>
        </p:nvSpPr>
        <p:spPr>
          <a:xfrm>
            <a:off x="775252" y="4522804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D1</a:t>
            </a:r>
            <a:endParaRPr lang="en-CA" sz="1400"/>
          </a:p>
        </p:txBody>
      </p:sp>
      <p:sp>
        <p:nvSpPr>
          <p:cNvPr id="13" name="TextBox 12"/>
          <p:cNvSpPr txBox="1"/>
          <p:nvPr/>
        </p:nvSpPr>
        <p:spPr>
          <a:xfrm rot="1527581">
            <a:off x="1166364" y="5121905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D2</a:t>
            </a:r>
            <a:endParaRPr lang="en-CA" sz="1400"/>
          </a:p>
        </p:txBody>
      </p:sp>
      <p:sp>
        <p:nvSpPr>
          <p:cNvPr id="14" name="TextBox 13"/>
          <p:cNvSpPr txBox="1"/>
          <p:nvPr/>
        </p:nvSpPr>
        <p:spPr>
          <a:xfrm>
            <a:off x="5202633" y="4601752"/>
            <a:ext cx="4235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200"/>
              <a:t>D1’</a:t>
            </a:r>
            <a:endParaRPr lang="en-CA" sz="1200"/>
          </a:p>
        </p:txBody>
      </p:sp>
      <p:sp>
        <p:nvSpPr>
          <p:cNvPr id="15" name="TextBox 14"/>
          <p:cNvSpPr txBox="1"/>
          <p:nvPr/>
        </p:nvSpPr>
        <p:spPr>
          <a:xfrm rot="1527581">
            <a:off x="5592752" y="5186523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D2’</a:t>
            </a:r>
            <a:endParaRPr lang="en-CA" sz="1400"/>
          </a:p>
        </p:txBody>
      </p:sp>
      <p:sp>
        <p:nvSpPr>
          <p:cNvPr id="16" name="TextBox 15"/>
          <p:cNvSpPr txBox="1"/>
          <p:nvPr/>
        </p:nvSpPr>
        <p:spPr>
          <a:xfrm>
            <a:off x="5134978" y="2217799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D1’</a:t>
            </a:r>
            <a:endParaRPr lang="en-CA" sz="1400"/>
          </a:p>
        </p:txBody>
      </p:sp>
      <p:sp>
        <p:nvSpPr>
          <p:cNvPr id="17" name="TextBox 16"/>
          <p:cNvSpPr txBox="1"/>
          <p:nvPr/>
        </p:nvSpPr>
        <p:spPr>
          <a:xfrm rot="1527581">
            <a:off x="5471109" y="2697114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D2’</a:t>
            </a:r>
            <a:endParaRPr lang="en-CA" sz="1400"/>
          </a:p>
        </p:txBody>
      </p:sp>
      <p:sp>
        <p:nvSpPr>
          <p:cNvPr id="18" name="TextBox 17"/>
          <p:cNvSpPr txBox="1"/>
          <p:nvPr/>
        </p:nvSpPr>
        <p:spPr>
          <a:xfrm rot="19402237">
            <a:off x="2340461" y="2371686"/>
            <a:ext cx="2840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P</a:t>
            </a:r>
            <a:endParaRPr lang="en-CA" sz="1400"/>
          </a:p>
        </p:txBody>
      </p:sp>
      <p:sp>
        <p:nvSpPr>
          <p:cNvPr id="19" name="TextBox 18"/>
          <p:cNvSpPr txBox="1"/>
          <p:nvPr/>
        </p:nvSpPr>
        <p:spPr>
          <a:xfrm rot="19402237">
            <a:off x="2361339" y="4828936"/>
            <a:ext cx="2840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P</a:t>
            </a:r>
            <a:endParaRPr lang="en-CA" sz="1400"/>
          </a:p>
        </p:txBody>
      </p:sp>
      <p:sp>
        <p:nvSpPr>
          <p:cNvPr id="20" name="TextBox 19"/>
          <p:cNvSpPr txBox="1"/>
          <p:nvPr/>
        </p:nvSpPr>
        <p:spPr>
          <a:xfrm rot="19402237">
            <a:off x="6689641" y="4831986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K</a:t>
            </a:r>
            <a:endParaRPr lang="en-CA" sz="1400"/>
          </a:p>
        </p:txBody>
      </p:sp>
      <p:sp>
        <p:nvSpPr>
          <p:cNvPr id="21" name="TextBox 20"/>
          <p:cNvSpPr txBox="1"/>
          <p:nvPr/>
        </p:nvSpPr>
        <p:spPr>
          <a:xfrm rot="19402237">
            <a:off x="6752372" y="2281232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K</a:t>
            </a:r>
            <a:endParaRPr lang="en-CA" sz="1400"/>
          </a:p>
        </p:txBody>
      </p:sp>
      <p:sp>
        <p:nvSpPr>
          <p:cNvPr id="22" name="TextBox 21"/>
          <p:cNvSpPr txBox="1"/>
          <p:nvPr/>
        </p:nvSpPr>
        <p:spPr>
          <a:xfrm>
            <a:off x="3659340" y="1282912"/>
            <a:ext cx="449162" cy="3768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400"/>
              <a:t>x K</a:t>
            </a:r>
            <a:endParaRPr lang="en-CA" sz="1400"/>
          </a:p>
        </p:txBody>
      </p:sp>
      <p:sp>
        <p:nvSpPr>
          <p:cNvPr id="23" name="TextBox 22"/>
          <p:cNvSpPr txBox="1"/>
          <p:nvPr/>
        </p:nvSpPr>
        <p:spPr>
          <a:xfrm>
            <a:off x="3297735" y="3069797"/>
            <a:ext cx="588623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400"/>
              <a:t>x K</a:t>
            </a:r>
            <a:r>
              <a:rPr lang="en-CA" sz="1400"/>
              <a:t>/2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96285" y="4572192"/>
            <a:ext cx="530915" cy="3361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/>
              <a:t>x K</a:t>
            </a:r>
            <a:r>
              <a:rPr lang="en-CA" sz="1200"/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 rot="1853820">
            <a:off x="3431039" y="2539570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F2</a:t>
            </a:r>
            <a:endParaRPr lang="en-CA" sz="900"/>
          </a:p>
        </p:txBody>
      </p:sp>
      <p:sp>
        <p:nvSpPr>
          <p:cNvPr id="28" name="TextBox 27"/>
          <p:cNvSpPr txBox="1"/>
          <p:nvPr/>
        </p:nvSpPr>
        <p:spPr>
          <a:xfrm>
            <a:off x="3145322" y="2146566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F1</a:t>
            </a:r>
            <a:endParaRPr lang="en-CA" sz="900"/>
          </a:p>
        </p:txBody>
      </p:sp>
      <p:sp>
        <p:nvSpPr>
          <p:cNvPr id="29" name="TextBox 28"/>
          <p:cNvSpPr txBox="1"/>
          <p:nvPr/>
        </p:nvSpPr>
        <p:spPr>
          <a:xfrm rot="19402237">
            <a:off x="4243899" y="2201240"/>
            <a:ext cx="26321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100"/>
              <a:t>P</a:t>
            </a:r>
            <a:endParaRPr lang="en-CA" sz="1100"/>
          </a:p>
        </p:txBody>
      </p:sp>
      <p:sp>
        <p:nvSpPr>
          <p:cNvPr id="34" name="TextBox 33"/>
          <p:cNvSpPr txBox="1"/>
          <p:nvPr/>
        </p:nvSpPr>
        <p:spPr>
          <a:xfrm rot="1853820">
            <a:off x="3521340" y="4247572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F2</a:t>
            </a:r>
            <a:endParaRPr lang="en-CA" sz="900"/>
          </a:p>
        </p:txBody>
      </p:sp>
      <p:sp>
        <p:nvSpPr>
          <p:cNvPr id="35" name="TextBox 34"/>
          <p:cNvSpPr txBox="1"/>
          <p:nvPr/>
        </p:nvSpPr>
        <p:spPr>
          <a:xfrm>
            <a:off x="3235623" y="3854568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F1</a:t>
            </a:r>
            <a:endParaRPr lang="en-CA" sz="900"/>
          </a:p>
        </p:txBody>
      </p:sp>
      <p:sp>
        <p:nvSpPr>
          <p:cNvPr id="36" name="TextBox 35"/>
          <p:cNvSpPr txBox="1"/>
          <p:nvPr/>
        </p:nvSpPr>
        <p:spPr>
          <a:xfrm rot="19402237">
            <a:off x="4279698" y="3909242"/>
            <a:ext cx="37221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100"/>
              <a:t>P/2</a:t>
            </a:r>
            <a:endParaRPr lang="en-CA" sz="1100"/>
          </a:p>
        </p:txBody>
      </p:sp>
      <p:sp>
        <p:nvSpPr>
          <p:cNvPr id="37" name="TextBox 36"/>
          <p:cNvSpPr txBox="1"/>
          <p:nvPr/>
        </p:nvSpPr>
        <p:spPr>
          <a:xfrm rot="1853820">
            <a:off x="3471563" y="5612687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F2</a:t>
            </a:r>
            <a:endParaRPr lang="en-CA" sz="900"/>
          </a:p>
        </p:txBody>
      </p:sp>
      <p:sp>
        <p:nvSpPr>
          <p:cNvPr id="38" name="TextBox 37"/>
          <p:cNvSpPr txBox="1"/>
          <p:nvPr/>
        </p:nvSpPr>
        <p:spPr>
          <a:xfrm>
            <a:off x="3215663" y="5219683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F1</a:t>
            </a:r>
            <a:endParaRPr lang="en-CA" sz="900"/>
          </a:p>
        </p:txBody>
      </p:sp>
      <p:sp>
        <p:nvSpPr>
          <p:cNvPr id="39" name="TextBox 38"/>
          <p:cNvSpPr txBox="1"/>
          <p:nvPr/>
        </p:nvSpPr>
        <p:spPr>
          <a:xfrm rot="19402237">
            <a:off x="4239860" y="5254479"/>
            <a:ext cx="37221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100"/>
              <a:t>P/2</a:t>
            </a:r>
            <a:endParaRPr lang="en-CA" sz="1100"/>
          </a:p>
        </p:txBody>
      </p:sp>
      <p:sp>
        <p:nvSpPr>
          <p:cNvPr id="32" name="Rectangle 31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64672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3" grpId="0" animBg="1"/>
      <p:bldP spid="24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/>
              <a:t>Convolution par groupe</a:t>
            </a: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91961" y="967013"/>
            <a:ext cx="929930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err="1">
                <a:solidFill>
                  <a:srgbClr val="FF0000"/>
                </a:solidFill>
                <a:latin typeface="+mj-lt"/>
              </a:rPr>
              <a:t>Avantage</a:t>
            </a:r>
            <a:r>
              <a:rPr lang="en-US" b="1">
                <a:solidFill>
                  <a:srgbClr val="FF0000"/>
                </a:solidFill>
                <a:latin typeface="+mj-lt"/>
              </a:rPr>
              <a:t> 1 </a:t>
            </a:r>
            <a:r>
              <a:rPr lang="en-US">
                <a:latin typeface="+mj-lt"/>
              </a:rPr>
              <a:t>: plus facile de </a:t>
            </a:r>
            <a:r>
              <a:rPr lang="en-US" err="1">
                <a:latin typeface="+mj-lt"/>
              </a:rPr>
              <a:t>distribuer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l’entraînement</a:t>
            </a:r>
            <a:r>
              <a:rPr lang="en-US">
                <a:latin typeface="+mj-lt"/>
              </a:rPr>
              <a:t> d’un </a:t>
            </a:r>
            <a:r>
              <a:rPr lang="en-US" err="1">
                <a:latin typeface="+mj-lt"/>
              </a:rPr>
              <a:t>modèle</a:t>
            </a:r>
            <a:r>
              <a:rPr lang="en-US">
                <a:latin typeface="+mj-lt"/>
              </a:rPr>
              <a:t> sur </a:t>
            </a:r>
            <a:r>
              <a:rPr lang="en-US" b="1">
                <a:solidFill>
                  <a:srgbClr val="00B050"/>
                </a:solidFill>
                <a:latin typeface="+mj-lt"/>
              </a:rPr>
              <a:t>PLUSIEURS GPUs</a:t>
            </a:r>
            <a:r>
              <a:rPr lang="en-US">
                <a:solidFill>
                  <a:srgbClr val="00B050"/>
                </a:solidFill>
                <a:latin typeface="+mj-lt"/>
              </a:rPr>
              <a:t>.</a:t>
            </a:r>
          </a:p>
          <a:p>
            <a:endParaRPr lang="fr-CA">
              <a:latin typeface="+mj-lt"/>
            </a:endParaRPr>
          </a:p>
          <a:p>
            <a:r>
              <a:rPr lang="en-US" b="1" err="1">
                <a:solidFill>
                  <a:srgbClr val="FF0000"/>
                </a:solidFill>
                <a:latin typeface="+mj-lt"/>
              </a:rPr>
              <a:t>Avantage</a:t>
            </a:r>
            <a:r>
              <a:rPr lang="en-US" b="1">
                <a:solidFill>
                  <a:srgbClr val="FF0000"/>
                </a:solidFill>
                <a:latin typeface="+mj-lt"/>
              </a:rPr>
              <a:t> 2</a:t>
            </a:r>
            <a:r>
              <a:rPr lang="en-US">
                <a:solidFill>
                  <a:srgbClr val="FF0000"/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: le </a:t>
            </a:r>
            <a:r>
              <a:rPr lang="en-US" b="1" err="1">
                <a:solidFill>
                  <a:srgbClr val="00B050"/>
                </a:solidFill>
                <a:latin typeface="+mj-lt"/>
              </a:rPr>
              <a:t>nombre</a:t>
            </a:r>
            <a:r>
              <a:rPr lang="en-US" b="1">
                <a:solidFill>
                  <a:srgbClr val="00B050"/>
                </a:solidFill>
                <a:latin typeface="+mj-lt"/>
              </a:rPr>
              <a:t> de </a:t>
            </a:r>
            <a:r>
              <a:rPr lang="en-US" b="1" err="1">
                <a:solidFill>
                  <a:srgbClr val="00B050"/>
                </a:solidFill>
                <a:latin typeface="+mj-lt"/>
              </a:rPr>
              <a:t>paramètres</a:t>
            </a:r>
            <a:r>
              <a:rPr lang="en-US" b="1">
                <a:solidFill>
                  <a:srgbClr val="00B050"/>
                </a:solidFill>
                <a:latin typeface="+mj-lt"/>
              </a:rPr>
              <a:t> du </a:t>
            </a:r>
            <a:r>
              <a:rPr lang="en-US" b="1" err="1">
                <a:solidFill>
                  <a:srgbClr val="00B050"/>
                </a:solidFill>
                <a:latin typeface="+mj-lt"/>
              </a:rPr>
              <a:t>modèle</a:t>
            </a:r>
            <a:r>
              <a:rPr lang="en-US" b="1">
                <a:solidFill>
                  <a:srgbClr val="00B050"/>
                </a:solidFill>
                <a:latin typeface="+mj-lt"/>
              </a:rPr>
              <a:t> </a:t>
            </a:r>
            <a:r>
              <a:rPr lang="en-US" b="1" err="1">
                <a:solidFill>
                  <a:srgbClr val="00B050"/>
                </a:solidFill>
                <a:latin typeface="+mj-lt"/>
              </a:rPr>
              <a:t>décroit</a:t>
            </a:r>
            <a:r>
              <a:rPr lang="en-US" b="1">
                <a:solidFill>
                  <a:srgbClr val="00B050"/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au fur et à </a:t>
            </a:r>
            <a:r>
              <a:rPr lang="en-US" err="1">
                <a:latin typeface="+mj-lt"/>
              </a:rPr>
              <a:t>mesure</a:t>
            </a:r>
            <a:r>
              <a:rPr lang="en-US">
                <a:latin typeface="+mj-lt"/>
              </a:rPr>
              <a:t> que le </a:t>
            </a:r>
            <a:r>
              <a:rPr lang="en-US" err="1">
                <a:latin typeface="+mj-lt"/>
              </a:rPr>
              <a:t>nombre</a:t>
            </a:r>
            <a:r>
              <a:rPr lang="en-US">
                <a:latin typeface="+mj-lt"/>
              </a:rPr>
              <a:t> de </a:t>
            </a:r>
            <a:r>
              <a:rPr lang="en-US" err="1">
                <a:latin typeface="+mj-lt"/>
              </a:rPr>
              <a:t>filtres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augmente</a:t>
            </a:r>
            <a:r>
              <a:rPr lang="en-US">
                <a:latin typeface="+mj-lt"/>
              </a:rPr>
              <a:t>.  En temps normal, un</a:t>
            </a:r>
          </a:p>
          <a:p>
            <a:r>
              <a:rPr lang="en-US" err="1">
                <a:latin typeface="+mj-lt"/>
              </a:rPr>
              <a:t>groupe</a:t>
            </a:r>
            <a:r>
              <a:rPr lang="en-US">
                <a:latin typeface="+mj-lt"/>
              </a:rPr>
              <a:t> de K </a:t>
            </a:r>
            <a:r>
              <a:rPr lang="en-US" err="1">
                <a:latin typeface="+mj-lt"/>
              </a:rPr>
              <a:t>fitres</a:t>
            </a:r>
            <a:r>
              <a:rPr lang="en-US">
                <a:latin typeface="+mj-lt"/>
              </a:rPr>
              <a:t> a </a:t>
            </a:r>
            <a:r>
              <a:rPr lang="en-US" b="1">
                <a:solidFill>
                  <a:srgbClr val="00B050"/>
                </a:solidFill>
                <a:latin typeface="+mj-lt"/>
              </a:rPr>
              <a:t>F1 x F2 x C x K param</a:t>
            </a:r>
            <a:r>
              <a:rPr lang="fr-CA" b="1">
                <a:solidFill>
                  <a:srgbClr val="00B050"/>
                </a:solidFill>
                <a:latin typeface="+mj-lt"/>
              </a:rPr>
              <a:t>è</a:t>
            </a:r>
            <a:r>
              <a:rPr lang="en-US" b="1" err="1">
                <a:solidFill>
                  <a:srgbClr val="00B050"/>
                </a:solidFill>
                <a:latin typeface="+mj-lt"/>
              </a:rPr>
              <a:t>tres</a:t>
            </a:r>
            <a:r>
              <a:rPr lang="en-US">
                <a:latin typeface="+mj-lt"/>
              </a:rPr>
              <a:t>. </a:t>
            </a:r>
            <a:endParaRPr lang="en-CA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45" y="4116063"/>
            <a:ext cx="6381242" cy="17080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4781" y="5011442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D1</a:t>
            </a:r>
            <a:endParaRPr lang="en-CA" sz="1400"/>
          </a:p>
        </p:txBody>
      </p:sp>
      <p:sp>
        <p:nvSpPr>
          <p:cNvPr id="12" name="TextBox 11"/>
          <p:cNvSpPr txBox="1"/>
          <p:nvPr/>
        </p:nvSpPr>
        <p:spPr>
          <a:xfrm rot="1527581">
            <a:off x="1445893" y="5610543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D2</a:t>
            </a:r>
            <a:endParaRPr lang="en-CA" sz="1400"/>
          </a:p>
        </p:txBody>
      </p:sp>
      <p:sp>
        <p:nvSpPr>
          <p:cNvPr id="13" name="TextBox 12"/>
          <p:cNvSpPr txBox="1"/>
          <p:nvPr/>
        </p:nvSpPr>
        <p:spPr>
          <a:xfrm>
            <a:off x="5414507" y="5190862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D1’</a:t>
            </a:r>
            <a:endParaRPr lang="en-CA" sz="1400"/>
          </a:p>
        </p:txBody>
      </p:sp>
      <p:sp>
        <p:nvSpPr>
          <p:cNvPr id="14" name="TextBox 13"/>
          <p:cNvSpPr txBox="1"/>
          <p:nvPr/>
        </p:nvSpPr>
        <p:spPr>
          <a:xfrm rot="1527581">
            <a:off x="5750638" y="5670177"/>
            <a:ext cx="4635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D2’</a:t>
            </a:r>
            <a:endParaRPr lang="en-CA" sz="1400"/>
          </a:p>
        </p:txBody>
      </p:sp>
      <p:sp>
        <p:nvSpPr>
          <p:cNvPr id="15" name="TextBox 14"/>
          <p:cNvSpPr txBox="1"/>
          <p:nvPr/>
        </p:nvSpPr>
        <p:spPr>
          <a:xfrm rot="19402237">
            <a:off x="2609570" y="5344749"/>
            <a:ext cx="304892" cy="30777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400">
                <a:cs typeface="Times New Roman"/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 rot="19402237">
            <a:off x="7031901" y="5254295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/>
              <a:t>K</a:t>
            </a:r>
            <a:endParaRPr lang="en-CA" sz="1400"/>
          </a:p>
        </p:txBody>
      </p:sp>
      <p:sp>
        <p:nvSpPr>
          <p:cNvPr id="17" name="TextBox 16"/>
          <p:cNvSpPr txBox="1"/>
          <p:nvPr/>
        </p:nvSpPr>
        <p:spPr>
          <a:xfrm>
            <a:off x="3938869" y="4255975"/>
            <a:ext cx="449162" cy="3768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400"/>
              <a:t>x K</a:t>
            </a:r>
            <a:endParaRPr lang="en-CA" sz="1400"/>
          </a:p>
        </p:txBody>
      </p:sp>
      <p:sp>
        <p:nvSpPr>
          <p:cNvPr id="18" name="TextBox 17"/>
          <p:cNvSpPr txBox="1"/>
          <p:nvPr/>
        </p:nvSpPr>
        <p:spPr>
          <a:xfrm rot="1853820">
            <a:off x="3710568" y="5512633"/>
            <a:ext cx="3903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F2</a:t>
            </a:r>
            <a:endParaRPr lang="en-CA" sz="900"/>
          </a:p>
        </p:txBody>
      </p:sp>
      <p:sp>
        <p:nvSpPr>
          <p:cNvPr id="19" name="TextBox 18"/>
          <p:cNvSpPr txBox="1"/>
          <p:nvPr/>
        </p:nvSpPr>
        <p:spPr>
          <a:xfrm>
            <a:off x="3424851" y="5119629"/>
            <a:ext cx="35325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F1</a:t>
            </a:r>
            <a:endParaRPr lang="en-CA" sz="900"/>
          </a:p>
        </p:txBody>
      </p:sp>
      <p:sp>
        <p:nvSpPr>
          <p:cNvPr id="20" name="TextBox 19"/>
          <p:cNvSpPr txBox="1"/>
          <p:nvPr/>
        </p:nvSpPr>
        <p:spPr>
          <a:xfrm rot="19402237">
            <a:off x="4515413" y="5174303"/>
            <a:ext cx="279244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100">
                <a:cs typeface="Times New Roman"/>
              </a:rPr>
              <a:t>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03289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46483" y="4088862"/>
            <a:ext cx="6897756" cy="2565635"/>
            <a:chOff x="805070" y="3922628"/>
            <a:chExt cx="6638106" cy="29353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934" y="3922628"/>
              <a:ext cx="6381242" cy="29353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05070" y="5457982"/>
              <a:ext cx="40427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/>
                <a:t>D1</a:t>
              </a:r>
              <a:endParaRPr lang="en-CA" sz="1400"/>
            </a:p>
          </p:txBody>
        </p:sp>
        <p:sp>
          <p:nvSpPr>
            <p:cNvPr id="10" name="TextBox 9"/>
            <p:cNvSpPr txBox="1"/>
            <p:nvPr/>
          </p:nvSpPr>
          <p:spPr>
            <a:xfrm rot="1527581">
              <a:off x="1196182" y="6057083"/>
              <a:ext cx="40427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/>
                <a:t>D2</a:t>
              </a:r>
              <a:endParaRPr lang="en-CA" sz="14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2451" y="5536930"/>
              <a:ext cx="4235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200"/>
                <a:t>D1’</a:t>
              </a:r>
              <a:endParaRPr lang="en-CA" sz="1200"/>
            </a:p>
          </p:txBody>
        </p:sp>
        <p:sp>
          <p:nvSpPr>
            <p:cNvPr id="12" name="TextBox 11"/>
            <p:cNvSpPr txBox="1"/>
            <p:nvPr/>
          </p:nvSpPr>
          <p:spPr>
            <a:xfrm rot="1527581">
              <a:off x="5622570" y="6121701"/>
              <a:ext cx="4635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/>
                <a:t>D2’</a:t>
              </a:r>
              <a:endParaRPr lang="en-CA" sz="1400"/>
            </a:p>
          </p:txBody>
        </p:sp>
        <p:sp>
          <p:nvSpPr>
            <p:cNvPr id="14" name="TextBox 13"/>
            <p:cNvSpPr txBox="1"/>
            <p:nvPr/>
          </p:nvSpPr>
          <p:spPr>
            <a:xfrm rot="19402237">
              <a:off x="2391157" y="5741938"/>
              <a:ext cx="284052" cy="3521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1400">
                  <a:cs typeface="Times New Roman"/>
                </a:rPr>
                <a:t>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9402237">
              <a:off x="6690764" y="5698936"/>
              <a:ext cx="31451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/>
                <a:t>K</a:t>
              </a:r>
              <a:endParaRPr lang="en-CA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7553" y="4004975"/>
              <a:ext cx="588623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1400"/>
                <a:t>x K</a:t>
              </a:r>
              <a:r>
                <a:rPr lang="en-CA" sz="1400"/>
                <a:t>/2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26103" y="5507370"/>
              <a:ext cx="5309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1200"/>
                <a:t>x K</a:t>
              </a:r>
              <a:r>
                <a:rPr lang="en-CA" sz="1200"/>
                <a:t>/2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853820">
              <a:off x="3551158" y="5182750"/>
              <a:ext cx="390334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900"/>
                <a:t>F2</a:t>
              </a:r>
              <a:endParaRPr lang="en-CA" sz="9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65441" y="4789746"/>
              <a:ext cx="353252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900"/>
                <a:t>F1</a:t>
              </a:r>
              <a:endParaRPr lang="en-CA" sz="900"/>
            </a:p>
          </p:txBody>
        </p:sp>
        <p:sp>
          <p:nvSpPr>
            <p:cNvPr id="20" name="TextBox 19"/>
            <p:cNvSpPr txBox="1"/>
            <p:nvPr/>
          </p:nvSpPr>
          <p:spPr>
            <a:xfrm rot="19402237">
              <a:off x="4309516" y="4825570"/>
              <a:ext cx="372218" cy="2993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1100">
                  <a:latin typeface="Times New Roman"/>
                  <a:cs typeface="Times New Roman"/>
                </a:rPr>
                <a:t>C/2</a:t>
              </a:r>
              <a:endParaRPr lang="en-CA" sz="1100">
                <a:latin typeface="Times New Roman"/>
                <a:cs typeface="Times New Roman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853820">
              <a:off x="3501381" y="6547865"/>
              <a:ext cx="390334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900"/>
                <a:t>F2</a:t>
              </a:r>
              <a:endParaRPr lang="en-CA" sz="9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45481" y="6154861"/>
              <a:ext cx="353252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CA" sz="900"/>
                <a:t>F1</a:t>
              </a:r>
              <a:endParaRPr lang="en-CA" sz="900"/>
            </a:p>
          </p:txBody>
        </p:sp>
        <p:sp>
          <p:nvSpPr>
            <p:cNvPr id="23" name="TextBox 22"/>
            <p:cNvSpPr txBox="1"/>
            <p:nvPr/>
          </p:nvSpPr>
          <p:spPr>
            <a:xfrm rot="19402237">
              <a:off x="4269678" y="6170807"/>
              <a:ext cx="372218" cy="2993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1100">
                  <a:latin typeface="Times New Roman"/>
                  <a:cs typeface="Times New Roman"/>
                </a:rPr>
                <a:t>C/2</a:t>
              </a:r>
              <a:endParaRPr lang="en-CA" sz="1100">
                <a:latin typeface="Times New Roman"/>
                <a:cs typeface="Times New Roman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/>
              <a:t>Convolution par groupe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54</a:t>
            </a:fld>
            <a:endParaRPr lang="fr-CA"/>
          </a:p>
        </p:txBody>
      </p:sp>
      <p:sp>
        <p:nvSpPr>
          <p:cNvPr id="8" name="Rectangle 7"/>
          <p:cNvSpPr/>
          <p:nvPr/>
        </p:nvSpPr>
        <p:spPr>
          <a:xfrm>
            <a:off x="291961" y="967013"/>
            <a:ext cx="9299300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err="1">
                <a:solidFill>
                  <a:srgbClr val="FF0000"/>
                </a:solidFill>
                <a:latin typeface="+mj-lt"/>
              </a:rPr>
              <a:t>Avantage</a:t>
            </a:r>
            <a:r>
              <a:rPr lang="en-US" b="1">
                <a:solidFill>
                  <a:srgbClr val="FF0000"/>
                </a:solidFill>
                <a:latin typeface="+mj-lt"/>
              </a:rPr>
              <a:t> 1 </a:t>
            </a:r>
            <a:r>
              <a:rPr lang="en-US">
                <a:latin typeface="+mj-lt"/>
              </a:rPr>
              <a:t>: plus facile de </a:t>
            </a:r>
            <a:r>
              <a:rPr lang="en-US" err="1">
                <a:latin typeface="+mj-lt"/>
              </a:rPr>
              <a:t>distribuer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l’entraînement</a:t>
            </a:r>
            <a:r>
              <a:rPr lang="en-US">
                <a:latin typeface="+mj-lt"/>
              </a:rPr>
              <a:t> d’un </a:t>
            </a:r>
            <a:r>
              <a:rPr lang="en-US" err="1">
                <a:latin typeface="+mj-lt"/>
              </a:rPr>
              <a:t>modèle</a:t>
            </a:r>
            <a:r>
              <a:rPr lang="en-US">
                <a:latin typeface="+mj-lt"/>
              </a:rPr>
              <a:t> sur </a:t>
            </a:r>
            <a:r>
              <a:rPr lang="en-US" b="1">
                <a:solidFill>
                  <a:srgbClr val="00B050"/>
                </a:solidFill>
                <a:latin typeface="+mj-lt"/>
              </a:rPr>
              <a:t>PLUSIEURS GPUs</a:t>
            </a:r>
            <a:r>
              <a:rPr lang="en-US">
                <a:solidFill>
                  <a:srgbClr val="00B050"/>
                </a:solidFill>
                <a:latin typeface="+mj-lt"/>
              </a:rPr>
              <a:t>.</a:t>
            </a:r>
          </a:p>
          <a:p>
            <a:endParaRPr lang="fr-CA">
              <a:latin typeface="+mj-lt"/>
            </a:endParaRPr>
          </a:p>
          <a:p>
            <a:r>
              <a:rPr lang="en-US" b="1" err="1">
                <a:solidFill>
                  <a:srgbClr val="FF0000"/>
                </a:solidFill>
                <a:latin typeface="+mj-lt"/>
              </a:rPr>
              <a:t>Avantage</a:t>
            </a:r>
            <a:r>
              <a:rPr lang="en-US" b="1">
                <a:solidFill>
                  <a:srgbClr val="FF0000"/>
                </a:solidFill>
                <a:latin typeface="+mj-lt"/>
              </a:rPr>
              <a:t> 2</a:t>
            </a:r>
            <a:r>
              <a:rPr lang="en-US">
                <a:solidFill>
                  <a:srgbClr val="FF0000"/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: le </a:t>
            </a:r>
            <a:r>
              <a:rPr lang="en-US" b="1" err="1">
                <a:solidFill>
                  <a:srgbClr val="00B050"/>
                </a:solidFill>
                <a:latin typeface="+mj-lt"/>
              </a:rPr>
              <a:t>nombre</a:t>
            </a:r>
            <a:r>
              <a:rPr lang="en-US" b="1">
                <a:solidFill>
                  <a:srgbClr val="00B050"/>
                </a:solidFill>
                <a:latin typeface="+mj-lt"/>
              </a:rPr>
              <a:t> de </a:t>
            </a:r>
            <a:r>
              <a:rPr lang="en-US" b="1" err="1">
                <a:solidFill>
                  <a:srgbClr val="00B050"/>
                </a:solidFill>
                <a:latin typeface="+mj-lt"/>
              </a:rPr>
              <a:t>paramètres</a:t>
            </a:r>
            <a:r>
              <a:rPr lang="en-US" b="1">
                <a:solidFill>
                  <a:srgbClr val="00B050"/>
                </a:solidFill>
                <a:latin typeface="+mj-lt"/>
              </a:rPr>
              <a:t> du </a:t>
            </a:r>
            <a:r>
              <a:rPr lang="en-US" b="1" err="1">
                <a:solidFill>
                  <a:srgbClr val="00B050"/>
                </a:solidFill>
                <a:latin typeface="+mj-lt"/>
              </a:rPr>
              <a:t>modèle</a:t>
            </a:r>
            <a:r>
              <a:rPr lang="en-US" b="1">
                <a:solidFill>
                  <a:srgbClr val="00B050"/>
                </a:solidFill>
                <a:latin typeface="+mj-lt"/>
              </a:rPr>
              <a:t> </a:t>
            </a:r>
            <a:r>
              <a:rPr lang="en-US" b="1" err="1">
                <a:solidFill>
                  <a:srgbClr val="00B050"/>
                </a:solidFill>
                <a:latin typeface="+mj-lt"/>
              </a:rPr>
              <a:t>décroit</a:t>
            </a:r>
            <a:r>
              <a:rPr lang="en-US" b="1">
                <a:solidFill>
                  <a:srgbClr val="00B050"/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au fur et à </a:t>
            </a:r>
            <a:r>
              <a:rPr lang="en-US" err="1">
                <a:latin typeface="+mj-lt"/>
              </a:rPr>
              <a:t>mesure</a:t>
            </a:r>
            <a:r>
              <a:rPr lang="en-US">
                <a:latin typeface="+mj-lt"/>
              </a:rPr>
              <a:t> que le </a:t>
            </a:r>
            <a:r>
              <a:rPr lang="en-US" err="1">
                <a:latin typeface="+mj-lt"/>
              </a:rPr>
              <a:t>nombre</a:t>
            </a:r>
            <a:r>
              <a:rPr lang="en-US">
                <a:latin typeface="+mj-lt"/>
              </a:rPr>
              <a:t> de </a:t>
            </a:r>
            <a:r>
              <a:rPr lang="en-US" err="1">
                <a:latin typeface="+mj-lt"/>
              </a:rPr>
              <a:t>filtres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augmente</a:t>
            </a:r>
            <a:r>
              <a:rPr lang="en-US">
                <a:latin typeface="+mj-lt"/>
              </a:rPr>
              <a:t>.  </a:t>
            </a:r>
            <a:endParaRPr lang="fr-CA">
              <a:latin typeface="+mj-lt"/>
            </a:endParaRPr>
          </a:p>
          <a:p>
            <a:endParaRPr lang="fr-CA">
              <a:latin typeface="+mj-lt"/>
            </a:endParaRPr>
          </a:p>
          <a:p>
            <a:r>
              <a:rPr lang="en-US">
                <a:latin typeface="+mj-lt"/>
              </a:rPr>
              <a:t>Par </a:t>
            </a:r>
            <a:r>
              <a:rPr lang="en-US" err="1">
                <a:latin typeface="+mj-lt"/>
              </a:rPr>
              <a:t>contre</a:t>
            </a:r>
            <a:r>
              <a:rPr lang="en-US">
                <a:latin typeface="+mj-lt"/>
              </a:rPr>
              <a:t>, un </a:t>
            </a:r>
            <a:r>
              <a:rPr lang="en-US" err="1">
                <a:latin typeface="+mj-lt"/>
              </a:rPr>
              <a:t>groupe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convolutif</a:t>
            </a:r>
            <a:r>
              <a:rPr lang="en-US">
                <a:latin typeface="+mj-lt"/>
              </a:rPr>
              <a:t> de 2 </a:t>
            </a:r>
            <a:r>
              <a:rPr lang="en-US" err="1">
                <a:latin typeface="+mj-lt"/>
              </a:rPr>
              <a:t>filtres</a:t>
            </a:r>
            <a:r>
              <a:rPr lang="en-US">
                <a:latin typeface="+mj-lt"/>
              </a:rPr>
              <a:t> a (</a:t>
            </a:r>
            <a:r>
              <a:rPr lang="en-US" b="1">
                <a:solidFill>
                  <a:srgbClr val="00B050"/>
                </a:solidFill>
                <a:latin typeface="Times New Roman"/>
                <a:cs typeface="Times New Roman"/>
              </a:rPr>
              <a:t>F1 x F2 x C/2 x K/2)*2 </a:t>
            </a:r>
            <a:r>
              <a:rPr lang="en-CA">
                <a:latin typeface="+mj-lt"/>
              </a:rPr>
              <a:t>param</a:t>
            </a:r>
            <a:r>
              <a:rPr lang="fr-CA" err="1">
                <a:latin typeface="+mj-lt"/>
              </a:rPr>
              <a:t>ètres</a:t>
            </a:r>
            <a:r>
              <a:rPr lang="fr-CA">
                <a:latin typeface="+mj-lt"/>
              </a:rPr>
              <a:t>.  Le nombre de paramètres est donc </a:t>
            </a:r>
            <a:r>
              <a:rPr lang="fr-CA" u="sng">
                <a:solidFill>
                  <a:srgbClr val="FF0000"/>
                </a:solidFill>
                <a:latin typeface="+mj-lt"/>
              </a:rPr>
              <a:t>2 fois plus petit</a:t>
            </a:r>
            <a:r>
              <a:rPr lang="fr-CA">
                <a:latin typeface="+mj-lt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3327708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3704216" y="4211038"/>
            <a:ext cx="405602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F2</a:t>
            </a:r>
            <a:endParaRPr lang="en-CA" sz="900"/>
          </a:p>
        </p:txBody>
      </p:sp>
      <p:sp>
        <p:nvSpPr>
          <p:cNvPr id="71" name="TextBox 70"/>
          <p:cNvSpPr txBox="1"/>
          <p:nvPr/>
        </p:nvSpPr>
        <p:spPr>
          <a:xfrm>
            <a:off x="3505627" y="3964092"/>
            <a:ext cx="367069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F1</a:t>
            </a:r>
            <a:endParaRPr lang="en-CA" sz="900"/>
          </a:p>
        </p:txBody>
      </p:sp>
      <p:sp>
        <p:nvSpPr>
          <p:cNvPr id="72" name="TextBox 71"/>
          <p:cNvSpPr txBox="1"/>
          <p:nvPr/>
        </p:nvSpPr>
        <p:spPr>
          <a:xfrm>
            <a:off x="4809104" y="3027199"/>
            <a:ext cx="405602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F2</a:t>
            </a:r>
            <a:endParaRPr lang="en-CA" sz="900"/>
          </a:p>
        </p:txBody>
      </p:sp>
      <p:sp>
        <p:nvSpPr>
          <p:cNvPr id="73" name="TextBox 72"/>
          <p:cNvSpPr txBox="1"/>
          <p:nvPr/>
        </p:nvSpPr>
        <p:spPr>
          <a:xfrm>
            <a:off x="4581940" y="2780253"/>
            <a:ext cx="367069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F1</a:t>
            </a:r>
            <a:endParaRPr lang="en-CA" sz="900"/>
          </a:p>
        </p:txBody>
      </p:sp>
      <p:sp>
        <p:nvSpPr>
          <p:cNvPr id="68" name="TextBox 67"/>
          <p:cNvSpPr txBox="1"/>
          <p:nvPr/>
        </p:nvSpPr>
        <p:spPr>
          <a:xfrm>
            <a:off x="2618778" y="5363393"/>
            <a:ext cx="405602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F2</a:t>
            </a:r>
            <a:endParaRPr lang="en-CA" sz="900"/>
          </a:p>
        </p:txBody>
      </p:sp>
      <p:sp>
        <p:nvSpPr>
          <p:cNvPr id="69" name="TextBox 68"/>
          <p:cNvSpPr txBox="1"/>
          <p:nvPr/>
        </p:nvSpPr>
        <p:spPr>
          <a:xfrm>
            <a:off x="2391614" y="5116447"/>
            <a:ext cx="367069" cy="262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900"/>
              <a:t>F1</a:t>
            </a:r>
            <a:endParaRPr lang="en-CA" sz="900"/>
          </a:p>
        </p:txBody>
      </p:sp>
      <p:sp>
        <p:nvSpPr>
          <p:cNvPr id="67" name="TextBox 66"/>
          <p:cNvSpPr txBox="1"/>
          <p:nvPr/>
        </p:nvSpPr>
        <p:spPr>
          <a:xfrm rot="18464119">
            <a:off x="3064299" y="4990153"/>
            <a:ext cx="559647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600">
                <a:latin typeface="Times New Roman"/>
                <a:cs typeface="Times New Roman"/>
              </a:rPr>
              <a:t>C/3</a:t>
            </a:r>
          </a:p>
        </p:txBody>
      </p:sp>
      <p:sp>
        <p:nvSpPr>
          <p:cNvPr id="66" name="TextBox 65"/>
          <p:cNvSpPr txBox="1"/>
          <p:nvPr/>
        </p:nvSpPr>
        <p:spPr>
          <a:xfrm rot="18464119">
            <a:off x="4300697" y="3774438"/>
            <a:ext cx="559647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600">
                <a:latin typeface="Times New Roman"/>
                <a:cs typeface="Times New Roman"/>
              </a:rPr>
              <a:t>C/3</a:t>
            </a:r>
          </a:p>
        </p:txBody>
      </p:sp>
      <p:sp>
        <p:nvSpPr>
          <p:cNvPr id="65" name="TextBox 64"/>
          <p:cNvSpPr txBox="1"/>
          <p:nvPr/>
        </p:nvSpPr>
        <p:spPr>
          <a:xfrm rot="18464119">
            <a:off x="5328256" y="2626450"/>
            <a:ext cx="559647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600">
                <a:latin typeface="Times New Roman"/>
                <a:cs typeface="Times New Roman"/>
              </a:rPr>
              <a:t>C/3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/>
              <a:t>Convolution par groupe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55</a:t>
            </a:fld>
            <a:endParaRPr lang="fr-CA"/>
          </a:p>
        </p:txBody>
      </p:sp>
      <p:grpSp>
        <p:nvGrpSpPr>
          <p:cNvPr id="37" name="Group 36"/>
          <p:cNvGrpSpPr/>
          <p:nvPr/>
        </p:nvGrpSpPr>
        <p:grpSpPr>
          <a:xfrm>
            <a:off x="4904145" y="2121066"/>
            <a:ext cx="3995600" cy="3777384"/>
            <a:chOff x="2380198" y="1134766"/>
            <a:chExt cx="3995600" cy="3777384"/>
          </a:xfrm>
        </p:grpSpPr>
        <p:sp>
          <p:nvSpPr>
            <p:cNvPr id="25" name="Cube 24"/>
            <p:cNvSpPr/>
            <p:nvPr/>
          </p:nvSpPr>
          <p:spPr>
            <a:xfrm rot="16200000" flipV="1">
              <a:off x="4210008" y="1017184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 rot="16200000" flipV="1">
              <a:off x="3353894" y="1879645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1584" y="1807779"/>
            <a:ext cx="3492242" cy="3210725"/>
            <a:chOff x="-2358767" y="1730014"/>
            <a:chExt cx="3811738" cy="2964768"/>
          </a:xfrm>
        </p:grpSpPr>
        <p:sp>
          <p:nvSpPr>
            <p:cNvPr id="24" name="Cube 23"/>
            <p:cNvSpPr/>
            <p:nvPr/>
          </p:nvSpPr>
          <p:spPr>
            <a:xfrm rot="16200000" flipV="1">
              <a:off x="-1935282" y="1306529"/>
              <a:ext cx="2964768" cy="3811738"/>
            </a:xfrm>
            <a:prstGeom prst="cube">
              <a:avLst>
                <a:gd name="adj" fmla="val 57060"/>
              </a:avLst>
            </a:prstGeom>
            <a:solidFill>
              <a:srgbClr val="78AEF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-1650609" y="2828893"/>
              <a:ext cx="1789058" cy="263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983580" y="2227076"/>
              <a:ext cx="1832380" cy="24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69821" y="2841686"/>
              <a:ext cx="25492" cy="12489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853806" y="2244666"/>
              <a:ext cx="1" cy="12517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Cube 38"/>
          <p:cNvSpPr/>
          <p:nvPr/>
        </p:nvSpPr>
        <p:spPr>
          <a:xfrm rot="16200000" flipV="1">
            <a:off x="2669157" y="4492992"/>
            <a:ext cx="818442" cy="914936"/>
          </a:xfrm>
          <a:prstGeom prst="cube">
            <a:avLst>
              <a:gd name="adj" fmla="val 68972"/>
            </a:avLst>
          </a:prstGeom>
          <a:solidFill>
            <a:srgbClr val="FFF8E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Cube 39"/>
          <p:cNvSpPr/>
          <p:nvPr/>
        </p:nvSpPr>
        <p:spPr>
          <a:xfrm rot="16200000" flipV="1">
            <a:off x="3795224" y="3383460"/>
            <a:ext cx="818442" cy="914936"/>
          </a:xfrm>
          <a:prstGeom prst="cube">
            <a:avLst>
              <a:gd name="adj" fmla="val 68972"/>
            </a:avLst>
          </a:prstGeom>
          <a:solidFill>
            <a:srgbClr val="FFD1D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ube 40"/>
          <p:cNvSpPr/>
          <p:nvPr/>
        </p:nvSpPr>
        <p:spPr>
          <a:xfrm rot="16200000" flipV="1">
            <a:off x="4874464" y="2173423"/>
            <a:ext cx="818442" cy="914936"/>
          </a:xfrm>
          <a:prstGeom prst="cube">
            <a:avLst>
              <a:gd name="adj" fmla="val 68972"/>
            </a:avLst>
          </a:prstGeom>
          <a:solidFill>
            <a:srgbClr val="DAEFC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 rot="19195037">
            <a:off x="4541583" y="2280056"/>
            <a:ext cx="1438209" cy="733425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 rot="19195037">
            <a:off x="3436917" y="3494708"/>
            <a:ext cx="1520190" cy="733425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 rot="19195037">
            <a:off x="2349749" y="4602798"/>
            <a:ext cx="1438209" cy="733425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Connector 45"/>
          <p:cNvCxnSpPr>
            <a:endCxn id="44" idx="0"/>
          </p:cNvCxnSpPr>
          <p:nvPr/>
        </p:nvCxnSpPr>
        <p:spPr>
          <a:xfrm>
            <a:off x="2390775" y="4264437"/>
            <a:ext cx="441955" cy="42449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867126" y="3758895"/>
            <a:ext cx="879851" cy="616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2" idx="1"/>
          </p:cNvCxnSpPr>
          <p:nvPr/>
        </p:nvCxnSpPr>
        <p:spPr>
          <a:xfrm flipV="1">
            <a:off x="3348470" y="2775779"/>
            <a:ext cx="1356204" cy="42054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2" idx="5"/>
          </p:cNvCxnSpPr>
          <p:nvPr/>
        </p:nvCxnSpPr>
        <p:spPr>
          <a:xfrm>
            <a:off x="5816701" y="2517758"/>
            <a:ext cx="1174649" cy="589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704674" y="3622101"/>
            <a:ext cx="1177902" cy="28428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29" idx="3"/>
          </p:cNvCxnSpPr>
          <p:nvPr/>
        </p:nvCxnSpPr>
        <p:spPr>
          <a:xfrm>
            <a:off x="3453303" y="5134857"/>
            <a:ext cx="1450842" cy="172184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4241" y="4342180"/>
            <a:ext cx="52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/>
              <a:t>D1</a:t>
            </a:r>
            <a:endParaRPr lang="en-CA" sz="2000"/>
          </a:p>
        </p:txBody>
      </p:sp>
      <p:sp>
        <p:nvSpPr>
          <p:cNvPr id="63" name="TextBox 62"/>
          <p:cNvSpPr txBox="1"/>
          <p:nvPr/>
        </p:nvSpPr>
        <p:spPr>
          <a:xfrm>
            <a:off x="763044" y="5058695"/>
            <a:ext cx="52614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2000"/>
              <a:t>D2</a:t>
            </a:r>
            <a:endParaRPr lang="en-CA" sz="2000"/>
          </a:p>
        </p:txBody>
      </p:sp>
      <p:sp>
        <p:nvSpPr>
          <p:cNvPr id="64" name="TextBox 63"/>
          <p:cNvSpPr txBox="1"/>
          <p:nvPr/>
        </p:nvSpPr>
        <p:spPr>
          <a:xfrm rot="18464119">
            <a:off x="545076" y="2354560"/>
            <a:ext cx="3696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2000"/>
              <a:t>P</a:t>
            </a:r>
            <a:endParaRPr lang="en-CA" sz="2000"/>
          </a:p>
        </p:txBody>
      </p:sp>
      <p:sp>
        <p:nvSpPr>
          <p:cNvPr id="74" name="Rectangle 73"/>
          <p:cNvSpPr/>
          <p:nvPr/>
        </p:nvSpPr>
        <p:spPr>
          <a:xfrm>
            <a:off x="4623639" y="223261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/>
              <a:t>x K</a:t>
            </a:r>
            <a:r>
              <a:rPr lang="en-CA" sz="1200"/>
              <a:t>/3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623697" y="3347785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/>
              <a:t>x K</a:t>
            </a:r>
            <a:r>
              <a:rPr lang="en-CA" sz="1200"/>
              <a:t>/3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345480" y="465223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/>
              <a:t>x K</a:t>
            </a:r>
            <a:r>
              <a:rPr lang="en-CA" sz="1200"/>
              <a:t>/3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40386" y="1143000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Exemple : un groupe </a:t>
            </a:r>
            <a:r>
              <a:rPr lang="fr-CA" err="1"/>
              <a:t>convolutif</a:t>
            </a:r>
            <a:r>
              <a:rPr lang="fr-CA"/>
              <a:t> de 3 filtres</a:t>
            </a:r>
            <a:endParaRPr lang="en-CA"/>
          </a:p>
        </p:txBody>
      </p:sp>
      <p:sp>
        <p:nvSpPr>
          <p:cNvPr id="45" name="TextBox 44"/>
          <p:cNvSpPr txBox="1"/>
          <p:nvPr/>
        </p:nvSpPr>
        <p:spPr>
          <a:xfrm rot="18464119">
            <a:off x="7731321" y="4444599"/>
            <a:ext cx="3696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2000"/>
              <a:t>K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837506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58" y="1007475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800"/>
              <a:t>Cas limite : </a:t>
            </a:r>
            <a:r>
              <a:rPr lang="fr-CA" sz="2800" i="1" err="1"/>
              <a:t>depth-wise</a:t>
            </a:r>
            <a:r>
              <a:rPr lang="fr-CA" sz="2800" i="1"/>
              <a:t> convolution</a:t>
            </a:r>
            <a:endParaRPr lang="en-CA" sz="2800" i="1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21714"/>
              </p:ext>
            </p:extLst>
          </p:nvPr>
        </p:nvGraphicFramePr>
        <p:xfrm>
          <a:off x="1717169" y="1863617"/>
          <a:ext cx="5788531" cy="1955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3" r:id="rId3" imgW="10158480" imgH="3428280" progId="">
                  <p:embed/>
                </p:oleObj>
              </mc:Choice>
              <mc:Fallback>
                <p:oleObj r:id="rId3" imgW="10158480" imgH="342828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7169" y="1863617"/>
                        <a:ext cx="5788531" cy="1955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181010"/>
              </p:ext>
            </p:extLst>
          </p:nvPr>
        </p:nvGraphicFramePr>
        <p:xfrm>
          <a:off x="1643838" y="4305645"/>
          <a:ext cx="5730024" cy="206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4" r:id="rId5" imgW="7619040" imgH="2742840" progId="">
                  <p:embed/>
                </p:oleObj>
              </mc:Choice>
              <mc:Fallback>
                <p:oleObj r:id="rId5" imgW="7619040" imgH="27428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3838" y="4305645"/>
                        <a:ext cx="5730024" cy="2063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/>
              <a:t>Convolution par groupe</a:t>
            </a:r>
            <a:endParaRPr lang="en-CA"/>
          </a:p>
        </p:txBody>
      </p:sp>
      <p:sp>
        <p:nvSpPr>
          <p:cNvPr id="11" name="Rectangle 10"/>
          <p:cNvSpPr/>
          <p:nvPr/>
        </p:nvSpPr>
        <p:spPr>
          <a:xfrm rot="1696456">
            <a:off x="7242558" y="857281"/>
            <a:ext cx="1843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convolution 2D</a:t>
            </a:r>
          </a:p>
          <a:p>
            <a:pPr algn="ctr"/>
            <a:r>
              <a:rPr lang="fr-CA" sz="2000" b="1">
                <a:solidFill>
                  <a:srgbClr val="FF0000"/>
                </a:solidFill>
              </a:rPr>
              <a:t>usuelle</a:t>
            </a:r>
            <a:endParaRPr lang="en-CA" sz="2000" b="1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96456">
            <a:off x="6518169" y="3951702"/>
            <a:ext cx="2742033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fr-CA" sz="2000" b="1">
                <a:solidFill>
                  <a:srgbClr val="FF0000"/>
                </a:solidFill>
              </a:rPr>
              <a:t>convolution 2D</a:t>
            </a:r>
          </a:p>
          <a:p>
            <a:pPr algn="ctr"/>
            <a:r>
              <a:rPr lang="fr-CA" sz="2000" b="1">
                <a:solidFill>
                  <a:srgbClr val="FF0000"/>
                </a:solidFill>
                <a:latin typeface="Times New Roman"/>
                <a:cs typeface="Times New Roman"/>
              </a:rPr>
              <a:t>par groupe (C groupes)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8312" y="6645966"/>
            <a:ext cx="9135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288468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324100"/>
            <a:ext cx="8886825" cy="1143000"/>
          </a:xfrm>
        </p:spPr>
        <p:txBody>
          <a:bodyPr/>
          <a:lstStyle/>
          <a:p>
            <a:r>
              <a:rPr lang="fr-CA"/>
              <a:t>Convolution </a:t>
            </a:r>
            <a:r>
              <a:rPr lang="fr-CA">
                <a:solidFill>
                  <a:srgbClr val="FF0000"/>
                </a:solidFill>
              </a:rPr>
              <a:t>mélangée (« </a:t>
            </a:r>
            <a:r>
              <a:rPr lang="fr-CA" i="1" err="1">
                <a:solidFill>
                  <a:srgbClr val="FF0000"/>
                </a:solidFill>
              </a:rPr>
              <a:t>shuffled</a:t>
            </a:r>
            <a:r>
              <a:rPr lang="fr-CA">
                <a:solidFill>
                  <a:srgbClr val="FF0000"/>
                </a:solidFill>
              </a:rPr>
              <a:t> »)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2848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be 23"/>
          <p:cNvSpPr/>
          <p:nvPr/>
        </p:nvSpPr>
        <p:spPr>
          <a:xfrm rot="16200000" flipV="1">
            <a:off x="304194" y="2018738"/>
            <a:ext cx="3963531" cy="4419681"/>
          </a:xfrm>
          <a:prstGeom prst="cube">
            <a:avLst>
              <a:gd name="adj" fmla="val 57060"/>
            </a:avLst>
          </a:prstGeom>
          <a:solidFill>
            <a:srgbClr val="78AEF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812988" y="3760468"/>
            <a:ext cx="2172504" cy="63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581150" y="2989822"/>
            <a:ext cx="2164218" cy="43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12879" y="3761115"/>
            <a:ext cx="29558" cy="16697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745368" y="2994189"/>
            <a:ext cx="1" cy="167345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/>
              <a:t>Convolution par groupe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58</a:t>
            </a:fld>
            <a:endParaRPr lang="fr-CA"/>
          </a:p>
        </p:txBody>
      </p:sp>
      <p:grpSp>
        <p:nvGrpSpPr>
          <p:cNvPr id="37" name="Group 36"/>
          <p:cNvGrpSpPr/>
          <p:nvPr/>
        </p:nvGrpSpPr>
        <p:grpSpPr>
          <a:xfrm>
            <a:off x="2695782" y="2471016"/>
            <a:ext cx="3995600" cy="3777384"/>
            <a:chOff x="2380198" y="1134766"/>
            <a:chExt cx="3995600" cy="3777384"/>
          </a:xfrm>
        </p:grpSpPr>
        <p:sp>
          <p:nvSpPr>
            <p:cNvPr id="25" name="Cube 24"/>
            <p:cNvSpPr/>
            <p:nvPr/>
          </p:nvSpPr>
          <p:spPr>
            <a:xfrm rot="16200000" flipV="1">
              <a:off x="4210008" y="1017184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 rot="16200000" flipV="1">
              <a:off x="3353894" y="1879645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77313" y="1103813"/>
            <a:ext cx="785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Exemple : 2 couches </a:t>
            </a:r>
            <a:r>
              <a:rPr lang="fr-CA" err="1"/>
              <a:t>convolutives</a:t>
            </a:r>
            <a:r>
              <a:rPr lang="fr-CA"/>
              <a:t> consécutives ayant chacune</a:t>
            </a:r>
          </a:p>
          <a:p>
            <a:r>
              <a:rPr lang="fr-CA"/>
              <a:t>	     un groupe </a:t>
            </a:r>
            <a:r>
              <a:rPr lang="fr-CA" err="1"/>
              <a:t>convolutif</a:t>
            </a:r>
            <a:r>
              <a:rPr lang="fr-CA"/>
              <a:t> de 3 filtres</a:t>
            </a:r>
            <a:endParaRPr lang="en-CA"/>
          </a:p>
        </p:txBody>
      </p:sp>
      <p:grpSp>
        <p:nvGrpSpPr>
          <p:cNvPr id="45" name="Group 44"/>
          <p:cNvGrpSpPr/>
          <p:nvPr/>
        </p:nvGrpSpPr>
        <p:grpSpPr>
          <a:xfrm>
            <a:off x="4974413" y="2395800"/>
            <a:ext cx="4004651" cy="3851245"/>
            <a:chOff x="2380198" y="1144455"/>
            <a:chExt cx="4004650" cy="3767695"/>
          </a:xfrm>
        </p:grpSpPr>
        <p:sp>
          <p:nvSpPr>
            <p:cNvPr id="47" name="Cube 46"/>
            <p:cNvSpPr/>
            <p:nvPr/>
          </p:nvSpPr>
          <p:spPr>
            <a:xfrm rot="16200000" flipV="1">
              <a:off x="4219058" y="1026873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Cube 48"/>
            <p:cNvSpPr/>
            <p:nvPr/>
          </p:nvSpPr>
          <p:spPr>
            <a:xfrm rot="16200000" flipV="1">
              <a:off x="3353894" y="1879645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EF757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Cube 49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4922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/>
          <p:cNvSpPr/>
          <p:nvPr/>
        </p:nvSpPr>
        <p:spPr>
          <a:xfrm rot="16200000" flipV="1">
            <a:off x="69419" y="2253512"/>
            <a:ext cx="3175780" cy="3162381"/>
          </a:xfrm>
          <a:prstGeom prst="cube">
            <a:avLst>
              <a:gd name="adj" fmla="val 57060"/>
            </a:avLst>
          </a:prstGeom>
          <a:solidFill>
            <a:srgbClr val="78AEF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Connector 41"/>
          <p:cNvCxnSpPr>
            <a:stCxn id="50" idx="2"/>
          </p:cNvCxnSpPr>
          <p:nvPr/>
        </p:nvCxnSpPr>
        <p:spPr>
          <a:xfrm flipH="1" flipV="1">
            <a:off x="2985492" y="3766835"/>
            <a:ext cx="359509" cy="16557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0" idx="2"/>
          </p:cNvCxnSpPr>
          <p:nvPr/>
        </p:nvCxnSpPr>
        <p:spPr>
          <a:xfrm flipV="1">
            <a:off x="3345001" y="2989823"/>
            <a:ext cx="400367" cy="24327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0" idx="2"/>
          </p:cNvCxnSpPr>
          <p:nvPr/>
        </p:nvCxnSpPr>
        <p:spPr>
          <a:xfrm flipH="1">
            <a:off x="3042437" y="5422593"/>
            <a:ext cx="302564" cy="82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50" idx="2"/>
          </p:cNvCxnSpPr>
          <p:nvPr/>
        </p:nvCxnSpPr>
        <p:spPr>
          <a:xfrm flipV="1">
            <a:off x="3345001" y="4667644"/>
            <a:ext cx="400368" cy="7549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/>
              <a:t>Convolution par groupe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59</a:t>
            </a:fld>
            <a:endParaRPr lang="fr-CA"/>
          </a:p>
        </p:txBody>
      </p:sp>
      <p:sp>
        <p:nvSpPr>
          <p:cNvPr id="25" name="Cube 24"/>
          <p:cNvSpPr/>
          <p:nvPr/>
        </p:nvSpPr>
        <p:spPr>
          <a:xfrm rot="16200000" flipV="1">
            <a:off x="2697543" y="3024429"/>
            <a:ext cx="1415718" cy="1264067"/>
          </a:xfrm>
          <a:prstGeom prst="cube">
            <a:avLst>
              <a:gd name="adj" fmla="val 422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 rot="16200000" flipV="1">
            <a:off x="2171206" y="3559597"/>
            <a:ext cx="1415718" cy="1264067"/>
          </a:xfrm>
          <a:prstGeom prst="cube">
            <a:avLst>
              <a:gd name="adj" fmla="val 42251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Cube 28"/>
          <p:cNvSpPr/>
          <p:nvPr/>
        </p:nvSpPr>
        <p:spPr>
          <a:xfrm rot="16200000" flipV="1">
            <a:off x="1640115" y="4072945"/>
            <a:ext cx="1415718" cy="1264067"/>
          </a:xfrm>
          <a:prstGeom prst="cube">
            <a:avLst>
              <a:gd name="adj" fmla="val 42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TextBox 76"/>
          <p:cNvSpPr txBox="1"/>
          <p:nvPr/>
        </p:nvSpPr>
        <p:spPr>
          <a:xfrm>
            <a:off x="377313" y="1103813"/>
            <a:ext cx="785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Exemple : 5 couches </a:t>
            </a:r>
            <a:r>
              <a:rPr lang="fr-CA" err="1"/>
              <a:t>convolutives</a:t>
            </a:r>
            <a:r>
              <a:rPr lang="fr-CA"/>
              <a:t> consécutives ayant chacune</a:t>
            </a:r>
          </a:p>
          <a:p>
            <a:r>
              <a:rPr lang="fr-CA"/>
              <a:t>	     un groupe </a:t>
            </a:r>
            <a:r>
              <a:rPr lang="fr-CA" err="1"/>
              <a:t>convolutif</a:t>
            </a:r>
            <a:r>
              <a:rPr lang="fr-CA"/>
              <a:t> de 3 filtres</a:t>
            </a:r>
            <a:endParaRPr lang="en-CA"/>
          </a:p>
        </p:txBody>
      </p:sp>
      <p:sp>
        <p:nvSpPr>
          <p:cNvPr id="47" name="Cube 46"/>
          <p:cNvSpPr/>
          <p:nvPr/>
        </p:nvSpPr>
        <p:spPr>
          <a:xfrm rot="16200000" flipV="1">
            <a:off x="3950925" y="2998828"/>
            <a:ext cx="1447112" cy="1264068"/>
          </a:xfrm>
          <a:prstGeom prst="cube">
            <a:avLst>
              <a:gd name="adj" fmla="val 422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Cube 48"/>
          <p:cNvSpPr/>
          <p:nvPr/>
        </p:nvSpPr>
        <p:spPr>
          <a:xfrm rot="16200000" flipV="1">
            <a:off x="3419578" y="3540370"/>
            <a:ext cx="1447112" cy="1264068"/>
          </a:xfrm>
          <a:prstGeom prst="cube">
            <a:avLst>
              <a:gd name="adj" fmla="val 422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Cube 49"/>
          <p:cNvSpPr/>
          <p:nvPr/>
        </p:nvSpPr>
        <p:spPr>
          <a:xfrm rot="16200000" flipV="1">
            <a:off x="2888486" y="4067003"/>
            <a:ext cx="1447112" cy="1264068"/>
          </a:xfrm>
          <a:prstGeom prst="cube">
            <a:avLst>
              <a:gd name="adj" fmla="val 422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ube 19"/>
          <p:cNvSpPr/>
          <p:nvPr/>
        </p:nvSpPr>
        <p:spPr>
          <a:xfrm rot="16200000" flipV="1">
            <a:off x="5154217" y="2984114"/>
            <a:ext cx="1447112" cy="1264068"/>
          </a:xfrm>
          <a:prstGeom prst="cube">
            <a:avLst>
              <a:gd name="adj" fmla="val 42251"/>
            </a:avLst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ube 20"/>
          <p:cNvSpPr/>
          <p:nvPr/>
        </p:nvSpPr>
        <p:spPr>
          <a:xfrm rot="16200000" flipV="1">
            <a:off x="4622870" y="3525656"/>
            <a:ext cx="1447112" cy="1264068"/>
          </a:xfrm>
          <a:prstGeom prst="cube">
            <a:avLst>
              <a:gd name="adj" fmla="val 42251"/>
            </a:avLst>
          </a:prstGeom>
          <a:solidFill>
            <a:srgbClr val="FF4F4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ube 21"/>
          <p:cNvSpPr/>
          <p:nvPr/>
        </p:nvSpPr>
        <p:spPr>
          <a:xfrm rot="16200000" flipV="1">
            <a:off x="4091778" y="4052289"/>
            <a:ext cx="1447112" cy="1264068"/>
          </a:xfrm>
          <a:prstGeom prst="cube">
            <a:avLst>
              <a:gd name="adj" fmla="val 42251"/>
            </a:avLst>
          </a:prstGeom>
          <a:solidFill>
            <a:srgbClr val="FFFC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 rot="16200000" flipV="1">
            <a:off x="6413275" y="2959942"/>
            <a:ext cx="1447112" cy="1264068"/>
          </a:xfrm>
          <a:prstGeom prst="cube">
            <a:avLst>
              <a:gd name="adj" fmla="val 42251"/>
            </a:avLst>
          </a:prstGeom>
          <a:solidFill>
            <a:srgbClr val="2F9D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Cube 26"/>
          <p:cNvSpPr/>
          <p:nvPr/>
        </p:nvSpPr>
        <p:spPr>
          <a:xfrm rot="16200000" flipV="1">
            <a:off x="5881928" y="3501484"/>
            <a:ext cx="1447112" cy="1264068"/>
          </a:xfrm>
          <a:prstGeom prst="cube">
            <a:avLst>
              <a:gd name="adj" fmla="val 42251"/>
            </a:avLst>
          </a:prstGeom>
          <a:solidFill>
            <a:srgbClr val="EF434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Cube 29"/>
          <p:cNvSpPr/>
          <p:nvPr/>
        </p:nvSpPr>
        <p:spPr>
          <a:xfrm rot="16200000" flipV="1">
            <a:off x="5350836" y="4028117"/>
            <a:ext cx="1447112" cy="1264068"/>
          </a:xfrm>
          <a:prstGeom prst="cube">
            <a:avLst>
              <a:gd name="adj" fmla="val 42251"/>
            </a:avLst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Cube 34"/>
          <p:cNvSpPr/>
          <p:nvPr/>
        </p:nvSpPr>
        <p:spPr>
          <a:xfrm rot="16200000" flipV="1">
            <a:off x="7672333" y="2934680"/>
            <a:ext cx="1447112" cy="1264068"/>
          </a:xfrm>
          <a:prstGeom prst="cube">
            <a:avLst>
              <a:gd name="adj" fmla="val 42251"/>
            </a:avLst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Cube 35"/>
          <p:cNvSpPr/>
          <p:nvPr/>
        </p:nvSpPr>
        <p:spPr>
          <a:xfrm rot="16200000" flipV="1">
            <a:off x="7140986" y="3476222"/>
            <a:ext cx="1447112" cy="1264068"/>
          </a:xfrm>
          <a:prstGeom prst="cube">
            <a:avLst>
              <a:gd name="adj" fmla="val 422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Cube 38"/>
          <p:cNvSpPr/>
          <p:nvPr/>
        </p:nvSpPr>
        <p:spPr>
          <a:xfrm rot="16200000" flipV="1">
            <a:off x="6609894" y="4002855"/>
            <a:ext cx="1447112" cy="1264068"/>
          </a:xfrm>
          <a:prstGeom prst="cube">
            <a:avLst>
              <a:gd name="adj" fmla="val 42251"/>
            </a:avLst>
          </a:prstGeom>
          <a:solidFill>
            <a:srgbClr val="F8F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/>
          <p:cNvCxnSpPr/>
          <p:nvPr/>
        </p:nvCxnSpPr>
        <p:spPr>
          <a:xfrm>
            <a:off x="770524" y="3359079"/>
            <a:ext cx="1335909" cy="63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362075" y="2790120"/>
            <a:ext cx="1314450" cy="96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693830" y="2790131"/>
            <a:ext cx="14247" cy="7765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33406" y="3381106"/>
            <a:ext cx="7124" cy="752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13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57175" y="177800"/>
            <a:ext cx="861695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3200">
                <a:latin typeface="Times New Roman"/>
                <a:cs typeface="Times New Roman"/>
              </a:rPr>
              <a:t>Calcul de la convolution</a:t>
            </a:r>
            <a:endParaRPr lang="fr-FR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C686CE3A-E338-417B-9BC8-9A66DC80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0" y="757547"/>
            <a:ext cx="5785128" cy="507878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C7031D3-BFC3-4696-B0F7-A569CF393023}"/>
              </a:ext>
            </a:extLst>
          </p:cNvPr>
          <p:cNvSpPr txBox="1"/>
          <p:nvPr/>
        </p:nvSpPr>
        <p:spPr>
          <a:xfrm>
            <a:off x="4757795" y="6215005"/>
            <a:ext cx="40911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latin typeface="Times New Roman"/>
                <a:cs typeface="Times New Roman"/>
              </a:rPr>
              <a:t>https://cs231n.github.io/convolutional-networks/#conv</a:t>
            </a:r>
            <a:endParaRPr lang="fr-FR" sz="1400">
              <a:cs typeface="Times New Roman"/>
            </a:endParaRPr>
          </a:p>
        </p:txBody>
      </p:sp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8FD410C-D7B2-467B-97F0-EB9AE369D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5" t="11194" r="-165" b="-746"/>
          <a:stretch/>
        </p:blipFill>
        <p:spPr>
          <a:xfrm>
            <a:off x="2417149" y="4108626"/>
            <a:ext cx="6431688" cy="133587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FB4AD0-3685-4A3B-A067-76C63EC73F4B}"/>
              </a:ext>
            </a:extLst>
          </p:cNvPr>
          <p:cNvSpPr txBox="1"/>
          <p:nvPr/>
        </p:nvSpPr>
        <p:spPr>
          <a:xfrm>
            <a:off x="5978209" y="2316966"/>
            <a:ext cx="303464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1400">
                <a:latin typeface="Times New Roman"/>
                <a:cs typeface="Times New Roman"/>
              </a:rPr>
              <a:t>Image: 5x5x3 = 75 neurones/pixels</a:t>
            </a:r>
          </a:p>
          <a:p>
            <a:r>
              <a:rPr lang="fr-CA" sz="1400">
                <a:latin typeface="Times New Roman"/>
                <a:cs typeface="Times New Roman"/>
              </a:rPr>
              <a:t>Carte d'activation: 3x3x2 = 18 neurones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fr-CA" sz="1400">
                <a:latin typeface="Times New Roman"/>
                <a:cs typeface="Times New Roman"/>
              </a:rPr>
              <a:t>Filtre : </a:t>
            </a:r>
            <a:r>
              <a:rPr lang="fr-CA" sz="140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fr-CA" sz="1400">
                <a:latin typeface="Times New Roman"/>
                <a:cs typeface="Times New Roman"/>
              </a:rPr>
              <a:t>x3x3x3 = 54 paramètres</a:t>
            </a:r>
          </a:p>
          <a:p>
            <a:r>
              <a:rPr lang="fr-CA" sz="1400">
                <a:latin typeface="Times New Roman"/>
                <a:cs typeface="Times New Roman"/>
              </a:rPr>
              <a:t>Stride : 1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fr-CA" sz="1400" err="1">
                <a:latin typeface="Times New Roman"/>
                <a:cs typeface="Times New Roman"/>
              </a:rPr>
              <a:t>Padding</a:t>
            </a:r>
            <a:r>
              <a:rPr lang="fr-CA" sz="1400">
                <a:latin typeface="Times New Roman"/>
                <a:cs typeface="Times New Roman"/>
              </a:rPr>
              <a:t>: 1</a:t>
            </a:r>
            <a:endParaRPr lang="en-US" sz="1400">
              <a:latin typeface="Times New Roman"/>
              <a:cs typeface="Times New Roman"/>
            </a:endParaRPr>
          </a:p>
          <a:p>
            <a:endParaRPr lang="fr-CA" sz="14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957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7772400" cy="1143000"/>
          </a:xfrm>
        </p:spPr>
        <p:txBody>
          <a:bodyPr/>
          <a:lstStyle/>
          <a:p>
            <a:r>
              <a:rPr lang="fr-CA"/>
              <a:t>Convolution par groupe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60</a:t>
            </a:fld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508000" y="1143000"/>
            <a:ext cx="7950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>
                <a:solidFill>
                  <a:srgbClr val="FF0000"/>
                </a:solidFill>
                <a:latin typeface="+mn-lt"/>
              </a:rPr>
              <a:t>PROBLÈME</a:t>
            </a:r>
            <a:r>
              <a:rPr lang="fr-CA">
                <a:latin typeface="+mn-lt"/>
              </a:rPr>
              <a:t> : dans l’exemple précèdent, le 1er groupe de filtres (jaunes) ne </a:t>
            </a:r>
            <a:r>
              <a:rPr lang="fr-CA" err="1">
                <a:latin typeface="+mn-lt"/>
              </a:rPr>
              <a:t>convolue</a:t>
            </a:r>
            <a:r>
              <a:rPr lang="fr-CA">
                <a:latin typeface="+mn-lt"/>
              </a:rPr>
              <a:t> que l’information qui procède du 1er tiers des canaux. Le 2e groupe de filtres (rouges) ne </a:t>
            </a:r>
            <a:r>
              <a:rPr lang="fr-CA" err="1">
                <a:latin typeface="+mn-lt"/>
              </a:rPr>
              <a:t>convolue</a:t>
            </a:r>
            <a:r>
              <a:rPr lang="fr-CA">
                <a:latin typeface="+mn-lt"/>
              </a:rPr>
              <a:t> que l’information du 2e tiers, etc.  </a:t>
            </a:r>
          </a:p>
          <a:p>
            <a:endParaRPr lang="fr-CA">
              <a:latin typeface="+mn-lt"/>
            </a:endParaRPr>
          </a:p>
          <a:p>
            <a:r>
              <a:rPr lang="fr-CA">
                <a:latin typeface="+mn-lt"/>
              </a:rPr>
              <a:t>Ainsi, chaque groupe de filtres est limité à apprendre un sous ensemble des caractéristiques car </a:t>
            </a:r>
            <a:r>
              <a:rPr lang="fr-CA" b="1">
                <a:solidFill>
                  <a:srgbClr val="FF0000"/>
                </a:solidFill>
                <a:latin typeface="+mn-lt"/>
              </a:rPr>
              <a:t>aucune information ne percole d’un groupe à l’autre</a:t>
            </a:r>
            <a:r>
              <a:rPr lang="fr-CA">
                <a:latin typeface="+mn-lt"/>
              </a:rPr>
              <a:t>.</a:t>
            </a:r>
          </a:p>
          <a:p>
            <a:endParaRPr lang="fr-CA">
              <a:latin typeface="+mn-lt"/>
            </a:endParaRPr>
          </a:p>
          <a:p>
            <a:endParaRPr lang="fr-CA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9308" y="4928652"/>
            <a:ext cx="24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/>
              <a:t>Solution? </a:t>
            </a:r>
            <a:endParaRPr lang="en-CA" sz="4400"/>
          </a:p>
        </p:txBody>
      </p:sp>
    </p:spTree>
    <p:extLst>
      <p:ext uri="{BB962C8B-B14F-4D97-AF65-F5344CB8AC3E}">
        <p14:creationId xmlns:p14="http://schemas.microsoft.com/office/powerpoint/2010/main" val="2676367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be 23"/>
          <p:cNvSpPr/>
          <p:nvPr/>
        </p:nvSpPr>
        <p:spPr>
          <a:xfrm rot="16200000" flipV="1">
            <a:off x="23288" y="2152697"/>
            <a:ext cx="3112090" cy="2961815"/>
          </a:xfrm>
          <a:prstGeom prst="cube">
            <a:avLst>
              <a:gd name="adj" fmla="val 57060"/>
            </a:avLst>
          </a:prstGeom>
          <a:solidFill>
            <a:srgbClr val="78AEF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6675" y="0"/>
            <a:ext cx="9210675" cy="1143000"/>
          </a:xfrm>
        </p:spPr>
        <p:txBody>
          <a:bodyPr/>
          <a:lstStyle/>
          <a:p>
            <a:r>
              <a:rPr lang="fr-CA"/>
              <a:t>Convolution mélangée (« </a:t>
            </a:r>
            <a:r>
              <a:rPr lang="fr-CA" i="1" err="1"/>
              <a:t>shuffled</a:t>
            </a:r>
            <a:r>
              <a:rPr lang="fr-CA"/>
              <a:t> »)</a:t>
            </a:r>
            <a:endParaRPr lang="en-CA"/>
          </a:p>
        </p:txBody>
      </p:sp>
      <p:grpSp>
        <p:nvGrpSpPr>
          <p:cNvPr id="37" name="Group 36"/>
          <p:cNvGrpSpPr/>
          <p:nvPr/>
        </p:nvGrpSpPr>
        <p:grpSpPr>
          <a:xfrm>
            <a:off x="2155366" y="2126450"/>
            <a:ext cx="2807537" cy="2900031"/>
            <a:chOff x="2380198" y="1218696"/>
            <a:chExt cx="4189463" cy="3693454"/>
          </a:xfrm>
        </p:grpSpPr>
        <p:sp>
          <p:nvSpPr>
            <p:cNvPr id="25" name="Cube 24"/>
            <p:cNvSpPr/>
            <p:nvPr/>
          </p:nvSpPr>
          <p:spPr>
            <a:xfrm rot="16200000" flipV="1">
              <a:off x="4403872" y="1101114"/>
              <a:ext cx="2048207" cy="2283371"/>
            </a:xfrm>
            <a:prstGeom prst="cube">
              <a:avLst>
                <a:gd name="adj" fmla="val 42251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 rot="16200000" flipV="1">
              <a:off x="3450331" y="1919018"/>
              <a:ext cx="2048207" cy="2283373"/>
            </a:xfrm>
            <a:prstGeom prst="cube">
              <a:avLst>
                <a:gd name="adj" fmla="val 42251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77313" y="1103813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Mélanger les cartes d’activation entre chaque groupe</a:t>
            </a:r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05571" y="6127450"/>
            <a:ext cx="894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err="1"/>
              <a:t>Xiangyu</a:t>
            </a:r>
            <a:r>
              <a:rPr lang="en-US" sz="1600"/>
              <a:t> Zhang, </a:t>
            </a:r>
            <a:r>
              <a:rPr lang="en-US" sz="1600" err="1"/>
              <a:t>Xinyu</a:t>
            </a:r>
            <a:r>
              <a:rPr lang="en-US" sz="1600"/>
              <a:t> Zhou, </a:t>
            </a:r>
            <a:r>
              <a:rPr lang="en-US" sz="1600" err="1"/>
              <a:t>Mengxiao</a:t>
            </a:r>
            <a:r>
              <a:rPr lang="en-US" sz="1600"/>
              <a:t> Lin, Jian Sun</a:t>
            </a:r>
            <a:endParaRPr lang="en-CA" sz="1600"/>
          </a:p>
          <a:p>
            <a:r>
              <a:rPr lang="en-US" sz="1600" b="1" err="1"/>
              <a:t>ShuffleNet</a:t>
            </a:r>
            <a:r>
              <a:rPr lang="en-US" sz="1600" b="1"/>
              <a:t>: An Extremely Efficient Convolutional Neural Network for Mobile Devices</a:t>
            </a:r>
            <a:r>
              <a:rPr lang="en-US" sz="1600"/>
              <a:t>, CVPR, 2018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62447" y="2106454"/>
            <a:ext cx="2810649" cy="2910731"/>
            <a:chOff x="4338939" y="2162010"/>
            <a:chExt cx="2810649" cy="2910731"/>
          </a:xfrm>
        </p:grpSpPr>
        <p:sp>
          <p:nvSpPr>
            <p:cNvPr id="22" name="Cube 21"/>
            <p:cNvSpPr/>
            <p:nvPr/>
          </p:nvSpPr>
          <p:spPr>
            <a:xfrm rot="16200000" flipV="1">
              <a:off x="6048296" y="2216989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ube 22"/>
            <p:cNvSpPr/>
            <p:nvPr/>
          </p:nvSpPr>
          <p:spPr>
            <a:xfrm rot="16200000" flipV="1">
              <a:off x="5889079" y="2377946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Cube 25"/>
            <p:cNvSpPr/>
            <p:nvPr/>
          </p:nvSpPr>
          <p:spPr>
            <a:xfrm rot="16200000" flipV="1">
              <a:off x="5723640" y="2537837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Cube 26"/>
            <p:cNvSpPr/>
            <p:nvPr/>
          </p:nvSpPr>
          <p:spPr>
            <a:xfrm rot="16200000" flipV="1">
              <a:off x="5564423" y="2698794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Cube 29"/>
            <p:cNvSpPr/>
            <p:nvPr/>
          </p:nvSpPr>
          <p:spPr>
            <a:xfrm rot="16200000" flipV="1">
              <a:off x="5398984" y="2858684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Cube 33"/>
            <p:cNvSpPr/>
            <p:nvPr/>
          </p:nvSpPr>
          <p:spPr>
            <a:xfrm rot="16200000" flipV="1">
              <a:off x="5239767" y="3019641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Cube 34"/>
            <p:cNvSpPr/>
            <p:nvPr/>
          </p:nvSpPr>
          <p:spPr>
            <a:xfrm rot="16200000" flipV="1">
              <a:off x="5074328" y="3179532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Cube 35"/>
            <p:cNvSpPr/>
            <p:nvPr/>
          </p:nvSpPr>
          <p:spPr>
            <a:xfrm rot="16200000" flipV="1">
              <a:off x="4915111" y="3340489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Cube 37"/>
            <p:cNvSpPr/>
            <p:nvPr/>
          </p:nvSpPr>
          <p:spPr>
            <a:xfrm rot="16200000" flipV="1">
              <a:off x="4767833" y="3489644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Cube 38"/>
            <p:cNvSpPr/>
            <p:nvPr/>
          </p:nvSpPr>
          <p:spPr>
            <a:xfrm rot="16200000" flipV="1">
              <a:off x="4608616" y="3650601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Cube 39"/>
            <p:cNvSpPr/>
            <p:nvPr/>
          </p:nvSpPr>
          <p:spPr>
            <a:xfrm rot="16200000" flipV="1">
              <a:off x="4443177" y="3810492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Cube 40"/>
            <p:cNvSpPr/>
            <p:nvPr/>
          </p:nvSpPr>
          <p:spPr>
            <a:xfrm rot="16200000" flipV="1">
              <a:off x="4283960" y="3971449"/>
              <a:ext cx="1156271" cy="1046313"/>
            </a:xfrm>
            <a:prstGeom prst="cube">
              <a:avLst>
                <a:gd name="adj" fmla="val 14403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180710" y="2118000"/>
            <a:ext cx="2799828" cy="2936263"/>
            <a:chOff x="2380198" y="1253679"/>
            <a:chExt cx="4177960" cy="3658471"/>
          </a:xfrm>
        </p:grpSpPr>
        <p:sp>
          <p:nvSpPr>
            <p:cNvPr id="47" name="Cube 46"/>
            <p:cNvSpPr/>
            <p:nvPr/>
          </p:nvSpPr>
          <p:spPr>
            <a:xfrm rot="16200000" flipV="1">
              <a:off x="4392368" y="1136096"/>
              <a:ext cx="2048207" cy="2283373"/>
            </a:xfrm>
            <a:prstGeom prst="cube">
              <a:avLst>
                <a:gd name="adj" fmla="val 4225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Cube 48"/>
            <p:cNvSpPr/>
            <p:nvPr/>
          </p:nvSpPr>
          <p:spPr>
            <a:xfrm rot="16200000" flipV="1">
              <a:off x="3450334" y="1942121"/>
              <a:ext cx="2048207" cy="2283373"/>
            </a:xfrm>
            <a:prstGeom prst="cube">
              <a:avLst>
                <a:gd name="adj" fmla="val 42251"/>
              </a:avLst>
            </a:prstGeom>
            <a:solidFill>
              <a:srgbClr val="EF757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Cube 49"/>
            <p:cNvSpPr/>
            <p:nvPr/>
          </p:nvSpPr>
          <p:spPr>
            <a:xfrm rot="16200000" flipV="1">
              <a:off x="2497780" y="2746361"/>
              <a:ext cx="2048207" cy="2283372"/>
            </a:xfrm>
            <a:prstGeom prst="cube">
              <a:avLst>
                <a:gd name="adj" fmla="val 42251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Cube 42"/>
          <p:cNvSpPr/>
          <p:nvPr/>
        </p:nvSpPr>
        <p:spPr>
          <a:xfrm rot="16200000" flipV="1">
            <a:off x="7968922" y="2204942"/>
            <a:ext cx="1156271" cy="1046313"/>
          </a:xfrm>
          <a:prstGeom prst="cube">
            <a:avLst>
              <a:gd name="adj" fmla="val 144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Cube 43"/>
          <p:cNvSpPr/>
          <p:nvPr/>
        </p:nvSpPr>
        <p:spPr>
          <a:xfrm rot="16200000" flipV="1">
            <a:off x="7809705" y="2365899"/>
            <a:ext cx="1156271" cy="1046313"/>
          </a:xfrm>
          <a:prstGeom prst="cube">
            <a:avLst>
              <a:gd name="adj" fmla="val 14403"/>
            </a:avLst>
          </a:prstGeom>
          <a:solidFill>
            <a:srgbClr val="FF4F4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ube 45"/>
          <p:cNvSpPr/>
          <p:nvPr/>
        </p:nvSpPr>
        <p:spPr>
          <a:xfrm rot="16200000" flipV="1">
            <a:off x="7644266" y="2525790"/>
            <a:ext cx="1156271" cy="1046313"/>
          </a:xfrm>
          <a:prstGeom prst="cube">
            <a:avLst>
              <a:gd name="adj" fmla="val 1440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ube 47"/>
          <p:cNvSpPr/>
          <p:nvPr/>
        </p:nvSpPr>
        <p:spPr>
          <a:xfrm rot="16200000" flipV="1">
            <a:off x="7485049" y="2686747"/>
            <a:ext cx="1156271" cy="1046313"/>
          </a:xfrm>
          <a:prstGeom prst="cube">
            <a:avLst>
              <a:gd name="adj" fmla="val 14403"/>
            </a:avLst>
          </a:prstGeom>
          <a:solidFill>
            <a:srgbClr val="FF4F4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Cube 50"/>
          <p:cNvSpPr/>
          <p:nvPr/>
        </p:nvSpPr>
        <p:spPr>
          <a:xfrm rot="16200000" flipV="1">
            <a:off x="7319610" y="2846637"/>
            <a:ext cx="1156271" cy="1046313"/>
          </a:xfrm>
          <a:prstGeom prst="cube">
            <a:avLst>
              <a:gd name="adj" fmla="val 1440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ube 51"/>
          <p:cNvSpPr/>
          <p:nvPr/>
        </p:nvSpPr>
        <p:spPr>
          <a:xfrm rot="16200000" flipV="1">
            <a:off x="7160393" y="3007594"/>
            <a:ext cx="1156271" cy="1046313"/>
          </a:xfrm>
          <a:prstGeom prst="cube">
            <a:avLst>
              <a:gd name="adj" fmla="val 144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Cube 52"/>
          <p:cNvSpPr/>
          <p:nvPr/>
        </p:nvSpPr>
        <p:spPr>
          <a:xfrm rot="16200000" flipV="1">
            <a:off x="6994954" y="3167485"/>
            <a:ext cx="1156271" cy="1046313"/>
          </a:xfrm>
          <a:prstGeom prst="cube">
            <a:avLst>
              <a:gd name="adj" fmla="val 1440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Cube 53"/>
          <p:cNvSpPr/>
          <p:nvPr/>
        </p:nvSpPr>
        <p:spPr>
          <a:xfrm rot="16200000" flipV="1">
            <a:off x="6835737" y="3328442"/>
            <a:ext cx="1156271" cy="1046313"/>
          </a:xfrm>
          <a:prstGeom prst="cube">
            <a:avLst>
              <a:gd name="adj" fmla="val 144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ube 54"/>
          <p:cNvSpPr/>
          <p:nvPr/>
        </p:nvSpPr>
        <p:spPr>
          <a:xfrm rot="16200000" flipV="1">
            <a:off x="6688459" y="3477597"/>
            <a:ext cx="1156271" cy="1046313"/>
          </a:xfrm>
          <a:prstGeom prst="cube">
            <a:avLst>
              <a:gd name="adj" fmla="val 14403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 rot="16200000" flipV="1">
            <a:off x="6529242" y="3638554"/>
            <a:ext cx="1156271" cy="1046313"/>
          </a:xfrm>
          <a:prstGeom prst="cube">
            <a:avLst>
              <a:gd name="adj" fmla="val 144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 rot="16200000" flipV="1">
            <a:off x="6363803" y="3798445"/>
            <a:ext cx="1156271" cy="1046313"/>
          </a:xfrm>
          <a:prstGeom prst="cube">
            <a:avLst>
              <a:gd name="adj" fmla="val 1440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 rot="16200000" flipV="1">
            <a:off x="6204586" y="3959402"/>
            <a:ext cx="1156271" cy="1046313"/>
          </a:xfrm>
          <a:prstGeom prst="cube">
            <a:avLst>
              <a:gd name="adj" fmla="val 14403"/>
            </a:avLst>
          </a:prstGeom>
          <a:solidFill>
            <a:srgbClr val="FF4F4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008096" y="5567142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/>
              <a:t>Convolution</a:t>
            </a:r>
          </a:p>
          <a:p>
            <a:pPr algn="ctr"/>
            <a:r>
              <a:rPr lang="fr-CA" sz="1400"/>
              <a:t>par groupe</a:t>
            </a:r>
            <a:endParaRPr lang="en-CA" sz="1400"/>
          </a:p>
        </p:txBody>
      </p:sp>
      <p:sp>
        <p:nvSpPr>
          <p:cNvPr id="7" name="Freeform 6"/>
          <p:cNvSpPr/>
          <p:nvPr/>
        </p:nvSpPr>
        <p:spPr>
          <a:xfrm>
            <a:off x="800100" y="5162550"/>
            <a:ext cx="1552575" cy="486648"/>
          </a:xfrm>
          <a:custGeom>
            <a:avLst/>
            <a:gdLst>
              <a:gd name="connsiteX0" fmla="*/ 0 w 1552575"/>
              <a:gd name="connsiteY0" fmla="*/ 95250 h 486648"/>
              <a:gd name="connsiteX1" fmla="*/ 723900 w 1552575"/>
              <a:gd name="connsiteY1" fmla="*/ 485775 h 486648"/>
              <a:gd name="connsiteX2" fmla="*/ 1552575 w 1552575"/>
              <a:gd name="connsiteY2" fmla="*/ 0 h 4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486648">
                <a:moveTo>
                  <a:pt x="0" y="95250"/>
                </a:moveTo>
                <a:cubicBezTo>
                  <a:pt x="232569" y="298450"/>
                  <a:pt x="465138" y="501650"/>
                  <a:pt x="723900" y="485775"/>
                </a:cubicBezTo>
                <a:cubicBezTo>
                  <a:pt x="982662" y="469900"/>
                  <a:pt x="1267618" y="234950"/>
                  <a:pt x="155257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4074618" y="549247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/>
              <a:t>Convolution</a:t>
            </a:r>
          </a:p>
          <a:p>
            <a:pPr algn="ctr"/>
            <a:r>
              <a:rPr lang="fr-CA" sz="1400"/>
              <a:t>par groupe</a:t>
            </a:r>
            <a:endParaRPr lang="en-CA" sz="1400"/>
          </a:p>
        </p:txBody>
      </p:sp>
      <p:sp>
        <p:nvSpPr>
          <p:cNvPr id="60" name="Freeform 59"/>
          <p:cNvSpPr/>
          <p:nvPr/>
        </p:nvSpPr>
        <p:spPr>
          <a:xfrm>
            <a:off x="3866622" y="5087885"/>
            <a:ext cx="1552575" cy="486648"/>
          </a:xfrm>
          <a:custGeom>
            <a:avLst/>
            <a:gdLst>
              <a:gd name="connsiteX0" fmla="*/ 0 w 1552575"/>
              <a:gd name="connsiteY0" fmla="*/ 95250 h 486648"/>
              <a:gd name="connsiteX1" fmla="*/ 723900 w 1552575"/>
              <a:gd name="connsiteY1" fmla="*/ 485775 h 486648"/>
              <a:gd name="connsiteX2" fmla="*/ 1552575 w 1552575"/>
              <a:gd name="connsiteY2" fmla="*/ 0 h 4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486648">
                <a:moveTo>
                  <a:pt x="0" y="95250"/>
                </a:moveTo>
                <a:cubicBezTo>
                  <a:pt x="232569" y="298450"/>
                  <a:pt x="465138" y="501650"/>
                  <a:pt x="723900" y="485775"/>
                </a:cubicBezTo>
                <a:cubicBezTo>
                  <a:pt x="982662" y="469900"/>
                  <a:pt x="1267618" y="234950"/>
                  <a:pt x="155257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/>
          <p:cNvSpPr txBox="1"/>
          <p:nvPr/>
        </p:nvSpPr>
        <p:spPr>
          <a:xfrm>
            <a:off x="2240792" y="5569550"/>
            <a:ext cx="150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/>
              <a:t>Mélange</a:t>
            </a:r>
            <a:r>
              <a:rPr lang="en-CA" sz="1400"/>
              <a:t> de</a:t>
            </a:r>
            <a:r>
              <a:rPr lang="fr-CA" sz="1400"/>
              <a:t>s</a:t>
            </a:r>
          </a:p>
          <a:p>
            <a:pPr algn="ctr"/>
            <a:r>
              <a:rPr lang="fr-CA" sz="1400"/>
              <a:t>cartes d’activation</a:t>
            </a:r>
            <a:endParaRPr lang="en-CA" sz="1400"/>
          </a:p>
        </p:txBody>
      </p:sp>
      <p:sp>
        <p:nvSpPr>
          <p:cNvPr id="62" name="Freeform 61"/>
          <p:cNvSpPr/>
          <p:nvPr/>
        </p:nvSpPr>
        <p:spPr>
          <a:xfrm>
            <a:off x="2382609" y="5165409"/>
            <a:ext cx="1379307" cy="486648"/>
          </a:xfrm>
          <a:custGeom>
            <a:avLst/>
            <a:gdLst>
              <a:gd name="connsiteX0" fmla="*/ 0 w 1552575"/>
              <a:gd name="connsiteY0" fmla="*/ 95250 h 486648"/>
              <a:gd name="connsiteX1" fmla="*/ 723900 w 1552575"/>
              <a:gd name="connsiteY1" fmla="*/ 485775 h 486648"/>
              <a:gd name="connsiteX2" fmla="*/ 1552575 w 1552575"/>
              <a:gd name="connsiteY2" fmla="*/ 0 h 4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486648">
                <a:moveTo>
                  <a:pt x="0" y="95250"/>
                </a:moveTo>
                <a:cubicBezTo>
                  <a:pt x="232569" y="298450"/>
                  <a:pt x="465138" y="501650"/>
                  <a:pt x="723900" y="485775"/>
                </a:cubicBezTo>
                <a:cubicBezTo>
                  <a:pt x="982662" y="469900"/>
                  <a:pt x="1267618" y="234950"/>
                  <a:pt x="1552575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TextBox 62"/>
          <p:cNvSpPr txBox="1"/>
          <p:nvPr/>
        </p:nvSpPr>
        <p:spPr>
          <a:xfrm>
            <a:off x="5418738" y="5521424"/>
            <a:ext cx="150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/>
              <a:t>Mélange</a:t>
            </a:r>
            <a:r>
              <a:rPr lang="en-CA" sz="1400"/>
              <a:t> de</a:t>
            </a:r>
            <a:r>
              <a:rPr lang="fr-CA" sz="1400"/>
              <a:t>s</a:t>
            </a:r>
          </a:p>
          <a:p>
            <a:pPr algn="ctr"/>
            <a:r>
              <a:rPr lang="fr-CA" sz="1400"/>
              <a:t>cartes d’activation</a:t>
            </a:r>
            <a:endParaRPr lang="en-CA" sz="1400"/>
          </a:p>
        </p:txBody>
      </p:sp>
      <p:sp>
        <p:nvSpPr>
          <p:cNvPr id="64" name="Freeform 63"/>
          <p:cNvSpPr/>
          <p:nvPr/>
        </p:nvSpPr>
        <p:spPr>
          <a:xfrm>
            <a:off x="5560555" y="5117283"/>
            <a:ext cx="1379307" cy="486648"/>
          </a:xfrm>
          <a:custGeom>
            <a:avLst/>
            <a:gdLst>
              <a:gd name="connsiteX0" fmla="*/ 0 w 1552575"/>
              <a:gd name="connsiteY0" fmla="*/ 95250 h 486648"/>
              <a:gd name="connsiteX1" fmla="*/ 723900 w 1552575"/>
              <a:gd name="connsiteY1" fmla="*/ 485775 h 486648"/>
              <a:gd name="connsiteX2" fmla="*/ 1552575 w 1552575"/>
              <a:gd name="connsiteY2" fmla="*/ 0 h 4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486648">
                <a:moveTo>
                  <a:pt x="0" y="95250"/>
                </a:moveTo>
                <a:cubicBezTo>
                  <a:pt x="232569" y="298450"/>
                  <a:pt x="465138" y="501650"/>
                  <a:pt x="723900" y="485775"/>
                </a:cubicBezTo>
                <a:cubicBezTo>
                  <a:pt x="982662" y="469900"/>
                  <a:pt x="1267618" y="234950"/>
                  <a:pt x="1552575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7896187" y="4046601"/>
            <a:ext cx="1124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/>
              <a:t>(…)</a:t>
            </a:r>
            <a:endParaRPr lang="en-CA" sz="4400"/>
          </a:p>
        </p:txBody>
      </p:sp>
    </p:spTree>
    <p:extLst>
      <p:ext uri="{BB962C8B-B14F-4D97-AF65-F5344CB8AC3E}">
        <p14:creationId xmlns:p14="http://schemas.microsoft.com/office/powerpoint/2010/main" val="22407186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324100"/>
            <a:ext cx="8886825" cy="1143000"/>
          </a:xfrm>
        </p:spPr>
        <p:txBody>
          <a:bodyPr/>
          <a:lstStyle/>
          <a:p>
            <a:r>
              <a:rPr lang="fr-CA"/>
              <a:t>Convolution </a:t>
            </a:r>
            <a:r>
              <a:rPr lang="fr-CA" i="1">
                <a:solidFill>
                  <a:srgbClr val="FF0000"/>
                </a:solidFill>
              </a:rPr>
              <a:t>à trous</a:t>
            </a:r>
            <a:endParaRPr lang="en-CA" b="1" i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62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4171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63</a:t>
            </a:fld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19AF3-A120-834B-B8EE-DAAFEBAAF377}"/>
              </a:ext>
            </a:extLst>
          </p:cNvPr>
          <p:cNvSpPr txBox="1"/>
          <p:nvPr/>
        </p:nvSpPr>
        <p:spPr>
          <a:xfrm>
            <a:off x="525290" y="6326605"/>
            <a:ext cx="3627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j-lt"/>
              </a:rPr>
              <a:t>Images: http://</a:t>
            </a:r>
            <a:r>
              <a:rPr lang="en-US" sz="1200" err="1">
                <a:latin typeface="+mj-lt"/>
              </a:rPr>
              <a:t>deeplearning.net</a:t>
            </a:r>
            <a:r>
              <a:rPr lang="en-US" sz="1200">
                <a:latin typeface="+mj-lt"/>
              </a:rPr>
              <a:t>/software/</a:t>
            </a:r>
            <a:r>
              <a:rPr lang="en-US" sz="1200" err="1">
                <a:latin typeface="+mj-lt"/>
              </a:rPr>
              <a:t>theano</a:t>
            </a:r>
            <a:r>
              <a:rPr lang="en-US" sz="1200">
                <a:latin typeface="+mj-lt"/>
              </a:rPr>
              <a:t>/tutorial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2088B-815D-AF46-BCBA-378CF01D6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96023"/>
            <a:ext cx="3708712" cy="35769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21233B-B289-F344-8BD9-49AF2F7732A5}"/>
              </a:ext>
            </a:extLst>
          </p:cNvPr>
          <p:cNvSpPr txBox="1"/>
          <p:nvPr/>
        </p:nvSpPr>
        <p:spPr>
          <a:xfrm>
            <a:off x="4464188" y="2629698"/>
            <a:ext cx="45909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Augmentation “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artificielle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” de la 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taille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insérant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des 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zéros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entre les 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éléments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non-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nuls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noyau</a:t>
            </a:r>
            <a:endParaRPr lang="en-CA" sz="20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 hyper-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paramètre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2000" i="1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taux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 (</a:t>
            </a:r>
            <a:r>
              <a:rPr lang="en-CA" sz="2000" i="1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taux</a:t>
            </a:r>
            <a:r>
              <a:rPr lang="en-CA" sz="2000" i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= 1 convolution </a:t>
            </a:r>
            <a:r>
              <a:rPr lang="en-CA" sz="20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ordinaire</a:t>
            </a:r>
            <a:r>
              <a:rPr lang="en-CA" sz="20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685799" y="1905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kern="0">
                <a:latin typeface="+mj-lt"/>
              </a:rPr>
              <a:t>Convolution </a:t>
            </a:r>
            <a:r>
              <a:rPr lang="en-US" i="1" kern="0">
                <a:latin typeface="+mj-lt"/>
              </a:rPr>
              <a:t>à trous</a:t>
            </a:r>
            <a:br>
              <a:rPr lang="en-US" i="1" kern="0">
                <a:latin typeface="+mj-lt"/>
              </a:rPr>
            </a:br>
            <a:r>
              <a:rPr lang="en-US" i="1" kern="0">
                <a:latin typeface="+mj-lt"/>
              </a:rPr>
              <a:t>(</a:t>
            </a:r>
            <a:r>
              <a:rPr lang="en-US" kern="0">
                <a:latin typeface="+mj-lt"/>
              </a:rPr>
              <a:t>ou dilatée</a:t>
            </a:r>
            <a:r>
              <a:rPr lang="en-US" i="1" kern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6728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ounded Rectangle 160"/>
          <p:cNvSpPr/>
          <p:nvPr/>
        </p:nvSpPr>
        <p:spPr>
          <a:xfrm>
            <a:off x="6068917" y="2310938"/>
            <a:ext cx="2111433" cy="29011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Rounded Rectangle 159"/>
          <p:cNvSpPr/>
          <p:nvPr/>
        </p:nvSpPr>
        <p:spPr>
          <a:xfrm>
            <a:off x="3591411" y="2310938"/>
            <a:ext cx="2111433" cy="29011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ounded Rectangle 2"/>
          <p:cNvSpPr/>
          <p:nvPr/>
        </p:nvSpPr>
        <p:spPr>
          <a:xfrm>
            <a:off x="1122218" y="2310938"/>
            <a:ext cx="2111433" cy="29011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64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90500"/>
            <a:ext cx="7772400" cy="1143000"/>
          </a:xfrm>
        </p:spPr>
        <p:txBody>
          <a:bodyPr/>
          <a:lstStyle/>
          <a:p>
            <a:r>
              <a:rPr lang="en-US"/>
              <a:t>Convolution </a:t>
            </a:r>
            <a:r>
              <a:rPr lang="en-US" i="1"/>
              <a:t>à </a:t>
            </a:r>
            <a:r>
              <a:rPr lang="en-US" i="1" err="1"/>
              <a:t>trous</a:t>
            </a:r>
            <a:br>
              <a:rPr lang="en-US" i="1"/>
            </a:br>
            <a:r>
              <a:rPr lang="en-US" sz="2800" i="1"/>
              <a:t>(</a:t>
            </a:r>
            <a:r>
              <a:rPr lang="en-US" sz="2800" err="1"/>
              <a:t>ou</a:t>
            </a:r>
            <a:r>
              <a:rPr lang="en-US" sz="2800"/>
              <a:t> </a:t>
            </a:r>
            <a:r>
              <a:rPr lang="en-US" sz="2800" err="1"/>
              <a:t>dilatée</a:t>
            </a:r>
            <a:r>
              <a:rPr lang="en-US" sz="2800" i="1"/>
              <a:t>)</a:t>
            </a:r>
            <a:endParaRPr lang="en-US" i="1"/>
          </a:p>
        </p:txBody>
      </p:sp>
      <p:sp>
        <p:nvSpPr>
          <p:cNvPr id="2" name="Rectangle 1"/>
          <p:cNvSpPr/>
          <p:nvPr/>
        </p:nvSpPr>
        <p:spPr>
          <a:xfrm>
            <a:off x="1365055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601516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837977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2074438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310899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547360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783821" y="265314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365055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601516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837977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2074438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310899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547360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2783821" y="291756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365055" y="319029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601516" y="319029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837977" y="319029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2074438" y="319029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2310899" y="319029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547360" y="319029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2783821" y="319029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1365055" y="3454712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1601516" y="3454712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1837977" y="3454712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2074438" y="3454712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2310899" y="3454712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2547360" y="3454712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2783821" y="3454712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/>
          <p:cNvSpPr/>
          <p:nvPr/>
        </p:nvSpPr>
        <p:spPr>
          <a:xfrm>
            <a:off x="1365055" y="371913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1601516" y="371913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1837977" y="371913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074438" y="371913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2310899" y="371913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547360" y="371913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/>
          <p:cNvSpPr/>
          <p:nvPr/>
        </p:nvSpPr>
        <p:spPr>
          <a:xfrm>
            <a:off x="2783821" y="371913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1365055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/>
          <p:cNvSpPr/>
          <p:nvPr/>
        </p:nvSpPr>
        <p:spPr>
          <a:xfrm>
            <a:off x="1601516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 42"/>
          <p:cNvSpPr/>
          <p:nvPr/>
        </p:nvSpPr>
        <p:spPr>
          <a:xfrm>
            <a:off x="1837977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2074438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/>
          <p:cNvSpPr/>
          <p:nvPr/>
        </p:nvSpPr>
        <p:spPr>
          <a:xfrm>
            <a:off x="2310899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2547360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2783821" y="3983548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1365055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1601516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1837977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2074438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310899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2547360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783821" y="425627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/>
          <p:cNvSpPr/>
          <p:nvPr/>
        </p:nvSpPr>
        <p:spPr>
          <a:xfrm>
            <a:off x="3842149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 62"/>
          <p:cNvSpPr/>
          <p:nvPr/>
        </p:nvSpPr>
        <p:spPr>
          <a:xfrm>
            <a:off x="4078610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4315071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/>
          <p:cNvSpPr/>
          <p:nvPr/>
        </p:nvSpPr>
        <p:spPr>
          <a:xfrm>
            <a:off x="4551532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4787993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/>
          <p:cNvSpPr/>
          <p:nvPr/>
        </p:nvSpPr>
        <p:spPr>
          <a:xfrm>
            <a:off x="5024454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5260915" y="2665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/>
          <p:cNvSpPr/>
          <p:nvPr/>
        </p:nvSpPr>
        <p:spPr>
          <a:xfrm>
            <a:off x="3842149" y="2929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4078610" y="292960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/>
          <p:cNvSpPr/>
          <p:nvPr/>
        </p:nvSpPr>
        <p:spPr>
          <a:xfrm>
            <a:off x="4315071" y="2929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4551532" y="292960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Rectangle 72"/>
          <p:cNvSpPr/>
          <p:nvPr/>
        </p:nvSpPr>
        <p:spPr>
          <a:xfrm>
            <a:off x="4787993" y="2929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5024454" y="2929604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5260915" y="2929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3842149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4078610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4315071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4551532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4787993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5024454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5260915" y="3202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3842149" y="3466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4078610" y="3466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 84"/>
          <p:cNvSpPr/>
          <p:nvPr/>
        </p:nvSpPr>
        <p:spPr>
          <a:xfrm>
            <a:off x="4315071" y="3466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4551532" y="3466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 86"/>
          <p:cNvSpPr/>
          <p:nvPr/>
        </p:nvSpPr>
        <p:spPr>
          <a:xfrm>
            <a:off x="4787993" y="3466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/>
          <p:cNvSpPr/>
          <p:nvPr/>
        </p:nvSpPr>
        <p:spPr>
          <a:xfrm>
            <a:off x="5024454" y="3466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/>
          <p:cNvSpPr/>
          <p:nvPr/>
        </p:nvSpPr>
        <p:spPr>
          <a:xfrm>
            <a:off x="5260915" y="3466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/>
          <p:cNvSpPr/>
          <p:nvPr/>
        </p:nvSpPr>
        <p:spPr>
          <a:xfrm>
            <a:off x="3842149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Rectangle 90"/>
          <p:cNvSpPr/>
          <p:nvPr/>
        </p:nvSpPr>
        <p:spPr>
          <a:xfrm>
            <a:off x="4078610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Rectangle 91"/>
          <p:cNvSpPr/>
          <p:nvPr/>
        </p:nvSpPr>
        <p:spPr>
          <a:xfrm>
            <a:off x="4315071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4551532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 93"/>
          <p:cNvSpPr/>
          <p:nvPr/>
        </p:nvSpPr>
        <p:spPr>
          <a:xfrm>
            <a:off x="4787993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5024454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Rectangle 95"/>
          <p:cNvSpPr/>
          <p:nvPr/>
        </p:nvSpPr>
        <p:spPr>
          <a:xfrm>
            <a:off x="5260915" y="3731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3842149" y="3995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/>
          <p:cNvSpPr/>
          <p:nvPr/>
        </p:nvSpPr>
        <p:spPr>
          <a:xfrm>
            <a:off x="4078610" y="3995589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4315071" y="3995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 99"/>
          <p:cNvSpPr/>
          <p:nvPr/>
        </p:nvSpPr>
        <p:spPr>
          <a:xfrm>
            <a:off x="4551532" y="3995589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4787993" y="3995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Rectangle 101"/>
          <p:cNvSpPr/>
          <p:nvPr/>
        </p:nvSpPr>
        <p:spPr>
          <a:xfrm>
            <a:off x="5024454" y="3995589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5260915" y="3995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ectangle 103"/>
          <p:cNvSpPr/>
          <p:nvPr/>
        </p:nvSpPr>
        <p:spPr>
          <a:xfrm>
            <a:off x="3842149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 104"/>
          <p:cNvSpPr/>
          <p:nvPr/>
        </p:nvSpPr>
        <p:spPr>
          <a:xfrm>
            <a:off x="4078610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4315071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Rectangle 106"/>
          <p:cNvSpPr/>
          <p:nvPr/>
        </p:nvSpPr>
        <p:spPr>
          <a:xfrm>
            <a:off x="4551532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Rectangle 107"/>
          <p:cNvSpPr/>
          <p:nvPr/>
        </p:nvSpPr>
        <p:spPr>
          <a:xfrm>
            <a:off x="4787993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ectangle 108"/>
          <p:cNvSpPr/>
          <p:nvPr/>
        </p:nvSpPr>
        <p:spPr>
          <a:xfrm>
            <a:off x="5024454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Rectangle 109"/>
          <p:cNvSpPr/>
          <p:nvPr/>
        </p:nvSpPr>
        <p:spPr>
          <a:xfrm>
            <a:off x="5260915" y="4268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6319655" y="2641186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ectangle 111"/>
          <p:cNvSpPr/>
          <p:nvPr/>
        </p:nvSpPr>
        <p:spPr>
          <a:xfrm>
            <a:off x="6556116" y="2641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 112"/>
          <p:cNvSpPr/>
          <p:nvPr/>
        </p:nvSpPr>
        <p:spPr>
          <a:xfrm>
            <a:off x="6792577" y="2641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Rectangle 113"/>
          <p:cNvSpPr/>
          <p:nvPr/>
        </p:nvSpPr>
        <p:spPr>
          <a:xfrm>
            <a:off x="7029038" y="2641186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7265499" y="2641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Rectangle 115"/>
          <p:cNvSpPr/>
          <p:nvPr/>
        </p:nvSpPr>
        <p:spPr>
          <a:xfrm>
            <a:off x="7501960" y="2641186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/>
          <p:cNvSpPr/>
          <p:nvPr/>
        </p:nvSpPr>
        <p:spPr>
          <a:xfrm>
            <a:off x="7738421" y="2641186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Rectangle 117"/>
          <p:cNvSpPr/>
          <p:nvPr/>
        </p:nvSpPr>
        <p:spPr>
          <a:xfrm>
            <a:off x="6319655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Rectangle 118"/>
          <p:cNvSpPr/>
          <p:nvPr/>
        </p:nvSpPr>
        <p:spPr>
          <a:xfrm>
            <a:off x="6556116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/>
          <p:cNvSpPr/>
          <p:nvPr/>
        </p:nvSpPr>
        <p:spPr>
          <a:xfrm>
            <a:off x="6792577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/>
          <p:cNvSpPr/>
          <p:nvPr/>
        </p:nvSpPr>
        <p:spPr>
          <a:xfrm>
            <a:off x="7029038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 121"/>
          <p:cNvSpPr/>
          <p:nvPr/>
        </p:nvSpPr>
        <p:spPr>
          <a:xfrm>
            <a:off x="7265499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/>
          <p:cNvSpPr/>
          <p:nvPr/>
        </p:nvSpPr>
        <p:spPr>
          <a:xfrm>
            <a:off x="7501960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Rectangle 123"/>
          <p:cNvSpPr/>
          <p:nvPr/>
        </p:nvSpPr>
        <p:spPr>
          <a:xfrm>
            <a:off x="7738421" y="2905604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Rectangle 124"/>
          <p:cNvSpPr/>
          <p:nvPr/>
        </p:nvSpPr>
        <p:spPr>
          <a:xfrm>
            <a:off x="6319655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Rectangle 125"/>
          <p:cNvSpPr/>
          <p:nvPr/>
        </p:nvSpPr>
        <p:spPr>
          <a:xfrm>
            <a:off x="6556116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Rectangle 126"/>
          <p:cNvSpPr/>
          <p:nvPr/>
        </p:nvSpPr>
        <p:spPr>
          <a:xfrm>
            <a:off x="6792577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/>
          <p:cNvSpPr/>
          <p:nvPr/>
        </p:nvSpPr>
        <p:spPr>
          <a:xfrm>
            <a:off x="7029038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Rectangle 128"/>
          <p:cNvSpPr/>
          <p:nvPr/>
        </p:nvSpPr>
        <p:spPr>
          <a:xfrm>
            <a:off x="7265499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Rectangle 129"/>
          <p:cNvSpPr/>
          <p:nvPr/>
        </p:nvSpPr>
        <p:spPr>
          <a:xfrm>
            <a:off x="7501960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/>
          <p:cNvSpPr/>
          <p:nvPr/>
        </p:nvSpPr>
        <p:spPr>
          <a:xfrm>
            <a:off x="7738421" y="3178335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6319655" y="3442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6556116" y="3442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/>
          <p:cNvSpPr/>
          <p:nvPr/>
        </p:nvSpPr>
        <p:spPr>
          <a:xfrm>
            <a:off x="6792577" y="3442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Rectangle 134"/>
          <p:cNvSpPr/>
          <p:nvPr/>
        </p:nvSpPr>
        <p:spPr>
          <a:xfrm>
            <a:off x="7029038" y="3442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Rectangle 135"/>
          <p:cNvSpPr/>
          <p:nvPr/>
        </p:nvSpPr>
        <p:spPr>
          <a:xfrm>
            <a:off x="7265499" y="3442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Rectangle 136"/>
          <p:cNvSpPr/>
          <p:nvPr/>
        </p:nvSpPr>
        <p:spPr>
          <a:xfrm>
            <a:off x="7501960" y="3442753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Rectangle 137"/>
          <p:cNvSpPr/>
          <p:nvPr/>
        </p:nvSpPr>
        <p:spPr>
          <a:xfrm>
            <a:off x="7738421" y="3442753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Rectangle 138"/>
          <p:cNvSpPr/>
          <p:nvPr/>
        </p:nvSpPr>
        <p:spPr>
          <a:xfrm>
            <a:off x="6319655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Rectangle 139"/>
          <p:cNvSpPr/>
          <p:nvPr/>
        </p:nvSpPr>
        <p:spPr>
          <a:xfrm>
            <a:off x="6556116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Rectangle 140"/>
          <p:cNvSpPr/>
          <p:nvPr/>
        </p:nvSpPr>
        <p:spPr>
          <a:xfrm>
            <a:off x="6792577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Rectangle 141"/>
          <p:cNvSpPr/>
          <p:nvPr/>
        </p:nvSpPr>
        <p:spPr>
          <a:xfrm>
            <a:off x="7029038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Rectangle 142"/>
          <p:cNvSpPr/>
          <p:nvPr/>
        </p:nvSpPr>
        <p:spPr>
          <a:xfrm>
            <a:off x="7265499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Rectangle 143"/>
          <p:cNvSpPr/>
          <p:nvPr/>
        </p:nvSpPr>
        <p:spPr>
          <a:xfrm>
            <a:off x="7501960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/>
          <p:cNvSpPr/>
          <p:nvPr/>
        </p:nvSpPr>
        <p:spPr>
          <a:xfrm>
            <a:off x="7738421" y="3707171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Rectangle 145"/>
          <p:cNvSpPr/>
          <p:nvPr/>
        </p:nvSpPr>
        <p:spPr>
          <a:xfrm>
            <a:off x="6319655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Rectangle 146"/>
          <p:cNvSpPr/>
          <p:nvPr/>
        </p:nvSpPr>
        <p:spPr>
          <a:xfrm>
            <a:off x="6556116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Rectangle 147"/>
          <p:cNvSpPr/>
          <p:nvPr/>
        </p:nvSpPr>
        <p:spPr>
          <a:xfrm>
            <a:off x="6792577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/>
          <p:cNvSpPr/>
          <p:nvPr/>
        </p:nvSpPr>
        <p:spPr>
          <a:xfrm>
            <a:off x="7029038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Rectangle 149"/>
          <p:cNvSpPr/>
          <p:nvPr/>
        </p:nvSpPr>
        <p:spPr>
          <a:xfrm>
            <a:off x="7265499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Rectangle 150"/>
          <p:cNvSpPr/>
          <p:nvPr/>
        </p:nvSpPr>
        <p:spPr>
          <a:xfrm>
            <a:off x="7501960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2" name="Rectangle 151"/>
          <p:cNvSpPr/>
          <p:nvPr/>
        </p:nvSpPr>
        <p:spPr>
          <a:xfrm>
            <a:off x="7738421" y="3971589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Rectangle 152"/>
          <p:cNvSpPr/>
          <p:nvPr/>
        </p:nvSpPr>
        <p:spPr>
          <a:xfrm>
            <a:off x="6319655" y="424432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Rectangle 153"/>
          <p:cNvSpPr/>
          <p:nvPr/>
        </p:nvSpPr>
        <p:spPr>
          <a:xfrm>
            <a:off x="6556116" y="4244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Rectangle 154"/>
          <p:cNvSpPr/>
          <p:nvPr/>
        </p:nvSpPr>
        <p:spPr>
          <a:xfrm>
            <a:off x="6792577" y="4244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Rectangle 155"/>
          <p:cNvSpPr/>
          <p:nvPr/>
        </p:nvSpPr>
        <p:spPr>
          <a:xfrm>
            <a:off x="7029038" y="424432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Rectangle 156"/>
          <p:cNvSpPr/>
          <p:nvPr/>
        </p:nvSpPr>
        <p:spPr>
          <a:xfrm>
            <a:off x="7265499" y="4244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Rectangle 157"/>
          <p:cNvSpPr/>
          <p:nvPr/>
        </p:nvSpPr>
        <p:spPr>
          <a:xfrm>
            <a:off x="7501960" y="4244320"/>
            <a:ext cx="191193" cy="216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Rectangle 158"/>
          <p:cNvSpPr/>
          <p:nvPr/>
        </p:nvSpPr>
        <p:spPr>
          <a:xfrm>
            <a:off x="7738421" y="4244320"/>
            <a:ext cx="191193" cy="2161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18347" y="2269668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Noyau 3x3</a:t>
            </a:r>
            <a:endParaRPr lang="en-CA" sz="1600"/>
          </a:p>
        </p:txBody>
      </p:sp>
      <p:sp>
        <p:nvSpPr>
          <p:cNvPr id="163" name="TextBox 162"/>
          <p:cNvSpPr txBox="1"/>
          <p:nvPr/>
        </p:nvSpPr>
        <p:spPr>
          <a:xfrm>
            <a:off x="4170552" y="2298332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Noyau 3x3</a:t>
            </a:r>
            <a:endParaRPr lang="en-CA" sz="1600"/>
          </a:p>
        </p:txBody>
      </p:sp>
      <p:sp>
        <p:nvSpPr>
          <p:cNvPr id="164" name="TextBox 163"/>
          <p:cNvSpPr txBox="1"/>
          <p:nvPr/>
        </p:nvSpPr>
        <p:spPr>
          <a:xfrm>
            <a:off x="6639745" y="2318414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Noyau 3x3</a:t>
            </a:r>
            <a:endParaRPr lang="en-CA" sz="1600"/>
          </a:p>
        </p:txBody>
      </p:sp>
      <p:sp>
        <p:nvSpPr>
          <p:cNvPr id="168" name="TextBox 167"/>
          <p:cNvSpPr txBox="1"/>
          <p:nvPr/>
        </p:nvSpPr>
        <p:spPr>
          <a:xfrm>
            <a:off x="1260157" y="4507972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Convolution usuelle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177874" y="4536636"/>
            <a:ext cx="997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/>
              <a:t>À trous</a:t>
            </a:r>
          </a:p>
          <a:p>
            <a:pPr algn="ctr"/>
            <a:r>
              <a:rPr lang="fr-CA" sz="1600"/>
              <a:t>(taux = 2)</a:t>
            </a:r>
            <a:endParaRPr lang="en-CA" sz="1600"/>
          </a:p>
        </p:txBody>
      </p:sp>
      <p:sp>
        <p:nvSpPr>
          <p:cNvPr id="170" name="TextBox 169"/>
          <p:cNvSpPr txBox="1"/>
          <p:nvPr/>
        </p:nvSpPr>
        <p:spPr>
          <a:xfrm>
            <a:off x="6620897" y="4556718"/>
            <a:ext cx="997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/>
              <a:t>À trous</a:t>
            </a:r>
          </a:p>
          <a:p>
            <a:pPr algn="ctr"/>
            <a:r>
              <a:rPr lang="fr-CA" sz="1600"/>
              <a:t>(taux = 3)</a:t>
            </a:r>
            <a:endParaRPr lang="en-CA" sz="1600"/>
          </a:p>
        </p:txBody>
      </p:sp>
      <p:sp>
        <p:nvSpPr>
          <p:cNvPr id="7168" name="Rectangle 7167"/>
          <p:cNvSpPr/>
          <p:nvPr/>
        </p:nvSpPr>
        <p:spPr>
          <a:xfrm>
            <a:off x="1000853" y="5536996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ea typeface="Helvetica Neue" panose="02000503000000020004" pitchFamily="2" charset="0"/>
                <a:cs typeface="Helvetica Neue" panose="02000503000000020004" pitchFamily="2" charset="0"/>
              </a:rPr>
              <a:t>Champ </a:t>
            </a:r>
            <a:r>
              <a:rPr lang="en-US" sz="1800" b="1" err="1"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 b="1">
                <a:ea typeface="Helvetica Neue" panose="02000503000000020004" pitchFamily="2" charset="0"/>
                <a:cs typeface="Helvetica Neue" panose="02000503000000020004" pitchFamily="2" charset="0"/>
              </a:rPr>
              <a:t>=3x3 </a:t>
            </a:r>
            <a:endParaRPr lang="en-CA" sz="1800"/>
          </a:p>
        </p:txBody>
      </p:sp>
      <p:sp>
        <p:nvSpPr>
          <p:cNvPr id="172" name="Rectangle 171"/>
          <p:cNvSpPr/>
          <p:nvPr/>
        </p:nvSpPr>
        <p:spPr>
          <a:xfrm>
            <a:off x="3447706" y="5536996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ea typeface="Helvetica Neue" panose="02000503000000020004" pitchFamily="2" charset="0"/>
                <a:cs typeface="Helvetica Neue" panose="02000503000000020004" pitchFamily="2" charset="0"/>
              </a:rPr>
              <a:t>Champ </a:t>
            </a:r>
            <a:r>
              <a:rPr lang="en-US" sz="1800" b="1" err="1"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 b="1">
                <a:ea typeface="Helvetica Neue" panose="02000503000000020004" pitchFamily="2" charset="0"/>
                <a:cs typeface="Helvetica Neue" panose="02000503000000020004" pitchFamily="2" charset="0"/>
              </a:rPr>
              <a:t>=5x5 </a:t>
            </a:r>
            <a:endParaRPr lang="en-CA" sz="1800"/>
          </a:p>
        </p:txBody>
      </p:sp>
      <p:sp>
        <p:nvSpPr>
          <p:cNvPr id="173" name="Rectangle 172"/>
          <p:cNvSpPr/>
          <p:nvPr/>
        </p:nvSpPr>
        <p:spPr>
          <a:xfrm>
            <a:off x="5956064" y="5532970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ea typeface="Helvetica Neue" panose="02000503000000020004" pitchFamily="2" charset="0"/>
                <a:cs typeface="Helvetica Neue" panose="02000503000000020004" pitchFamily="2" charset="0"/>
              </a:rPr>
              <a:t>Champ </a:t>
            </a:r>
            <a:r>
              <a:rPr lang="en-US" sz="1800" b="1" err="1">
                <a:ea typeface="Helvetica Neue" panose="02000503000000020004" pitchFamily="2" charset="0"/>
                <a:cs typeface="Helvetica Neue" panose="02000503000000020004" pitchFamily="2" charset="0"/>
              </a:rPr>
              <a:t>récepteur</a:t>
            </a:r>
            <a:r>
              <a:rPr lang="en-US" sz="1800" b="1">
                <a:ea typeface="Helvetica Neue" panose="02000503000000020004" pitchFamily="2" charset="0"/>
                <a:cs typeface="Helvetica Neue" panose="02000503000000020004" pitchFamily="2" charset="0"/>
              </a:rPr>
              <a:t>=7x7 </a:t>
            </a: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4284623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65</a:t>
            </a:fld>
            <a:endParaRPr lang="fr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90500"/>
            <a:ext cx="7772400" cy="1143000"/>
          </a:xfrm>
        </p:spPr>
        <p:txBody>
          <a:bodyPr/>
          <a:lstStyle/>
          <a:p>
            <a:r>
              <a:rPr lang="en-US"/>
              <a:t>Convolution </a:t>
            </a:r>
            <a:r>
              <a:rPr lang="en-US" i="1"/>
              <a:t>à </a:t>
            </a:r>
            <a:r>
              <a:rPr lang="en-US" i="1" err="1"/>
              <a:t>trous</a:t>
            </a:r>
            <a:br>
              <a:rPr lang="en-US" i="1"/>
            </a:br>
            <a:r>
              <a:rPr lang="en-US" sz="2800" i="1"/>
              <a:t>(</a:t>
            </a:r>
            <a:r>
              <a:rPr lang="en-US" sz="2800" err="1"/>
              <a:t>ou</a:t>
            </a:r>
            <a:r>
              <a:rPr lang="en-US" sz="2800"/>
              <a:t> </a:t>
            </a:r>
            <a:r>
              <a:rPr lang="en-US" sz="2800" err="1"/>
              <a:t>dilatée</a:t>
            </a:r>
            <a:r>
              <a:rPr lang="en-US" sz="2800" i="1"/>
              <a:t>)</a:t>
            </a:r>
            <a:endParaRPr lang="en-US" i="1"/>
          </a:p>
        </p:txBody>
      </p:sp>
      <p:pic>
        <p:nvPicPr>
          <p:cNvPr id="55" name="Image 55">
            <a:extLst>
              <a:ext uri="{FF2B5EF4-FFF2-40B4-BE49-F238E27FC236}">
                <a16:creationId xmlns:a16="http://schemas.microsoft.com/office/drawing/2014/main" id="{42327AF8-680D-4830-9AC0-582F44CB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584404"/>
            <a:ext cx="7591425" cy="4051141"/>
          </a:xfrm>
          <a:prstGeom prst="rect">
            <a:avLst/>
          </a:prstGeom>
        </p:spPr>
      </p:pic>
      <p:sp>
        <p:nvSpPr>
          <p:cNvPr id="56" name="TextBox 8">
            <a:extLst>
              <a:ext uri="{FF2B5EF4-FFF2-40B4-BE49-F238E27FC236}">
                <a16:creationId xmlns:a16="http://schemas.microsoft.com/office/drawing/2014/main" id="{BA606DB9-AD31-4B8C-A2E4-2EF683B6DA17}"/>
              </a:ext>
            </a:extLst>
          </p:cNvPr>
          <p:cNvSpPr txBox="1"/>
          <p:nvPr/>
        </p:nvSpPr>
        <p:spPr>
          <a:xfrm>
            <a:off x="449090" y="6088480"/>
            <a:ext cx="56711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latin typeface="+mj-lt"/>
              </a:rPr>
              <a:t>Yu, Fisher, and Vladlen Koltun. "Multi-scale context aggregation by dilated convolutions." </a:t>
            </a:r>
            <a:r>
              <a:rPr lang="en-US" sz="1200" err="1">
                <a:latin typeface="+mj-lt"/>
              </a:rPr>
              <a:t>arXiv</a:t>
            </a:r>
            <a:r>
              <a:rPr lang="en-US" sz="1200">
                <a:latin typeface="+mj-lt"/>
              </a:rPr>
              <a:t> preprint arXiv:1511.07122 (2015).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777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2730500"/>
            <a:ext cx="7772400" cy="1143000"/>
          </a:xfrm>
        </p:spPr>
        <p:txBody>
          <a:bodyPr/>
          <a:lstStyle/>
          <a:p>
            <a:r>
              <a:rPr lang="fr-CA" sz="5400"/>
              <a:t>Autres pratiques courantes</a:t>
            </a:r>
            <a:endParaRPr lang="en-CA" sz="5400"/>
          </a:p>
        </p:txBody>
      </p:sp>
    </p:spTree>
    <p:extLst>
      <p:ext uri="{BB962C8B-B14F-4D97-AF65-F5344CB8AC3E}">
        <p14:creationId xmlns:p14="http://schemas.microsoft.com/office/powerpoint/2010/main" val="955523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3" y="97308"/>
            <a:ext cx="8649497" cy="1047750"/>
          </a:xfrm>
        </p:spPr>
        <p:txBody>
          <a:bodyPr/>
          <a:lstStyle/>
          <a:p>
            <a:r>
              <a:rPr lang="fr-CA"/>
              <a:t>Prétraitement des données en entrée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78" y="1414552"/>
            <a:ext cx="8392322" cy="3069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6565377" y="6399358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Image: http://cs231n.github.io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3339279" y="5087566"/>
            <a:ext cx="2188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réduction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du 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biais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5913513" y="5087566"/>
            <a:ext cx="3070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S’assurer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chaque</a:t>
            </a:r>
            <a:endParaRPr lang="en-US" sz="200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dimension a le 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même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poids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3339279" y="4485654"/>
            <a:ext cx="2509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X -= </a:t>
            </a:r>
            <a:r>
              <a:rPr lang="en-US" sz="1200" b="1" err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np.mean</a:t>
            </a:r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(X, axis = 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6194039" y="4485654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X </a:t>
            </a:r>
            <a:r>
              <a:rPr lang="en-CA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/</a:t>
            </a:r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= </a:t>
            </a:r>
            <a:r>
              <a:rPr lang="en-US" sz="1200" b="1" err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np.std</a:t>
            </a:r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(X, axis = 0)</a:t>
            </a:r>
          </a:p>
        </p:txBody>
      </p:sp>
    </p:spTree>
    <p:extLst>
      <p:ext uri="{BB962C8B-B14F-4D97-AF65-F5344CB8AC3E}">
        <p14:creationId xmlns:p14="http://schemas.microsoft.com/office/powerpoint/2010/main" val="14635407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0ABC7B-B8DF-4236-A04A-C629E8D79088}"/>
              </a:ext>
            </a:extLst>
          </p:cNvPr>
          <p:cNvSpPr/>
          <p:nvPr/>
        </p:nvSpPr>
        <p:spPr>
          <a:xfrm>
            <a:off x="2196279" y="3371229"/>
            <a:ext cx="2509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X -= </a:t>
            </a:r>
            <a:r>
              <a:rPr lang="en-US" sz="1200" b="1" err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np.mean</a:t>
            </a:r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(X, axis = 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4F6DD-9ED7-47ED-A8A7-2D83BCD9689B}"/>
              </a:ext>
            </a:extLst>
          </p:cNvPr>
          <p:cNvSpPr/>
          <p:nvPr/>
        </p:nvSpPr>
        <p:spPr>
          <a:xfrm>
            <a:off x="5070089" y="331407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X </a:t>
            </a:r>
            <a:r>
              <a:rPr lang="en-CA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/</a:t>
            </a:r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= </a:t>
            </a:r>
            <a:r>
              <a:rPr lang="en-US" sz="1200" b="1" err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np.std</a:t>
            </a:r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(X, axis = 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8" y="1133285"/>
            <a:ext cx="6270899" cy="229329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65095" y="2208159"/>
            <a:ext cx="4459830" cy="41194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165100" dist="165100" dir="2460000" sx="98000" sy="98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3" y="97308"/>
            <a:ext cx="8649497" cy="1047750"/>
          </a:xfrm>
        </p:spPr>
        <p:txBody>
          <a:bodyPr/>
          <a:lstStyle/>
          <a:p>
            <a:r>
              <a:rPr lang="fr-CA"/>
              <a:t>Prétraitement des données en entrée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133350" y="5159543"/>
            <a:ext cx="4133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Ex.: utile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lorsqu’on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traite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des images avec de      </a:t>
            </a:r>
          </a:p>
          <a:p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       forts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décallage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dans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l’intensité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des pixels.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009"/>
              </p:ext>
            </p:extLst>
          </p:nvPr>
        </p:nvGraphicFramePr>
        <p:xfrm>
          <a:off x="5908885" y="2398278"/>
          <a:ext cx="1488256" cy="1493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5" name="Image" r:id="rId4" imgW="3263492" imgH="3276190" progId="Photoshop.Image.6">
                  <p:embed/>
                </p:oleObj>
              </mc:Choice>
              <mc:Fallback>
                <p:oleObj name="Image" r:id="rId4" imgW="3263492" imgH="3276190" progId="Photoshop.Image.6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885" y="2398278"/>
                        <a:ext cx="1488256" cy="14936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6215"/>
              </p:ext>
            </p:extLst>
          </p:nvPr>
        </p:nvGraphicFramePr>
        <p:xfrm>
          <a:off x="5919528" y="4455211"/>
          <a:ext cx="1488256" cy="1488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6" name="Image" r:id="rId6" imgW="3250794" imgH="3250794" progId="Photoshop.Image.6">
                  <p:embed/>
                </p:oleObj>
              </mc:Choice>
              <mc:Fallback>
                <p:oleObj name="Image" r:id="rId6" imgW="3250794" imgH="3250794" progId="Photoshop.Image.6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9528" y="4455211"/>
                        <a:ext cx="1488256" cy="1488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81031"/>
              </p:ext>
            </p:extLst>
          </p:nvPr>
        </p:nvGraphicFramePr>
        <p:xfrm>
          <a:off x="7409117" y="2411734"/>
          <a:ext cx="1485566" cy="1480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7" name="Image" r:id="rId8" imgW="3263492" imgH="3250794" progId="Photoshop.Image.6">
                  <p:embed/>
                </p:oleObj>
              </mc:Choice>
              <mc:Fallback>
                <p:oleObj name="Image" r:id="rId8" imgW="3263492" imgH="3250794" progId="Photoshop.Image.6">
                  <p:embed/>
                  <p:pic>
                    <p:nvPicPr>
                      <p:cNvPr id="1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117" y="2411734"/>
                        <a:ext cx="1485566" cy="1480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>
            <a:stCxn id="7" idx="0"/>
          </p:cNvCxnSpPr>
          <p:nvPr/>
        </p:nvCxnSpPr>
        <p:spPr>
          <a:xfrm flipV="1">
            <a:off x="2200275" y="3730373"/>
            <a:ext cx="971550" cy="1429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4498452" y="2542282"/>
            <a:ext cx="4133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Même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contenu</a:t>
            </a:r>
            <a:endParaRPr lang="en-US" sz="160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Mais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biais</a:t>
            </a:r>
            <a:endParaRPr lang="en-US" sz="160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dans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les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niveaux</a:t>
            </a:r>
            <a:endParaRPr lang="en-US" sz="160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de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gris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032546"/>
              </p:ext>
            </p:extLst>
          </p:nvPr>
        </p:nvGraphicFramePr>
        <p:xfrm>
          <a:off x="7436669" y="4455211"/>
          <a:ext cx="1488256" cy="1488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8" name="Image" r:id="rId6" imgW="3250794" imgH="3250794" progId="Photoshop.Image.6">
                  <p:embed/>
                </p:oleObj>
              </mc:Choice>
              <mc:Fallback>
                <p:oleObj name="Image" r:id="rId6" imgW="3250794" imgH="3250794" progId="Photoshop.Image.6">
                  <p:embed/>
                  <p:pic>
                    <p:nvPicPr>
                      <p:cNvPr id="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6669" y="4455211"/>
                        <a:ext cx="1488256" cy="1488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4426995" y="4560881"/>
            <a:ext cx="2392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Après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recentrage</a:t>
            </a:r>
            <a:endParaRPr lang="en-US" sz="160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des </a:t>
            </a:r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niveaux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</a:p>
          <a:p>
            <a:r>
              <a:rPr lang="en-US" sz="16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gris</a:t>
            </a:r>
            <a:r>
              <a:rPr lang="en-US"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953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78" y="1133285"/>
            <a:ext cx="6270899" cy="2293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3" y="97308"/>
            <a:ext cx="8649497" cy="1047750"/>
          </a:xfrm>
        </p:spPr>
        <p:txBody>
          <a:bodyPr/>
          <a:lstStyle/>
          <a:p>
            <a:r>
              <a:rPr lang="fr-CA"/>
              <a:t>Prétraitement des données en entrée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C176F-A41A-834D-BD43-2B569AB563BE}"/>
              </a:ext>
            </a:extLst>
          </p:cNvPr>
          <p:cNvSpPr/>
          <p:nvPr/>
        </p:nvSpPr>
        <p:spPr>
          <a:xfrm>
            <a:off x="133349" y="5159543"/>
            <a:ext cx="94011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err="1">
                <a:ea typeface="Helvetica Neue" panose="02000503000000020004" pitchFamily="2" charset="0"/>
                <a:cs typeface="Helvetica Neue" panose="02000503000000020004" pitchFamily="2" charset="0"/>
              </a:rPr>
              <a:t>S’assurer</a:t>
            </a:r>
            <a:r>
              <a:rPr lang="en-US" sz="2000">
                <a:ea typeface="Helvetica Neue" panose="02000503000000020004" pitchFamily="2" charset="0"/>
                <a:cs typeface="Helvetica Neue" panose="02000503000000020004" pitchFamily="2" charset="0"/>
              </a:rPr>
              <a:t> que les dimensions </a:t>
            </a:r>
            <a:r>
              <a:rPr lang="en-US" sz="2000" err="1">
                <a:ea typeface="Helvetica Neue" panose="02000503000000020004" pitchFamily="2" charset="0"/>
                <a:cs typeface="Helvetica Neue" panose="02000503000000020004" pitchFamily="2" charset="0"/>
              </a:rPr>
              <a:t>ont</a:t>
            </a:r>
            <a:r>
              <a:rPr lang="en-US" sz="2000">
                <a:ea typeface="Helvetica Neue" panose="02000503000000020004" pitchFamily="2" charset="0"/>
                <a:cs typeface="Helvetica Neue" panose="02000503000000020004" pitchFamily="2" charset="0"/>
              </a:rPr>
              <a:t> les </a:t>
            </a:r>
            <a:r>
              <a:rPr lang="en-US" sz="2000" err="1">
                <a:ea typeface="Helvetica Neue" panose="02000503000000020004" pitchFamily="2" charset="0"/>
                <a:cs typeface="Helvetica Neue" panose="02000503000000020004" pitchFamily="2" charset="0"/>
              </a:rPr>
              <a:t>mêmes</a:t>
            </a:r>
            <a:r>
              <a:rPr lang="en-US" sz="2000">
                <a:ea typeface="Helvetica Neue" panose="02000503000000020004" pitchFamily="2" charset="0"/>
                <a:cs typeface="Helvetica Neue" panose="02000503000000020004" pitchFamily="2" charset="0"/>
              </a:rPr>
              <a:t> variances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.  </a:t>
            </a:r>
          </a:p>
          <a:p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         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Exemple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âge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maison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(1 à 100) vs prix </a:t>
            </a:r>
            <a:r>
              <a:rPr lang="en-US" sz="2000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maison</a:t>
            </a:r>
            <a:r>
              <a:rPr lang="en-US"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(100,000 à 2,000,000).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0775" y="3644648"/>
            <a:ext cx="2462212" cy="130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38A9352-1189-4DE9-8962-B5B3C2FE6783}"/>
              </a:ext>
            </a:extLst>
          </p:cNvPr>
          <p:cNvSpPr/>
          <p:nvPr/>
        </p:nvSpPr>
        <p:spPr>
          <a:xfrm>
            <a:off x="2177229" y="3352179"/>
            <a:ext cx="2509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X -= </a:t>
            </a:r>
            <a:r>
              <a:rPr lang="en-US" sz="1200" b="1" err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np.mean</a:t>
            </a:r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(X, axis = 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85443A-2643-4640-9D2D-B383BB07EA64}"/>
              </a:ext>
            </a:extLst>
          </p:cNvPr>
          <p:cNvSpPr/>
          <p:nvPr/>
        </p:nvSpPr>
        <p:spPr>
          <a:xfrm>
            <a:off x="4679564" y="335217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X </a:t>
            </a:r>
            <a:r>
              <a:rPr lang="en-CA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/</a:t>
            </a:r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= </a:t>
            </a:r>
            <a:r>
              <a:rPr lang="en-US" sz="1200" b="1" err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np.std</a:t>
            </a:r>
            <a:r>
              <a:rPr lang="en-US" sz="1200" b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(X, axis = 0)</a:t>
            </a:r>
          </a:p>
        </p:txBody>
      </p:sp>
    </p:spTree>
    <p:extLst>
      <p:ext uri="{BB962C8B-B14F-4D97-AF65-F5344CB8AC3E}">
        <p14:creationId xmlns:p14="http://schemas.microsoft.com/office/powerpoint/2010/main" val="255381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B829B86-15FA-324C-9384-AB29DB418B73}"/>
              </a:ext>
            </a:extLst>
          </p:cNvPr>
          <p:cNvSpPr txBox="1"/>
          <p:nvPr/>
        </p:nvSpPr>
        <p:spPr>
          <a:xfrm>
            <a:off x="525290" y="4258679"/>
            <a:ext cx="8502332" cy="21749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La </a:t>
            </a:r>
            <a:r>
              <a:rPr lang="en-US" sz="1700" b="1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profondeur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du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= le </a:t>
            </a:r>
            <a:r>
              <a:rPr lang="en-US" sz="1700" b="1" err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nombre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700" b="1" err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canaux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err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entrée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ici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 C)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Le </a:t>
            </a:r>
            <a:r>
              <a:rPr lang="en-US" sz="1700" b="1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nombre</a:t>
            </a:r>
            <a:r>
              <a:rPr lang="en-US" sz="17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700" b="1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cartes</a:t>
            </a:r>
            <a:r>
              <a:rPr lang="en-US" sz="17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err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US" sz="1700" b="1">
                <a:solidFill>
                  <a:srgbClr val="FF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 = le </a:t>
            </a:r>
            <a:r>
              <a:rPr lang="en-US" sz="1700" b="1" err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nombre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700" b="1" err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ou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le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err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nombre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700" b="1" err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canaux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b="1" err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sortie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convolutif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1D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est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tenseur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2D 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(F * C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convolutif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2D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est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tenseur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3D (</a:t>
            </a:r>
            <a:r>
              <a:rPr lang="en-US" sz="1700" b="1">
                <a:solidFill>
                  <a:srgbClr val="00B05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F1 * F2 * C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convolutifs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2D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est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7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tenseur</a:t>
            </a:r>
            <a:r>
              <a:rPr lang="en-US" sz="17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4D (</a:t>
            </a:r>
            <a:r>
              <a:rPr lang="en-US" sz="1700" b="1">
                <a:solidFill>
                  <a:srgbClr val="00B050"/>
                </a:solidFill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K * F1 * F2 * C</a:t>
            </a:r>
            <a:r>
              <a:rPr lang="en-US" sz="1700">
                <a:latin typeface="Times New Roman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525290" y="1189822"/>
            <a:ext cx="23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latin typeface="+mj-lt"/>
              </a:rPr>
              <a:t>Taille</a:t>
            </a:r>
            <a:r>
              <a:rPr lang="en-US" sz="2000" b="1">
                <a:latin typeface="+mj-lt"/>
              </a:rPr>
              <a:t> et convolution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9B99A7-0ED5-2E42-8515-F80CEE995B29}"/>
              </a:ext>
            </a:extLst>
          </p:cNvPr>
          <p:cNvSpPr/>
          <p:nvPr/>
        </p:nvSpPr>
        <p:spPr>
          <a:xfrm>
            <a:off x="5226658" y="2018820"/>
            <a:ext cx="745873" cy="1825834"/>
          </a:xfrm>
          <a:prstGeom prst="cube">
            <a:avLst>
              <a:gd name="adj" fmla="val 60480"/>
            </a:avLst>
          </a:prstGeom>
          <a:solidFill>
            <a:srgbClr val="C00000">
              <a:alpha val="30000"/>
            </a:srgb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C4DE6C10-2FBF-0D40-AFC5-66F1C3AF1603}"/>
              </a:ext>
            </a:extLst>
          </p:cNvPr>
          <p:cNvSpPr/>
          <p:nvPr/>
        </p:nvSpPr>
        <p:spPr>
          <a:xfrm>
            <a:off x="1601315" y="2600400"/>
            <a:ext cx="1995325" cy="488251"/>
          </a:xfrm>
          <a:prstGeom prst="cube">
            <a:avLst>
              <a:gd name="adj" fmla="val 30353"/>
            </a:avLst>
          </a:prstGeom>
          <a:solidFill>
            <a:srgbClr val="FF7E75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2AC71-1203-944C-8C08-43B75809EB26}"/>
              </a:ext>
            </a:extLst>
          </p:cNvPr>
          <p:cNvSpPr txBox="1"/>
          <p:nvPr/>
        </p:nvSpPr>
        <p:spPr>
          <a:xfrm>
            <a:off x="3539178" y="3499696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D2</a:t>
            </a:r>
            <a:endParaRPr lang="en-CA" sz="18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04AC0-E11D-2248-91F8-DE20D98301C1}"/>
              </a:ext>
            </a:extLst>
          </p:cNvPr>
          <p:cNvSpPr txBox="1"/>
          <p:nvPr/>
        </p:nvSpPr>
        <p:spPr>
          <a:xfrm>
            <a:off x="3736037" y="2627607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D1</a:t>
            </a:r>
            <a:endParaRPr lang="en-CA" sz="180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8A79A-AF3E-3A4B-8003-73B3BDC885D5}"/>
              </a:ext>
            </a:extLst>
          </p:cNvPr>
          <p:cNvSpPr txBox="1"/>
          <p:nvPr/>
        </p:nvSpPr>
        <p:spPr>
          <a:xfrm>
            <a:off x="2281064" y="3814510"/>
            <a:ext cx="5343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800"/>
              </a:spcBef>
            </a:pPr>
            <a:r>
              <a:rPr lang="fr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286CD-395B-2443-8F04-4169A52E8BC4}"/>
              </a:ext>
            </a:extLst>
          </p:cNvPr>
          <p:cNvSpPr txBox="1"/>
          <p:nvPr/>
        </p:nvSpPr>
        <p:spPr>
          <a:xfrm>
            <a:off x="5479190" y="1164233"/>
            <a:ext cx="201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en-CA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filtres</a:t>
            </a: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F1xF2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FC69F34-1DDE-5F42-833D-BC87DDFBED8F}"/>
              </a:ext>
            </a:extLst>
          </p:cNvPr>
          <p:cNvSpPr/>
          <p:nvPr/>
        </p:nvSpPr>
        <p:spPr>
          <a:xfrm>
            <a:off x="5511228" y="2018820"/>
            <a:ext cx="1556282" cy="1825834"/>
          </a:xfrm>
          <a:prstGeom prst="cube">
            <a:avLst>
              <a:gd name="adj" fmla="val 28917"/>
            </a:avLst>
          </a:prstGeom>
          <a:solidFill>
            <a:schemeClr val="accent6">
              <a:lumMod val="40000"/>
              <a:lumOff val="60000"/>
              <a:alpha val="85000"/>
            </a:scheme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7A2CB8-84AB-574B-AEA0-1E21745CFD55}"/>
              </a:ext>
            </a:extLst>
          </p:cNvPr>
          <p:cNvSpPr txBox="1"/>
          <p:nvPr/>
        </p:nvSpPr>
        <p:spPr>
          <a:xfrm>
            <a:off x="6859524" y="3521383"/>
            <a:ext cx="83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D2’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E8F-3C85-EF48-B2A3-8347E9E779CD}"/>
              </a:ext>
            </a:extLst>
          </p:cNvPr>
          <p:cNvSpPr txBox="1"/>
          <p:nvPr/>
        </p:nvSpPr>
        <p:spPr>
          <a:xfrm>
            <a:off x="7068852" y="2659025"/>
            <a:ext cx="7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D1’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26AC70-21DB-564F-A397-3E5A4D79543E}"/>
              </a:ext>
            </a:extLst>
          </p:cNvPr>
          <p:cNvSpPr txBox="1"/>
          <p:nvPr/>
        </p:nvSpPr>
        <p:spPr>
          <a:xfrm>
            <a:off x="5930421" y="3821908"/>
            <a:ext cx="5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CA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5F46A5F-FF56-F74F-A6B2-6C3262DBE030}"/>
              </a:ext>
            </a:extLst>
          </p:cNvPr>
          <p:cNvSpPr/>
          <p:nvPr/>
        </p:nvSpPr>
        <p:spPr>
          <a:xfrm>
            <a:off x="4292040" y="2792163"/>
            <a:ext cx="593693" cy="2700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67E3DD08-E7B1-A54C-959D-5CA4F42C0F8D}"/>
              </a:ext>
            </a:extLst>
          </p:cNvPr>
          <p:cNvSpPr/>
          <p:nvPr/>
        </p:nvSpPr>
        <p:spPr>
          <a:xfrm>
            <a:off x="1475232" y="2006628"/>
            <a:ext cx="2257322" cy="1804416"/>
          </a:xfrm>
          <a:prstGeom prst="cube">
            <a:avLst/>
          </a:prstGeom>
          <a:solidFill>
            <a:srgbClr val="E6EEFB">
              <a:alpha val="71000"/>
            </a:srgbClr>
          </a:solidFill>
          <a:ln w="22225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err="1"/>
              <a:t>Réseaux</a:t>
            </a:r>
            <a:r>
              <a:rPr lang="en-US"/>
              <a:t> de </a:t>
            </a:r>
            <a:r>
              <a:rPr lang="en-US" err="1"/>
              <a:t>neurones</a:t>
            </a:r>
            <a:r>
              <a:rPr lang="en-US"/>
              <a:t> à convolution</a:t>
            </a:r>
          </a:p>
        </p:txBody>
      </p:sp>
    </p:spTree>
    <p:extLst>
      <p:ext uri="{BB962C8B-B14F-4D97-AF65-F5344CB8AC3E}">
        <p14:creationId xmlns:p14="http://schemas.microsoft.com/office/powerpoint/2010/main" val="3809709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26" y="190500"/>
            <a:ext cx="8361947" cy="1143000"/>
          </a:xfrm>
        </p:spPr>
        <p:txBody>
          <a:bodyPr/>
          <a:lstStyle/>
          <a:p>
            <a:r>
              <a:rPr lang="fr-CA"/>
              <a:t>Prétraitement des données en entrée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026" y="1572126"/>
            <a:ext cx="8524373" cy="4114800"/>
          </a:xfrm>
        </p:spPr>
        <p:txBody>
          <a:bodyPr/>
          <a:lstStyle/>
          <a:p>
            <a:pPr marL="0" indent="0">
              <a:buNone/>
            </a:pPr>
            <a:r>
              <a:rPr lang="en-CA" sz="2400"/>
              <a:t>Pour des images RGB (ex. CIFAR10, CIFAR100, ImageNet, </a:t>
            </a:r>
            <a:r>
              <a:rPr lang="en-CA" sz="2400" err="1"/>
              <a:t>etc</a:t>
            </a:r>
            <a:r>
              <a:rPr lang="en-CA" sz="2400"/>
              <a:t>)</a:t>
            </a:r>
          </a:p>
          <a:p>
            <a:pPr marL="0" indent="0">
              <a:buNone/>
            </a:pPr>
            <a:endParaRPr lang="en-CA" sz="2400"/>
          </a:p>
          <a:p>
            <a:r>
              <a:rPr lang="en-CA" sz="2200" err="1"/>
              <a:t>Soustraire</a:t>
            </a:r>
            <a:r>
              <a:rPr lang="en-CA" sz="2200"/>
              <a:t> </a:t>
            </a:r>
            <a:r>
              <a:rPr lang="en-CA" sz="2200" err="1"/>
              <a:t>l’image</a:t>
            </a:r>
            <a:r>
              <a:rPr lang="en-CA" sz="2200"/>
              <a:t> </a:t>
            </a:r>
            <a:r>
              <a:rPr lang="en-CA" sz="2200" err="1"/>
              <a:t>moyenne</a:t>
            </a:r>
            <a:r>
              <a:rPr lang="en-CA" sz="2200"/>
              <a:t> des </a:t>
            </a:r>
            <a:r>
              <a:rPr lang="en-CA" sz="2200" err="1"/>
              <a:t>donn</a:t>
            </a:r>
            <a:r>
              <a:rPr lang="fr-CA" sz="2200" err="1"/>
              <a:t>ées</a:t>
            </a:r>
            <a:r>
              <a:rPr lang="fr-CA" sz="2200"/>
              <a:t> d’entraînement (</a:t>
            </a:r>
            <a:r>
              <a:rPr lang="fr-CA" sz="2200" err="1"/>
              <a:t>e.g</a:t>
            </a:r>
            <a:r>
              <a:rPr lang="fr-CA" sz="2200"/>
              <a:t> </a:t>
            </a:r>
            <a:r>
              <a:rPr lang="fr-CA" sz="2200" err="1"/>
              <a:t>AlexNet</a:t>
            </a:r>
            <a:r>
              <a:rPr lang="fr-CA" sz="2200"/>
              <a:t>) </a:t>
            </a:r>
          </a:p>
          <a:p>
            <a:pPr lvl="1"/>
            <a:r>
              <a:rPr lang="fr-CA" sz="2200"/>
              <a:t>Soustraite une image 32x32x3 pour CIFAR10</a:t>
            </a:r>
          </a:p>
          <a:p>
            <a:pPr lvl="1"/>
            <a:endParaRPr lang="fr-CA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70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274815"/>
              </p:ext>
            </p:extLst>
          </p:nvPr>
        </p:nvGraphicFramePr>
        <p:xfrm>
          <a:off x="3219692" y="3216478"/>
          <a:ext cx="1433520" cy="82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3" name="Equation" r:id="rId3" imgW="749160" imgH="431640" progId="Equation.3">
                  <p:embed/>
                </p:oleObj>
              </mc:Choice>
              <mc:Fallback>
                <p:oleObj name="Equation" r:id="rId3" imgW="749160" imgH="4316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9692" y="3216478"/>
                        <a:ext cx="1433520" cy="826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302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26" y="190500"/>
            <a:ext cx="8361947" cy="1143000"/>
          </a:xfrm>
        </p:spPr>
        <p:txBody>
          <a:bodyPr/>
          <a:lstStyle/>
          <a:p>
            <a:r>
              <a:rPr lang="fr-CA"/>
              <a:t>Prétraitement des données en entrée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12" y="1106613"/>
            <a:ext cx="9144000" cy="4114800"/>
          </a:xfrm>
        </p:spPr>
        <p:txBody>
          <a:bodyPr/>
          <a:lstStyle/>
          <a:p>
            <a:pPr marL="0" indent="0">
              <a:buNone/>
            </a:pPr>
            <a:r>
              <a:rPr lang="en-CA" sz="2200"/>
              <a:t>Pour des images RGB (ex. CIFAR10, CIFAR100, ImageNet, </a:t>
            </a:r>
            <a:r>
              <a:rPr lang="en-CA" sz="2200" err="1"/>
              <a:t>etc</a:t>
            </a:r>
            <a:r>
              <a:rPr lang="en-CA" sz="2200"/>
              <a:t>)</a:t>
            </a:r>
          </a:p>
          <a:p>
            <a:pPr marL="0" indent="0">
              <a:buNone/>
            </a:pPr>
            <a:endParaRPr lang="en-CA" sz="2200"/>
          </a:p>
          <a:p>
            <a:r>
              <a:rPr lang="en-CA" sz="2200" err="1"/>
              <a:t>Soustraire</a:t>
            </a:r>
            <a:r>
              <a:rPr lang="en-CA" sz="2200"/>
              <a:t> </a:t>
            </a:r>
            <a:r>
              <a:rPr lang="en-CA" sz="2200" err="1"/>
              <a:t>l’image</a:t>
            </a:r>
            <a:r>
              <a:rPr lang="en-CA" sz="2200"/>
              <a:t> </a:t>
            </a:r>
            <a:r>
              <a:rPr lang="en-CA" sz="2200" err="1"/>
              <a:t>moyenne</a:t>
            </a:r>
            <a:r>
              <a:rPr lang="en-CA" sz="2200"/>
              <a:t> des N images </a:t>
            </a:r>
            <a:r>
              <a:rPr lang="fr-CA" sz="2200"/>
              <a:t>d’entraînement (</a:t>
            </a:r>
            <a:r>
              <a:rPr lang="fr-CA" sz="2200" err="1"/>
              <a:t>e.g</a:t>
            </a:r>
            <a:r>
              <a:rPr lang="fr-CA" sz="2200"/>
              <a:t> </a:t>
            </a:r>
            <a:r>
              <a:rPr lang="fr-CA" sz="2200" err="1"/>
              <a:t>AlexNet</a:t>
            </a:r>
            <a:r>
              <a:rPr lang="fr-CA" sz="2200"/>
              <a:t>) </a:t>
            </a:r>
          </a:p>
          <a:p>
            <a:pPr lvl="1"/>
            <a:r>
              <a:rPr lang="fr-CA" sz="2200"/>
              <a:t>Soustraite une image moyenne 32x32x3 pour CIFAR10</a:t>
            </a:r>
          </a:p>
          <a:p>
            <a:pPr lvl="1"/>
            <a:endParaRPr lang="fr-CA" sz="2200"/>
          </a:p>
          <a:p>
            <a:pPr lvl="1"/>
            <a:endParaRPr lang="fr-CA" sz="2200"/>
          </a:p>
          <a:p>
            <a:pPr lvl="1"/>
            <a:endParaRPr lang="fr-CA" sz="2200"/>
          </a:p>
          <a:p>
            <a:r>
              <a:rPr lang="fr-CA" sz="2200"/>
              <a:t>Soustraire une moyenne par canal  (</a:t>
            </a:r>
            <a:r>
              <a:rPr lang="fr-CA" sz="2200" err="1"/>
              <a:t>e.g</a:t>
            </a:r>
            <a:r>
              <a:rPr lang="fr-CA" sz="2200"/>
              <a:t>. </a:t>
            </a:r>
            <a:r>
              <a:rPr lang="fr-CA" sz="2200" err="1"/>
              <a:t>VGGNet</a:t>
            </a:r>
            <a:r>
              <a:rPr lang="fr-CA" sz="2200"/>
              <a:t>)</a:t>
            </a:r>
          </a:p>
          <a:p>
            <a:pPr lvl="1"/>
            <a:r>
              <a:rPr lang="fr-CA" sz="2200"/>
              <a:t>Soustraite </a:t>
            </a:r>
            <a:r>
              <a:rPr lang="fr-CA" sz="2200" b="1">
                <a:solidFill>
                  <a:srgbClr val="FF0000"/>
                </a:solidFill>
              </a:rPr>
              <a:t>trois valeurs </a:t>
            </a:r>
            <a:r>
              <a:rPr lang="fr-CA" sz="2200"/>
              <a:t>: R, G, B</a:t>
            </a:r>
            <a:endParaRPr lang="en-CA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71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666"/>
              </p:ext>
            </p:extLst>
          </p:nvPr>
        </p:nvGraphicFramePr>
        <p:xfrm>
          <a:off x="3021560" y="2860800"/>
          <a:ext cx="18478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7" name="Equation" r:id="rId3" imgW="965160" imgH="431640" progId="Equation.3">
                  <p:embed/>
                </p:oleObj>
              </mc:Choice>
              <mc:Fallback>
                <p:oleObj name="Equation" r:id="rId3" imgW="965160" imgH="4316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1560" y="2860800"/>
                        <a:ext cx="184785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275427"/>
              </p:ext>
            </p:extLst>
          </p:nvPr>
        </p:nvGraphicFramePr>
        <p:xfrm>
          <a:off x="3298304" y="4760975"/>
          <a:ext cx="1984375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8" name="Equation" r:id="rId5" imgW="1409400" imgH="1384200" progId="Equation.3">
                  <p:embed/>
                </p:oleObj>
              </mc:Choice>
              <mc:Fallback>
                <p:oleObj name="Equation" r:id="rId5" imgW="1409400" imgH="1384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8304" y="4760975"/>
                        <a:ext cx="1984375" cy="194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4402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26" y="190500"/>
            <a:ext cx="8361947" cy="1143000"/>
          </a:xfrm>
        </p:spPr>
        <p:txBody>
          <a:bodyPr/>
          <a:lstStyle/>
          <a:p>
            <a:r>
              <a:rPr lang="fr-CA"/>
              <a:t>Prétraitement des données en entrée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12" y="1106613"/>
            <a:ext cx="9144000" cy="4114800"/>
          </a:xfrm>
        </p:spPr>
        <p:txBody>
          <a:bodyPr/>
          <a:lstStyle/>
          <a:p>
            <a:pPr marL="0" indent="0">
              <a:buNone/>
            </a:pPr>
            <a:r>
              <a:rPr lang="en-CA" sz="2200"/>
              <a:t>Pour des images RGB (ex. CIFAR10, CIFAR100, ImageNet, </a:t>
            </a:r>
            <a:r>
              <a:rPr lang="en-CA" sz="2200" err="1"/>
              <a:t>etc</a:t>
            </a:r>
            <a:r>
              <a:rPr lang="en-CA" sz="2200"/>
              <a:t>)</a:t>
            </a:r>
          </a:p>
          <a:p>
            <a:pPr marL="0" indent="0">
              <a:buNone/>
            </a:pPr>
            <a:endParaRPr lang="en-CA" sz="2200"/>
          </a:p>
          <a:p>
            <a:r>
              <a:rPr lang="en-CA" sz="2200" err="1"/>
              <a:t>Soustraire</a:t>
            </a:r>
            <a:r>
              <a:rPr lang="en-CA" sz="2200"/>
              <a:t> </a:t>
            </a:r>
            <a:r>
              <a:rPr lang="en-CA" sz="2200" err="1"/>
              <a:t>l’image</a:t>
            </a:r>
            <a:r>
              <a:rPr lang="en-CA" sz="2200"/>
              <a:t> </a:t>
            </a:r>
            <a:r>
              <a:rPr lang="en-CA" sz="2200" err="1"/>
              <a:t>moyenne</a:t>
            </a:r>
            <a:r>
              <a:rPr lang="en-CA" sz="2200"/>
              <a:t> des N images </a:t>
            </a:r>
            <a:r>
              <a:rPr lang="fr-CA" sz="2200"/>
              <a:t>d’entraînement (</a:t>
            </a:r>
            <a:r>
              <a:rPr lang="fr-CA" sz="2200" err="1"/>
              <a:t>e.g</a:t>
            </a:r>
            <a:r>
              <a:rPr lang="fr-CA" sz="2200"/>
              <a:t> </a:t>
            </a:r>
            <a:r>
              <a:rPr lang="fr-CA" sz="2200" err="1"/>
              <a:t>AlexNet</a:t>
            </a:r>
            <a:r>
              <a:rPr lang="fr-CA" sz="2200"/>
              <a:t>) </a:t>
            </a:r>
          </a:p>
          <a:p>
            <a:pPr lvl="1"/>
            <a:r>
              <a:rPr lang="fr-CA" sz="2200"/>
              <a:t>Soustraite une image moyenne 32x32x3 pour CIFAR10</a:t>
            </a:r>
          </a:p>
          <a:p>
            <a:pPr lvl="1"/>
            <a:endParaRPr lang="fr-CA" sz="2200"/>
          </a:p>
          <a:p>
            <a:pPr lvl="1"/>
            <a:endParaRPr lang="fr-CA" sz="2200"/>
          </a:p>
          <a:p>
            <a:pPr lvl="1"/>
            <a:endParaRPr lang="fr-CA" sz="2200"/>
          </a:p>
          <a:p>
            <a:r>
              <a:rPr lang="fr-CA" sz="2200"/>
              <a:t>Soustraire une moyenne par canal  (</a:t>
            </a:r>
            <a:r>
              <a:rPr lang="fr-CA" sz="2200" err="1"/>
              <a:t>e.g</a:t>
            </a:r>
            <a:r>
              <a:rPr lang="fr-CA" sz="2200"/>
              <a:t>. </a:t>
            </a:r>
            <a:r>
              <a:rPr lang="fr-CA" sz="2200" err="1"/>
              <a:t>VGGNet</a:t>
            </a:r>
            <a:r>
              <a:rPr lang="fr-CA" sz="2200"/>
              <a:t>)</a:t>
            </a:r>
          </a:p>
          <a:p>
            <a:pPr lvl="1"/>
            <a:r>
              <a:rPr lang="fr-CA" sz="2200"/>
              <a:t>Soustraite </a:t>
            </a:r>
            <a:r>
              <a:rPr lang="fr-CA" sz="2200" b="1">
                <a:solidFill>
                  <a:srgbClr val="FF0000"/>
                </a:solidFill>
              </a:rPr>
              <a:t>trois valeurs </a:t>
            </a:r>
            <a:r>
              <a:rPr lang="fr-CA" sz="2200"/>
              <a:t>: R, G, B</a:t>
            </a:r>
            <a:endParaRPr lang="en-CA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72</a:t>
            </a:fld>
            <a:endParaRPr lang="fr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021560" y="2860800"/>
          <a:ext cx="18478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1" name="Equation" r:id="rId3" imgW="965160" imgH="431640" progId="Equation.3">
                  <p:embed/>
                </p:oleObj>
              </mc:Choice>
              <mc:Fallback>
                <p:oleObj name="Equation" r:id="rId3" imgW="965160" imgH="4316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1560" y="2860800"/>
                        <a:ext cx="184785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298304" y="4760975"/>
          <a:ext cx="1984375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2" name="Equation" r:id="rId5" imgW="1409400" imgH="1384200" progId="Equation.3">
                  <p:embed/>
                </p:oleObj>
              </mc:Choice>
              <mc:Fallback>
                <p:oleObj name="Equation" r:id="rId5" imgW="1409400" imgH="1384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8304" y="4760975"/>
                        <a:ext cx="1984375" cy="194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CAD6594-1E82-42C6-98AD-8BF26D28F0D1}"/>
              </a:ext>
            </a:extLst>
          </p:cNvPr>
          <p:cNvSpPr/>
          <p:nvPr/>
        </p:nvSpPr>
        <p:spPr>
          <a:xfrm>
            <a:off x="1044757" y="5484509"/>
            <a:ext cx="7065817" cy="916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Times New Roman"/>
              </a:rPr>
              <a:t>Qu'est-ce qui arrive si on ne fait pas ça, et qu'on utilise une fonction d'activation comme </a:t>
            </a:r>
            <a:r>
              <a:rPr lang="fr-FR" err="1">
                <a:cs typeface="Times New Roman"/>
              </a:rPr>
              <a:t>tanh</a:t>
            </a:r>
            <a:r>
              <a:rPr lang="fr-FR">
                <a:cs typeface="Times New Roman"/>
              </a:rPr>
              <a:t> ou sigmoïde ?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229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8" y="1733550"/>
            <a:ext cx="875899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b="1">
                <a:solidFill>
                  <a:srgbClr val="FF0000"/>
                </a:solidFill>
              </a:rPr>
              <a:t>Observation</a:t>
            </a:r>
            <a:r>
              <a:rPr lang="fr-CA" sz="2400"/>
              <a:t> :  Normaliser les données en entrée est une bonne chose.</a:t>
            </a:r>
          </a:p>
          <a:p>
            <a:pPr marL="0" indent="0">
              <a:buNone/>
            </a:pPr>
            <a:endParaRPr lang="fr-CA" sz="2400"/>
          </a:p>
          <a:p>
            <a:pPr marL="0" indent="0">
              <a:buNone/>
            </a:pPr>
            <a:r>
              <a:rPr lang="fr-CA" sz="2400" b="1">
                <a:solidFill>
                  <a:srgbClr val="FF0000"/>
                </a:solidFill>
              </a:rPr>
              <a:t>Question</a:t>
            </a:r>
            <a:r>
              <a:rPr lang="fr-CA" sz="2400"/>
              <a:t> : pourquoi ne pas normaliser les données à l’entrée de chaque couche?</a:t>
            </a:r>
            <a:endParaRPr lang="en-CA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73</a:t>
            </a:fld>
            <a:endParaRPr lang="fr-CA"/>
          </a:p>
        </p:txBody>
      </p:sp>
      <p:sp>
        <p:nvSpPr>
          <p:cNvPr id="6" name="Cube 5"/>
          <p:cNvSpPr/>
          <p:nvPr/>
        </p:nvSpPr>
        <p:spPr>
          <a:xfrm>
            <a:off x="1952827" y="3309795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49644" y="40356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8" name="TextBox 7"/>
          <p:cNvSpPr txBox="1"/>
          <p:nvPr/>
        </p:nvSpPr>
        <p:spPr>
          <a:xfrm rot="18738449">
            <a:off x="2510638" y="563662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9" name="TextBox 8"/>
          <p:cNvSpPr txBox="1"/>
          <p:nvPr/>
        </p:nvSpPr>
        <p:spPr>
          <a:xfrm>
            <a:off x="1820401" y="61835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0" name="Cube 9"/>
          <p:cNvSpPr/>
          <p:nvPr/>
        </p:nvSpPr>
        <p:spPr>
          <a:xfrm>
            <a:off x="3411341" y="3754639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174216" y="41699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3872006" y="52978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3310189" y="574517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02613" y="4738911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ube 14"/>
          <p:cNvSpPr/>
          <p:nvPr/>
        </p:nvSpPr>
        <p:spPr>
          <a:xfrm>
            <a:off x="4828746" y="4035685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5647397" y="42201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 rot="18738449">
            <a:off x="5457468" y="507487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8" name="TextBox 17"/>
          <p:cNvSpPr txBox="1"/>
          <p:nvPr/>
        </p:nvSpPr>
        <p:spPr>
          <a:xfrm>
            <a:off x="4810694" y="54823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19" name="Cube 18"/>
          <p:cNvSpPr/>
          <p:nvPr/>
        </p:nvSpPr>
        <p:spPr>
          <a:xfrm>
            <a:off x="6324255" y="4286035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6921848" y="442519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1" name="TextBox 20"/>
          <p:cNvSpPr txBox="1"/>
          <p:nvPr/>
        </p:nvSpPr>
        <p:spPr>
          <a:xfrm rot="18738449">
            <a:off x="6767619" y="49538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2" name="TextBox 21"/>
          <p:cNvSpPr txBox="1"/>
          <p:nvPr/>
        </p:nvSpPr>
        <p:spPr>
          <a:xfrm>
            <a:off x="6156165" y="51563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22269" y="4744403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87379" y="4739040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D91A35-7D56-9B4A-BFA7-A4C664B2339B}"/>
              </a:ext>
            </a:extLst>
          </p:cNvPr>
          <p:cNvSpPr txBox="1"/>
          <p:nvPr/>
        </p:nvSpPr>
        <p:spPr>
          <a:xfrm>
            <a:off x="315430" y="6446525"/>
            <a:ext cx="915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" pitchFamily="2" charset="0"/>
              </a:rPr>
              <a:t>Image: </a:t>
            </a:r>
            <a:r>
              <a:rPr lang="en-CA" sz="1200" err="1">
                <a:latin typeface="Helvetica" pitchFamily="2" charset="0"/>
              </a:rPr>
              <a:t>Ioffe</a:t>
            </a:r>
            <a:r>
              <a:rPr lang="en-CA" sz="1200">
                <a:latin typeface="Helvetica" pitchFamily="2" charset="0"/>
              </a:rPr>
              <a:t> et al. "Batch normalization: Accelerating deep network training by reducing internal covariate shift." </a:t>
            </a:r>
            <a:r>
              <a:rPr lang="en-CA" sz="1200" err="1">
                <a:latin typeface="Helvetica" pitchFamily="2" charset="0"/>
              </a:rPr>
              <a:t>arXiv</a:t>
            </a:r>
            <a:r>
              <a:rPr lang="en-CA" sz="1200">
                <a:latin typeface="Helvetica" pitchFamily="2" charset="0"/>
              </a:rPr>
              <a:t>, 2015.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6214" y="3195324"/>
            <a:ext cx="550740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err="1"/>
              <a:t>Entr</a:t>
            </a:r>
            <a:r>
              <a:rPr lang="fr-CA" sz="1600" err="1"/>
              <a:t>ée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>
            <a:off x="3932104" y="3466331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Couche 1</a:t>
            </a:r>
            <a:endParaRPr lang="en-CA" sz="1600"/>
          </a:p>
        </p:txBody>
      </p:sp>
      <p:sp>
        <p:nvSpPr>
          <p:cNvPr id="30" name="TextBox 29"/>
          <p:cNvSpPr txBox="1"/>
          <p:nvPr/>
        </p:nvSpPr>
        <p:spPr>
          <a:xfrm>
            <a:off x="5375644" y="3751515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Couche 2</a:t>
            </a:r>
            <a:endParaRPr lang="en-CA" sz="1600"/>
          </a:p>
        </p:txBody>
      </p:sp>
      <p:sp>
        <p:nvSpPr>
          <p:cNvPr id="31" name="TextBox 30"/>
          <p:cNvSpPr txBox="1"/>
          <p:nvPr/>
        </p:nvSpPr>
        <p:spPr>
          <a:xfrm>
            <a:off x="6689382" y="3988197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Couche 3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068959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8" y="1733550"/>
            <a:ext cx="8758990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400" b="1">
                <a:solidFill>
                  <a:srgbClr val="FF0000"/>
                </a:solidFill>
              </a:rPr>
              <a:t>Observation</a:t>
            </a:r>
            <a:r>
              <a:rPr lang="fr-CA" sz="2400"/>
              <a:t> :  Normaliser les données en entrée est une bonne chose.</a:t>
            </a:r>
          </a:p>
          <a:p>
            <a:pPr marL="0" indent="0">
              <a:buNone/>
            </a:pPr>
            <a:endParaRPr lang="fr-CA" sz="2400"/>
          </a:p>
          <a:p>
            <a:pPr marL="0" indent="0">
              <a:buNone/>
            </a:pPr>
            <a:r>
              <a:rPr lang="fr-CA" sz="2400" b="1">
                <a:solidFill>
                  <a:srgbClr val="FF0000"/>
                </a:solidFill>
              </a:rPr>
              <a:t>Question</a:t>
            </a:r>
            <a:r>
              <a:rPr lang="fr-CA" sz="2400"/>
              <a:t> : pourquoi ne pas normaliser les données à l’entrée de chaque couche?</a:t>
            </a:r>
            <a:endParaRPr lang="en-CA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74</a:t>
            </a:fld>
            <a:endParaRPr lang="fr-CA"/>
          </a:p>
        </p:txBody>
      </p:sp>
      <p:sp>
        <p:nvSpPr>
          <p:cNvPr id="6" name="Cube 5"/>
          <p:cNvSpPr/>
          <p:nvPr/>
        </p:nvSpPr>
        <p:spPr>
          <a:xfrm>
            <a:off x="1952827" y="3309795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049644" y="40356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8" name="TextBox 7"/>
          <p:cNvSpPr txBox="1"/>
          <p:nvPr/>
        </p:nvSpPr>
        <p:spPr>
          <a:xfrm rot="18738449">
            <a:off x="2510638" y="563662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9" name="TextBox 8"/>
          <p:cNvSpPr txBox="1"/>
          <p:nvPr/>
        </p:nvSpPr>
        <p:spPr>
          <a:xfrm>
            <a:off x="1820401" y="61835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0" name="Cube 9"/>
          <p:cNvSpPr/>
          <p:nvPr/>
        </p:nvSpPr>
        <p:spPr>
          <a:xfrm>
            <a:off x="3411341" y="3754639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174216" y="41699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3872006" y="52978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3310189" y="574517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02613" y="4738911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ube 14"/>
          <p:cNvSpPr/>
          <p:nvPr/>
        </p:nvSpPr>
        <p:spPr>
          <a:xfrm>
            <a:off x="4828746" y="4035685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5647397" y="42201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 rot="18738449">
            <a:off x="5457468" y="507487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8" name="TextBox 17"/>
          <p:cNvSpPr txBox="1"/>
          <p:nvPr/>
        </p:nvSpPr>
        <p:spPr>
          <a:xfrm>
            <a:off x="4810694" y="54823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19" name="Cube 18"/>
          <p:cNvSpPr/>
          <p:nvPr/>
        </p:nvSpPr>
        <p:spPr>
          <a:xfrm>
            <a:off x="6324255" y="4286035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6921848" y="442519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1" name="TextBox 20"/>
          <p:cNvSpPr txBox="1"/>
          <p:nvPr/>
        </p:nvSpPr>
        <p:spPr>
          <a:xfrm rot="18738449">
            <a:off x="6767619" y="49538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2" name="TextBox 21"/>
          <p:cNvSpPr txBox="1"/>
          <p:nvPr/>
        </p:nvSpPr>
        <p:spPr>
          <a:xfrm>
            <a:off x="6156165" y="51563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22269" y="4744403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87379" y="4739040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D91A35-7D56-9B4A-BFA7-A4C664B2339B}"/>
              </a:ext>
            </a:extLst>
          </p:cNvPr>
          <p:cNvSpPr txBox="1"/>
          <p:nvPr/>
        </p:nvSpPr>
        <p:spPr>
          <a:xfrm>
            <a:off x="315430" y="6446525"/>
            <a:ext cx="915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" pitchFamily="2" charset="0"/>
              </a:rPr>
              <a:t>Image: </a:t>
            </a:r>
            <a:r>
              <a:rPr lang="en-CA" sz="1200" err="1">
                <a:latin typeface="Helvetica" pitchFamily="2" charset="0"/>
              </a:rPr>
              <a:t>Ioffe</a:t>
            </a:r>
            <a:r>
              <a:rPr lang="en-CA" sz="1200">
                <a:latin typeface="Helvetica" pitchFamily="2" charset="0"/>
              </a:rPr>
              <a:t> et al. "Batch normalization: Accelerating deep network training by reducing internal covariate shift." </a:t>
            </a:r>
            <a:r>
              <a:rPr lang="en-CA" sz="1200" err="1">
                <a:latin typeface="Helvetica" pitchFamily="2" charset="0"/>
              </a:rPr>
              <a:t>arXiv</a:t>
            </a:r>
            <a:r>
              <a:rPr lang="en-CA" sz="1200">
                <a:latin typeface="Helvetica" pitchFamily="2" charset="0"/>
              </a:rPr>
              <a:t>, 2015.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6214" y="3195324"/>
            <a:ext cx="550740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err="1"/>
              <a:t>Entr</a:t>
            </a:r>
            <a:r>
              <a:rPr lang="fr-CA" sz="1600" err="1"/>
              <a:t>ée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>
            <a:off x="3932104" y="3466331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Couche 1</a:t>
            </a:r>
            <a:endParaRPr lang="en-CA" sz="1600"/>
          </a:p>
        </p:txBody>
      </p:sp>
      <p:sp>
        <p:nvSpPr>
          <p:cNvPr id="30" name="TextBox 29"/>
          <p:cNvSpPr txBox="1"/>
          <p:nvPr/>
        </p:nvSpPr>
        <p:spPr>
          <a:xfrm>
            <a:off x="5375644" y="3751515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Couche 2</a:t>
            </a:r>
            <a:endParaRPr lang="en-CA" sz="1600"/>
          </a:p>
        </p:txBody>
      </p:sp>
      <p:sp>
        <p:nvSpPr>
          <p:cNvPr id="31" name="TextBox 30"/>
          <p:cNvSpPr txBox="1"/>
          <p:nvPr/>
        </p:nvSpPr>
        <p:spPr>
          <a:xfrm>
            <a:off x="6689382" y="3988197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Couche 3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1718663" y="3631525"/>
            <a:ext cx="5339062" cy="1938992"/>
          </a:xfrm>
          <a:prstGeom prst="rect">
            <a:avLst/>
          </a:prstGeom>
          <a:solidFill>
            <a:srgbClr val="FFFF00">
              <a:alpha val="85098"/>
            </a:srgbClr>
          </a:solidFill>
          <a:ln w="762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/>
              <a:t>Couche entrée : Image RGB</a:t>
            </a:r>
          </a:p>
          <a:p>
            <a:pPr algn="ctr"/>
            <a:r>
              <a:rPr lang="fr-CA"/>
              <a:t>Couche 1 : 3 filtres de taille 7x7</a:t>
            </a:r>
          </a:p>
          <a:p>
            <a:pPr algn="ctr"/>
            <a:r>
              <a:rPr lang="fr-CA"/>
              <a:t>Couche 2 : 5 filtres de taille 9x9</a:t>
            </a:r>
          </a:p>
          <a:p>
            <a:pPr algn="ctr"/>
            <a:r>
              <a:rPr lang="fr-CA"/>
              <a:t>Couche 3 : 4 filtres de taille 11x11</a:t>
            </a:r>
          </a:p>
          <a:p>
            <a:pPr algn="ctr"/>
            <a:r>
              <a:rPr lang="fr-CA"/>
              <a:t>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</p:txBody>
      </p:sp>
    </p:spTree>
    <p:extLst>
      <p:ext uri="{BB962C8B-B14F-4D97-AF65-F5344CB8AC3E}">
        <p14:creationId xmlns:p14="http://schemas.microsoft.com/office/powerpoint/2010/main" val="20248151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be 62"/>
          <p:cNvSpPr/>
          <p:nvPr/>
        </p:nvSpPr>
        <p:spPr>
          <a:xfrm>
            <a:off x="1514475" y="4193291"/>
            <a:ext cx="834413" cy="2072993"/>
          </a:xfrm>
          <a:prstGeom prst="cube">
            <a:avLst>
              <a:gd name="adj" fmla="val 83368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ube 61"/>
          <p:cNvSpPr/>
          <p:nvPr/>
        </p:nvSpPr>
        <p:spPr>
          <a:xfrm>
            <a:off x="1802320" y="4204465"/>
            <a:ext cx="834413" cy="2072993"/>
          </a:xfrm>
          <a:prstGeom prst="cube">
            <a:avLst>
              <a:gd name="adj" fmla="val 83368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Cube 60"/>
          <p:cNvSpPr/>
          <p:nvPr/>
        </p:nvSpPr>
        <p:spPr>
          <a:xfrm>
            <a:off x="3248916" y="4565793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3611530" y="4546381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Cube 58"/>
          <p:cNvSpPr/>
          <p:nvPr/>
        </p:nvSpPr>
        <p:spPr>
          <a:xfrm>
            <a:off x="4980303" y="4780225"/>
            <a:ext cx="657526" cy="983450"/>
          </a:xfrm>
          <a:prstGeom prst="cube">
            <a:avLst>
              <a:gd name="adj" fmla="val 53052"/>
            </a:avLst>
          </a:prstGeom>
          <a:solidFill>
            <a:srgbClr val="EA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Cube 57"/>
          <p:cNvSpPr/>
          <p:nvPr/>
        </p:nvSpPr>
        <p:spPr>
          <a:xfrm>
            <a:off x="5395302" y="4780225"/>
            <a:ext cx="657526" cy="983450"/>
          </a:xfrm>
          <a:prstGeom prst="cube">
            <a:avLst>
              <a:gd name="adj" fmla="val 53052"/>
            </a:avLst>
          </a:prstGeom>
          <a:solidFill>
            <a:srgbClr val="FFDF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Cube 56"/>
          <p:cNvSpPr/>
          <p:nvPr/>
        </p:nvSpPr>
        <p:spPr>
          <a:xfrm>
            <a:off x="6986201" y="4896935"/>
            <a:ext cx="489000" cy="655819"/>
          </a:xfrm>
          <a:prstGeom prst="cube">
            <a:avLst>
              <a:gd name="adj" fmla="val 54505"/>
            </a:avLst>
          </a:prstGeom>
          <a:solidFill>
            <a:srgbClr val="FFFC8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Cube 55"/>
          <p:cNvSpPr/>
          <p:nvPr/>
        </p:nvSpPr>
        <p:spPr>
          <a:xfrm>
            <a:off x="7265807" y="4896935"/>
            <a:ext cx="489000" cy="655819"/>
          </a:xfrm>
          <a:prstGeom prst="cube">
            <a:avLst>
              <a:gd name="adj" fmla="val 54505"/>
            </a:avLst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grpSp>
        <p:nvGrpSpPr>
          <p:cNvPr id="29" name="Group 28"/>
          <p:cNvGrpSpPr/>
          <p:nvPr/>
        </p:nvGrpSpPr>
        <p:grpSpPr>
          <a:xfrm>
            <a:off x="2194561" y="1250533"/>
            <a:ext cx="4181301" cy="2623199"/>
            <a:chOff x="1665565" y="1125841"/>
            <a:chExt cx="5479039" cy="3622895"/>
          </a:xfrm>
        </p:grpSpPr>
        <p:sp>
          <p:nvSpPr>
            <p:cNvPr id="6" name="Cube 5"/>
            <p:cNvSpPr/>
            <p:nvPr/>
          </p:nvSpPr>
          <p:spPr>
            <a:xfrm>
              <a:off x="1797991" y="1536408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94808" y="226229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8" name="TextBox 7"/>
            <p:cNvSpPr txBox="1"/>
            <p:nvPr/>
          </p:nvSpPr>
          <p:spPr>
            <a:xfrm rot="18738449">
              <a:off x="2355802" y="38632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5565" y="44101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sp>
          <p:nvSpPr>
            <p:cNvPr id="10" name="Cube 9"/>
            <p:cNvSpPr/>
            <p:nvPr/>
          </p:nvSpPr>
          <p:spPr>
            <a:xfrm>
              <a:off x="3256505" y="1981252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19380" y="239660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2" name="TextBox 11"/>
            <p:cNvSpPr txBox="1"/>
            <p:nvPr/>
          </p:nvSpPr>
          <p:spPr>
            <a:xfrm rot="18738449">
              <a:off x="3717170" y="352447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353" y="3971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447777" y="296552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Cube 14"/>
            <p:cNvSpPr/>
            <p:nvPr/>
          </p:nvSpPr>
          <p:spPr>
            <a:xfrm>
              <a:off x="4673910" y="2262298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92561" y="2446797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7" name="TextBox 16"/>
            <p:cNvSpPr txBox="1"/>
            <p:nvPr/>
          </p:nvSpPr>
          <p:spPr>
            <a:xfrm rot="18738449">
              <a:off x="5302632" y="330148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5858" y="370897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5</a:t>
              </a:r>
              <a:endParaRPr lang="en-CA" sz="1600"/>
            </a:p>
          </p:txBody>
        </p:sp>
        <p:sp>
          <p:nvSpPr>
            <p:cNvPr id="19" name="Cube 18"/>
            <p:cNvSpPr/>
            <p:nvPr/>
          </p:nvSpPr>
          <p:spPr>
            <a:xfrm>
              <a:off x="6169419" y="2512648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67012" y="265180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1" name="TextBox 20"/>
            <p:cNvSpPr txBox="1"/>
            <p:nvPr/>
          </p:nvSpPr>
          <p:spPr>
            <a:xfrm rot="18738449">
              <a:off x="6612783" y="318051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01329" y="338294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4</a:t>
              </a:r>
              <a:endParaRPr lang="en-CA" sz="160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867433" y="2971016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332543" y="2965653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390418" y="1125841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err="1"/>
                <a:t>Entr</a:t>
              </a:r>
              <a:r>
                <a:rPr lang="fr-CA" sz="1600" err="1"/>
                <a:t>ée</a:t>
              </a:r>
              <a:endParaRPr lang="en-CA" sz="16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51259" y="1500128"/>
              <a:ext cx="965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Couche 1</a:t>
              </a:r>
              <a:endParaRPr lang="en-CA" sz="16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88622" y="1846552"/>
              <a:ext cx="965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Couche 2</a:t>
              </a:r>
              <a:endParaRPr lang="en-CA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9275" y="2024484"/>
              <a:ext cx="965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Couche 3</a:t>
              </a:r>
              <a:endParaRPr lang="en-CA" sz="160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5076" y="2431284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err="1">
                <a:solidFill>
                  <a:srgbClr val="FF0000"/>
                </a:solidFill>
              </a:rPr>
              <a:t>Batch_size</a:t>
            </a:r>
            <a:r>
              <a:rPr lang="fr-CA" sz="1600" b="1">
                <a:solidFill>
                  <a:srgbClr val="FF0000"/>
                </a:solidFill>
              </a:rPr>
              <a:t>=1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6346" y="5077502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err="1">
                <a:solidFill>
                  <a:srgbClr val="FF0000"/>
                </a:solidFill>
              </a:rPr>
              <a:t>Batch_size</a:t>
            </a:r>
            <a:r>
              <a:rPr lang="fr-CA" sz="1600" b="1">
                <a:solidFill>
                  <a:srgbClr val="FF0000"/>
                </a:solidFill>
              </a:rPr>
              <a:t>=3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33" name="Cube 32"/>
          <p:cNvSpPr/>
          <p:nvPr/>
        </p:nvSpPr>
        <p:spPr>
          <a:xfrm>
            <a:off x="2113900" y="4190218"/>
            <a:ext cx="834413" cy="2072993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2876344" y="4620641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35" name="TextBox 34"/>
          <p:cNvSpPr txBox="1"/>
          <p:nvPr/>
        </p:nvSpPr>
        <p:spPr>
          <a:xfrm rot="18738449">
            <a:off x="2563327" y="5796690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36" name="TextBox 35"/>
          <p:cNvSpPr txBox="1"/>
          <p:nvPr/>
        </p:nvSpPr>
        <p:spPr>
          <a:xfrm>
            <a:off x="1949241" y="6210797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7" name="Cube 36"/>
          <p:cNvSpPr/>
          <p:nvPr/>
        </p:nvSpPr>
        <p:spPr>
          <a:xfrm>
            <a:off x="3967207" y="4545572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4549391" y="4846313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39" name="TextBox 38"/>
          <p:cNvSpPr txBox="1"/>
          <p:nvPr/>
        </p:nvSpPr>
        <p:spPr>
          <a:xfrm rot="18738449">
            <a:off x="4326379" y="5656344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40" name="TextBox 39"/>
          <p:cNvSpPr txBox="1"/>
          <p:nvPr/>
        </p:nvSpPr>
        <p:spPr>
          <a:xfrm>
            <a:off x="3890013" y="5986846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09781" y="5224986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" name="Cube 41"/>
          <p:cNvSpPr/>
          <p:nvPr/>
        </p:nvSpPr>
        <p:spPr>
          <a:xfrm>
            <a:off x="5800025" y="4780225"/>
            <a:ext cx="657526" cy="983450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/>
          <p:cNvSpPr txBox="1"/>
          <p:nvPr/>
        </p:nvSpPr>
        <p:spPr>
          <a:xfrm>
            <a:off x="6424775" y="4916420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44" name="TextBox 43"/>
          <p:cNvSpPr txBox="1"/>
          <p:nvPr/>
        </p:nvSpPr>
        <p:spPr>
          <a:xfrm rot="18738449">
            <a:off x="6220168" y="5520554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45" name="TextBox 44"/>
          <p:cNvSpPr txBox="1"/>
          <p:nvPr/>
        </p:nvSpPr>
        <p:spPr>
          <a:xfrm>
            <a:off x="5736410" y="5734714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46" name="Cube 45"/>
          <p:cNvSpPr/>
          <p:nvPr/>
        </p:nvSpPr>
        <p:spPr>
          <a:xfrm>
            <a:off x="7560207" y="4897021"/>
            <a:ext cx="489000" cy="655819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/>
          <p:cNvSpPr txBox="1"/>
          <p:nvPr/>
        </p:nvSpPr>
        <p:spPr>
          <a:xfrm>
            <a:off x="8016258" y="4997781"/>
            <a:ext cx="219219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48" name="TextBox 47"/>
          <p:cNvSpPr txBox="1"/>
          <p:nvPr/>
        </p:nvSpPr>
        <p:spPr>
          <a:xfrm rot="18738449">
            <a:off x="7904172" y="5373979"/>
            <a:ext cx="207992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49" name="TextBox 48"/>
          <p:cNvSpPr txBox="1"/>
          <p:nvPr/>
        </p:nvSpPr>
        <p:spPr>
          <a:xfrm>
            <a:off x="7431930" y="5527171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374546" y="5237576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361520" y="5255210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594697" y="3884847"/>
            <a:ext cx="550740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err="1"/>
              <a:t>Entr</a:t>
            </a:r>
            <a:r>
              <a:rPr lang="fr-CA" sz="1600" err="1"/>
              <a:t>ée</a:t>
            </a:r>
            <a:endParaRPr lang="en-CA" sz="1600"/>
          </a:p>
        </p:txBody>
      </p:sp>
      <p:sp>
        <p:nvSpPr>
          <p:cNvPr id="53" name="TextBox 52"/>
          <p:cNvSpPr txBox="1"/>
          <p:nvPr/>
        </p:nvSpPr>
        <p:spPr>
          <a:xfrm>
            <a:off x="3704755" y="4130625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Couche 1</a:t>
            </a:r>
            <a:endParaRPr lang="en-CA" sz="1600"/>
          </a:p>
        </p:txBody>
      </p:sp>
      <p:sp>
        <p:nvSpPr>
          <p:cNvPr id="54" name="TextBox 53"/>
          <p:cNvSpPr txBox="1"/>
          <p:nvPr/>
        </p:nvSpPr>
        <p:spPr>
          <a:xfrm>
            <a:off x="5417906" y="4356114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Couche 2</a:t>
            </a:r>
            <a:endParaRPr lang="en-CA" sz="1600"/>
          </a:p>
        </p:txBody>
      </p:sp>
      <p:sp>
        <p:nvSpPr>
          <p:cNvPr id="55" name="TextBox 54"/>
          <p:cNvSpPr txBox="1"/>
          <p:nvPr/>
        </p:nvSpPr>
        <p:spPr>
          <a:xfrm>
            <a:off x="7141964" y="4447346"/>
            <a:ext cx="736686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Couche 3</a:t>
            </a:r>
            <a:endParaRPr lang="en-CA" sz="1600"/>
          </a:p>
        </p:txBody>
      </p:sp>
      <p:sp>
        <p:nvSpPr>
          <p:cNvPr id="64" name="Rectangle 63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15192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be 60"/>
          <p:cNvSpPr/>
          <p:nvPr/>
        </p:nvSpPr>
        <p:spPr>
          <a:xfrm>
            <a:off x="3074349" y="216341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3436963" y="2144003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30" name="TextBox 29"/>
          <p:cNvSpPr txBox="1"/>
          <p:nvPr/>
        </p:nvSpPr>
        <p:spPr>
          <a:xfrm>
            <a:off x="166346" y="1533509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Ex. : normalisation de la couche 1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3792640" y="2143194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4374824" y="2443935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39" name="TextBox 38"/>
          <p:cNvSpPr txBox="1"/>
          <p:nvPr/>
        </p:nvSpPr>
        <p:spPr>
          <a:xfrm rot="18738449">
            <a:off x="4151812" y="3253966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40" name="TextBox 39"/>
          <p:cNvSpPr txBox="1"/>
          <p:nvPr/>
        </p:nvSpPr>
        <p:spPr>
          <a:xfrm>
            <a:off x="3715446" y="3584468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35214" y="2822608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199979" y="2835198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38618"/>
              </p:ext>
            </p:extLst>
          </p:nvPr>
        </p:nvGraphicFramePr>
        <p:xfrm>
          <a:off x="2753637" y="3950211"/>
          <a:ext cx="2771775" cy="17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37" name="Equation" r:id="rId3" imgW="1447560" imgH="888840" progId="Equation.3">
                  <p:embed/>
                </p:oleObj>
              </mc:Choice>
              <mc:Fallback>
                <p:oleObj name="Equation" r:id="rId3" imgW="1447560" imgH="88884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3637" y="3950211"/>
                        <a:ext cx="2771775" cy="170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441506"/>
              </p:ext>
            </p:extLst>
          </p:nvPr>
        </p:nvGraphicFramePr>
        <p:xfrm>
          <a:off x="4337437" y="1727685"/>
          <a:ext cx="2921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38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7437" y="1727685"/>
                        <a:ext cx="2921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04122"/>
              </p:ext>
            </p:extLst>
          </p:nvPr>
        </p:nvGraphicFramePr>
        <p:xfrm>
          <a:off x="3889375" y="1720850"/>
          <a:ext cx="3159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39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9375" y="1720850"/>
                        <a:ext cx="31591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839013"/>
              </p:ext>
            </p:extLst>
          </p:nvPr>
        </p:nvGraphicFramePr>
        <p:xfrm>
          <a:off x="3429269" y="1725265"/>
          <a:ext cx="3159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0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9269" y="1725265"/>
                        <a:ext cx="3159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793199"/>
              </p:ext>
            </p:extLst>
          </p:nvPr>
        </p:nvGraphicFramePr>
        <p:xfrm>
          <a:off x="5174334" y="1744178"/>
          <a:ext cx="3818278" cy="37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1" name="Equation" r:id="rId11" imgW="2298600" imgH="228600" progId="Equation.3">
                  <p:embed/>
                </p:oleObj>
              </mc:Choice>
              <mc:Fallback>
                <p:oleObj name="Equation" r:id="rId11" imgW="2298600" imgH="228600" progId="Equation.3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74334" y="1744178"/>
                        <a:ext cx="3818278" cy="379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849316" y="2184526"/>
            <a:ext cx="3143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Contient 26x26x3= 2028 neurones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3" name="Arc 2"/>
          <p:cNvSpPr/>
          <p:nvPr/>
        </p:nvSpPr>
        <p:spPr>
          <a:xfrm rot="10176033">
            <a:off x="5389367" y="1756800"/>
            <a:ext cx="653454" cy="633360"/>
          </a:xfrm>
          <a:prstGeom prst="arc">
            <a:avLst>
              <a:gd name="adj1" fmla="val 16280575"/>
              <a:gd name="adj2" fmla="val 0"/>
            </a:avLst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54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be 60"/>
          <p:cNvSpPr/>
          <p:nvPr/>
        </p:nvSpPr>
        <p:spPr>
          <a:xfrm>
            <a:off x="3074349" y="2163415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3436963" y="2144003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30" name="TextBox 29"/>
          <p:cNvSpPr txBox="1"/>
          <p:nvPr/>
        </p:nvSpPr>
        <p:spPr>
          <a:xfrm>
            <a:off x="166346" y="1533509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Ex. : normalisation de la couche 1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3792640" y="2143194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4374824" y="2443935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39" name="TextBox 38"/>
          <p:cNvSpPr txBox="1"/>
          <p:nvPr/>
        </p:nvSpPr>
        <p:spPr>
          <a:xfrm rot="18738449">
            <a:off x="4151812" y="3253966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40" name="TextBox 39"/>
          <p:cNvSpPr txBox="1"/>
          <p:nvPr/>
        </p:nvSpPr>
        <p:spPr>
          <a:xfrm>
            <a:off x="3715446" y="3584468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35214" y="2822608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199979" y="2835198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633034"/>
              </p:ext>
            </p:extLst>
          </p:nvPr>
        </p:nvGraphicFramePr>
        <p:xfrm>
          <a:off x="2843844" y="4002397"/>
          <a:ext cx="2506882" cy="2327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1" name="Equation" r:id="rId3" imgW="1447560" imgH="1346040" progId="Equation.3">
                  <p:embed/>
                </p:oleObj>
              </mc:Choice>
              <mc:Fallback>
                <p:oleObj name="Equation" r:id="rId3" imgW="1447560" imgH="1346040" progId="Equation.3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44" y="4002397"/>
                        <a:ext cx="2506882" cy="2327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4337437" y="1727685"/>
          <a:ext cx="2921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2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7437" y="1727685"/>
                        <a:ext cx="2921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3889375" y="1720850"/>
          <a:ext cx="3159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3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9375" y="1720850"/>
                        <a:ext cx="31591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/>
        </p:nvGraphicFramePr>
        <p:xfrm>
          <a:off x="3429269" y="1725265"/>
          <a:ext cx="3159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4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9269" y="1725265"/>
                        <a:ext cx="3159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/>
        </p:nvGraphicFramePr>
        <p:xfrm>
          <a:off x="5174334" y="1744178"/>
          <a:ext cx="3818278" cy="37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5" name="Equation" r:id="rId11" imgW="2298600" imgH="228600" progId="Equation.3">
                  <p:embed/>
                </p:oleObj>
              </mc:Choice>
              <mc:Fallback>
                <p:oleObj name="Equation" r:id="rId11" imgW="2298600" imgH="228600" progId="Equation.3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74334" y="1744178"/>
                        <a:ext cx="3818278" cy="379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849316" y="2184526"/>
            <a:ext cx="3143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Contient 26x26x3= 2028 neurones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3" name="Arc 2"/>
          <p:cNvSpPr/>
          <p:nvPr/>
        </p:nvSpPr>
        <p:spPr>
          <a:xfrm rot="10176033">
            <a:off x="5389367" y="1756800"/>
            <a:ext cx="653454" cy="633360"/>
          </a:xfrm>
          <a:prstGeom prst="arc">
            <a:avLst>
              <a:gd name="adj1" fmla="val 16280575"/>
              <a:gd name="adj2" fmla="val 0"/>
            </a:avLst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6821" y="4218528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Taille 26 x 26 x 3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86821" y="4919568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Taille 26 x 26 x 3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2137" y="5620608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Taille 26 x 26 x 3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endCxn id="20" idx="1"/>
          </p:cNvCxnSpPr>
          <p:nvPr/>
        </p:nvCxnSpPr>
        <p:spPr>
          <a:xfrm>
            <a:off x="5849316" y="4387805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49315" y="5088845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84632" y="5769174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1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78</a:t>
            </a:fld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1088968" y="1681937"/>
            <a:ext cx="77058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batchnorm_forward_pass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(x, eps):</a:t>
            </a:r>
          </a:p>
          <a:p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#step 1 :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calculer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moyenne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et la variance</a:t>
            </a: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mu =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(x, axis=0)</a:t>
            </a:r>
          </a:p>
          <a:p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np.var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(x, axis=0)</a:t>
            </a:r>
          </a:p>
          <a:p>
            <a:endParaRPr lang="fr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#step 2 : normaliser les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données</a:t>
            </a:r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= (x - mu)/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+ eps)</a:t>
            </a:r>
          </a:p>
          <a:p>
            <a:endParaRPr lang="fr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8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5265" y="5417403"/>
            <a:ext cx="8475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>
                <a:solidFill>
                  <a:srgbClr val="FF0000"/>
                </a:solidFill>
              </a:rPr>
              <a:t>Question</a:t>
            </a:r>
            <a:r>
              <a:rPr lang="fr-CA"/>
              <a:t>: est-ce pertinent de normaliser tous les neurones de toutes</a:t>
            </a:r>
          </a:p>
          <a:p>
            <a:r>
              <a:rPr lang="fr-CA"/>
              <a:t>                les couches?  </a:t>
            </a:r>
            <a:r>
              <a:rPr lang="fr-CA">
                <a:solidFill>
                  <a:srgbClr val="FF0000"/>
                </a:solidFill>
              </a:rPr>
              <a:t>NON!</a:t>
            </a:r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9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79</a:t>
            </a:fld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1088968" y="1681937"/>
            <a:ext cx="77058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batchnorm_forward_pass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(x, eps):</a:t>
            </a:r>
          </a:p>
          <a:p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#step 1 :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calculer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moyenne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et la variance</a:t>
            </a: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mu =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(x, axis=0)</a:t>
            </a:r>
          </a:p>
          <a:p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np.var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(x, axis=0)</a:t>
            </a:r>
          </a:p>
          <a:p>
            <a:endParaRPr lang="fr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#step 2 : normaliser les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données</a:t>
            </a:r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= (x - mu)/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+ eps)</a:t>
            </a:r>
          </a:p>
          <a:p>
            <a:endParaRPr lang="fr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8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5265" y="5417403"/>
            <a:ext cx="8475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>
                <a:solidFill>
                  <a:srgbClr val="FF0000"/>
                </a:solidFill>
              </a:rPr>
              <a:t>Question</a:t>
            </a:r>
            <a:r>
              <a:rPr lang="fr-CA"/>
              <a:t>: est-ce pertinent de normaliser tous les neurones de toutes</a:t>
            </a:r>
          </a:p>
          <a:p>
            <a:r>
              <a:rPr lang="fr-CA"/>
              <a:t>                les couches?  </a:t>
            </a:r>
            <a:r>
              <a:rPr lang="fr-CA">
                <a:solidFill>
                  <a:srgbClr val="FF0000"/>
                </a:solidFill>
              </a:rPr>
              <a:t>NON!</a:t>
            </a:r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28E8C-A29A-4F04-B81A-02DD3537203E}"/>
              </a:ext>
            </a:extLst>
          </p:cNvPr>
          <p:cNvSpPr/>
          <p:nvPr/>
        </p:nvSpPr>
        <p:spPr>
          <a:xfrm>
            <a:off x="1989387" y="1876031"/>
            <a:ext cx="4808156" cy="2833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810C17EC-B780-45B1-B99A-283DD428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21" y="2070625"/>
            <a:ext cx="3848414" cy="2565609"/>
          </a:xfrm>
          <a:prstGeom prst="rect">
            <a:avLst/>
          </a:prstGeom>
        </p:spPr>
      </p:pic>
      <p:sp>
        <p:nvSpPr>
          <p:cNvPr id="10" name="Parenthèses 9">
            <a:extLst>
              <a:ext uri="{FF2B5EF4-FFF2-40B4-BE49-F238E27FC236}">
                <a16:creationId xmlns:a16="http://schemas.microsoft.com/office/drawing/2014/main" id="{A995248E-1098-4C3F-A2CD-1E9435AD397B}"/>
              </a:ext>
            </a:extLst>
          </p:cNvPr>
          <p:cNvSpPr/>
          <p:nvPr/>
        </p:nvSpPr>
        <p:spPr>
          <a:xfrm>
            <a:off x="4078196" y="2434543"/>
            <a:ext cx="661239" cy="1993165"/>
          </a:xfrm>
          <a:prstGeom prst="bracketPai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96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704F-B5EA-1844-ADEC-53E25A1B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8</a:t>
            </a:fld>
            <a:endParaRPr lang="fr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EBF725-B5DA-0940-A834-1894CB04B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76" y="2194882"/>
            <a:ext cx="1549400" cy="16383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19AF3-A120-834B-B8EE-DAAFEBAAF377}"/>
              </a:ext>
            </a:extLst>
          </p:cNvPr>
          <p:cNvSpPr txBox="1"/>
          <p:nvPr/>
        </p:nvSpPr>
        <p:spPr>
          <a:xfrm>
            <a:off x="525290" y="6326605"/>
            <a:ext cx="3627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j-lt"/>
              </a:rPr>
              <a:t>Images: http://</a:t>
            </a:r>
            <a:r>
              <a:rPr lang="en-US" sz="1200" err="1">
                <a:latin typeface="+mj-lt"/>
              </a:rPr>
              <a:t>deeplearning.net</a:t>
            </a:r>
            <a:r>
              <a:rPr lang="en-US" sz="1200">
                <a:latin typeface="+mj-lt"/>
              </a:rPr>
              <a:t>/software/</a:t>
            </a:r>
            <a:r>
              <a:rPr lang="en-US" sz="1200" err="1">
                <a:latin typeface="+mj-lt"/>
              </a:rPr>
              <a:t>theano</a:t>
            </a:r>
            <a:r>
              <a:rPr lang="en-US" sz="1200">
                <a:latin typeface="+mj-lt"/>
              </a:rPr>
              <a:t>/tutorial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07E04-5F8C-3141-9F57-EA88E7B99DBD}"/>
              </a:ext>
            </a:extLst>
          </p:cNvPr>
          <p:cNvSpPr txBox="1"/>
          <p:nvPr/>
        </p:nvSpPr>
        <p:spPr>
          <a:xfrm>
            <a:off x="1889856" y="3999123"/>
            <a:ext cx="1595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Pas de </a:t>
            </a:r>
            <a:r>
              <a:rPr lang="en-US" sz="1800" i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padding</a:t>
            </a:r>
          </a:p>
          <a:p>
            <a:pPr algn="ctr"/>
            <a:r>
              <a:rPr lang="en-US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Stride = 1</a:t>
            </a:r>
          </a:p>
          <a:p>
            <a:pPr algn="ctr"/>
            <a:r>
              <a:rPr lang="en-US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US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3x3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29B86-15FA-324C-9384-AB29DB418B73}"/>
              </a:ext>
            </a:extLst>
          </p:cNvPr>
          <p:cNvSpPr txBox="1"/>
          <p:nvPr/>
        </p:nvSpPr>
        <p:spPr>
          <a:xfrm>
            <a:off x="5683032" y="3999123"/>
            <a:ext cx="1484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Zero padding </a:t>
            </a:r>
          </a:p>
          <a:p>
            <a:pPr algn="ctr"/>
            <a:r>
              <a:rPr lang="en-US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Stride = 1</a:t>
            </a:r>
          </a:p>
          <a:p>
            <a:pPr algn="ctr"/>
            <a:r>
              <a:rPr lang="en-US" sz="180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Filtre</a:t>
            </a:r>
            <a:r>
              <a:rPr lang="en-US" sz="180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3x3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4648F0-67A3-7248-91F5-2902052CF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33" y="1189822"/>
            <a:ext cx="2501900" cy="284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CA54A6-4172-2A45-9D48-4B75DC14E509}"/>
              </a:ext>
            </a:extLst>
          </p:cNvPr>
          <p:cNvSpPr txBox="1"/>
          <p:nvPr/>
        </p:nvSpPr>
        <p:spPr>
          <a:xfrm>
            <a:off x="525290" y="1189822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j-lt"/>
              </a:rPr>
              <a:t>Convolution padding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A6837-3382-7148-854A-54AF6D5879D1}"/>
              </a:ext>
            </a:extLst>
          </p:cNvPr>
          <p:cNvSpPr txBox="1"/>
          <p:nvPr/>
        </p:nvSpPr>
        <p:spPr>
          <a:xfrm>
            <a:off x="1087405" y="5115607"/>
            <a:ext cx="305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plus petite</a:t>
            </a:r>
          </a:p>
          <a:p>
            <a:pPr algn="ctr"/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que le signal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d’entrée</a:t>
            </a:r>
            <a:endParaRPr lang="en-US" sz="180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9E682-1A2C-294C-BC14-44E7C2A0E13A}"/>
              </a:ext>
            </a:extLst>
          </p:cNvPr>
          <p:cNvSpPr txBox="1"/>
          <p:nvPr/>
        </p:nvSpPr>
        <p:spPr>
          <a:xfrm>
            <a:off x="4702027" y="5115607"/>
            <a:ext cx="338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Carte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d’activation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même</a:t>
            </a:r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taille</a:t>
            </a:r>
            <a:endParaRPr lang="en-US" sz="180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800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que le signal </a:t>
            </a:r>
            <a:r>
              <a:rPr lang="en-US" sz="1800" err="1">
                <a:solidFill>
                  <a:srgbClr val="C0000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d’entrée</a:t>
            </a:r>
            <a:endParaRPr lang="en-US" sz="1800">
              <a:solidFill>
                <a:srgbClr val="C00000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-124290"/>
            <a:ext cx="8150087" cy="1143000"/>
          </a:xfrm>
        </p:spPr>
        <p:txBody>
          <a:bodyPr/>
          <a:lstStyle/>
          <a:p>
            <a:r>
              <a:rPr lang="en-US" err="1"/>
              <a:t>Réseaux</a:t>
            </a:r>
            <a:r>
              <a:rPr lang="en-US"/>
              <a:t> de </a:t>
            </a:r>
            <a:r>
              <a:rPr lang="en-US" err="1"/>
              <a:t>neurones</a:t>
            </a:r>
            <a:r>
              <a:rPr lang="en-US"/>
              <a:t> à convolution</a:t>
            </a:r>
          </a:p>
        </p:txBody>
      </p:sp>
    </p:spTree>
    <p:extLst>
      <p:ext uri="{BB962C8B-B14F-4D97-AF65-F5344CB8AC3E}">
        <p14:creationId xmlns:p14="http://schemas.microsoft.com/office/powerpoint/2010/main" val="354319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dirty="0" smtClean="0"/>
              <a:pPr>
                <a:defRPr/>
              </a:pPr>
              <a:t>80</a:t>
            </a:fld>
            <a:endParaRPr lang="fr-CA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6431" y="1475684"/>
            <a:ext cx="8087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Solution</a:t>
            </a:r>
            <a:r>
              <a:rPr lang="fr-CA" sz="2000"/>
              <a:t>: permettre au réseau </a:t>
            </a:r>
            <a:r>
              <a:rPr lang="fr-CA" sz="2000" b="1">
                <a:solidFill>
                  <a:srgbClr val="FF0000"/>
                </a:solidFill>
              </a:rPr>
              <a:t>d’apprendre à </a:t>
            </a:r>
            <a:r>
              <a:rPr lang="fr-CA" sz="2000" b="1" i="1">
                <a:solidFill>
                  <a:srgbClr val="FF0000"/>
                </a:solidFill>
              </a:rPr>
              <a:t>défaire</a:t>
            </a:r>
            <a:r>
              <a:rPr lang="fr-CA" sz="2000" b="1">
                <a:solidFill>
                  <a:srgbClr val="FF0000"/>
                </a:solidFill>
              </a:rPr>
              <a:t> </a:t>
            </a:r>
            <a:r>
              <a:rPr lang="fr-CA" sz="2000"/>
              <a:t>la normalisation par lot</a:t>
            </a:r>
            <a:endParaRPr lang="en-CA" sz="2000"/>
          </a:p>
        </p:txBody>
      </p:sp>
      <p:sp>
        <p:nvSpPr>
          <p:cNvPr id="34" name="TextBox 33"/>
          <p:cNvSpPr txBox="1"/>
          <p:nvPr/>
        </p:nvSpPr>
        <p:spPr>
          <a:xfrm>
            <a:off x="868831" y="5480150"/>
            <a:ext cx="8087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Paramètres appris par le système.  </a:t>
            </a:r>
            <a:r>
              <a:rPr lang="fr-CA" sz="2000"/>
              <a:t>Ainsi, le réseau peut apprendre que</a:t>
            </a:r>
          </a:p>
          <a:p>
            <a:r>
              <a:rPr lang="fr-CA" sz="2000"/>
              <a:t>                                 et ainsi annuler la normalisation</a:t>
            </a:r>
            <a:endParaRPr lang="en-CA" sz="2000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95027"/>
              </p:ext>
            </p:extLst>
          </p:nvPr>
        </p:nvGraphicFramePr>
        <p:xfrm>
          <a:off x="902477" y="5785364"/>
          <a:ext cx="2115043" cy="40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3" name="Equation" r:id="rId3" imgW="1396800" imgH="266400" progId="Equation.3">
                  <p:embed/>
                </p:oleObj>
              </mc:Choice>
              <mc:Fallback>
                <p:oleObj name="Equation" r:id="rId3" imgW="1396800" imgH="266400" progId="Equation.3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2477" y="5785364"/>
                        <a:ext cx="2115043" cy="40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0AB868A-833A-454E-A296-594B0F8B3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202" y="2070057"/>
            <a:ext cx="4207373" cy="340746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2148463" y="4815716"/>
            <a:ext cx="829761" cy="70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667486" y="4825161"/>
            <a:ext cx="765904" cy="749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23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DAEC1A-38F7-416D-B5B5-82AFD14C0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4" t="25278" r="42152" b="16111"/>
          <a:stretch/>
        </p:blipFill>
        <p:spPr>
          <a:xfrm>
            <a:off x="1585087" y="3128041"/>
            <a:ext cx="3614904" cy="3234618"/>
          </a:xfrm>
          <a:prstGeom prst="rect">
            <a:avLst/>
          </a:prstGeom>
        </p:spPr>
      </p:pic>
      <p:sp>
        <p:nvSpPr>
          <p:cNvPr id="61" name="Cube 60"/>
          <p:cNvSpPr/>
          <p:nvPr/>
        </p:nvSpPr>
        <p:spPr>
          <a:xfrm>
            <a:off x="3099288" y="1448558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Cube 59"/>
          <p:cNvSpPr/>
          <p:nvPr/>
        </p:nvSpPr>
        <p:spPr>
          <a:xfrm>
            <a:off x="3461902" y="1429146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285" y="-133651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30" name="TextBox 29"/>
          <p:cNvSpPr txBox="1"/>
          <p:nvPr/>
        </p:nvSpPr>
        <p:spPr>
          <a:xfrm>
            <a:off x="191285" y="818652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Ex. : normalisation de la couche 1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3817579" y="1428337"/>
            <a:ext cx="609290" cy="1421053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4399763" y="1729078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39" name="TextBox 38"/>
          <p:cNvSpPr txBox="1"/>
          <p:nvPr/>
        </p:nvSpPr>
        <p:spPr>
          <a:xfrm rot="18738449">
            <a:off x="4176751" y="2539109"/>
            <a:ext cx="282275" cy="258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40" name="TextBox 39"/>
          <p:cNvSpPr txBox="1"/>
          <p:nvPr/>
        </p:nvSpPr>
        <p:spPr>
          <a:xfrm>
            <a:off x="3740385" y="2869611"/>
            <a:ext cx="297512" cy="24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60153" y="2107751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224918" y="2120341"/>
            <a:ext cx="574523" cy="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8702"/>
              </p:ext>
            </p:extLst>
          </p:nvPr>
        </p:nvGraphicFramePr>
        <p:xfrm>
          <a:off x="4362376" y="1012828"/>
          <a:ext cx="2921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57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2376" y="1012828"/>
                        <a:ext cx="2921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431656"/>
              </p:ext>
            </p:extLst>
          </p:nvPr>
        </p:nvGraphicFramePr>
        <p:xfrm>
          <a:off x="3914314" y="1005993"/>
          <a:ext cx="3159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58"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4314" y="1005993"/>
                        <a:ext cx="31591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019988"/>
              </p:ext>
            </p:extLst>
          </p:nvPr>
        </p:nvGraphicFramePr>
        <p:xfrm>
          <a:off x="3454208" y="1010408"/>
          <a:ext cx="3159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59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54208" y="1010408"/>
                        <a:ext cx="3159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412286"/>
              </p:ext>
            </p:extLst>
          </p:nvPr>
        </p:nvGraphicFramePr>
        <p:xfrm>
          <a:off x="5199273" y="1029321"/>
          <a:ext cx="3818278" cy="37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0" name="Equation" r:id="rId10" imgW="2298600" imgH="228600" progId="Equation.3">
                  <p:embed/>
                </p:oleObj>
              </mc:Choice>
              <mc:Fallback>
                <p:oleObj name="Equation" r:id="rId10" imgW="2298600" imgH="228600" progId="Equation.3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9273" y="1029321"/>
                        <a:ext cx="3818278" cy="379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874255" y="1469669"/>
            <a:ext cx="3143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Contient 26x26x3= 2028 neurones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3" name="Arc 2"/>
          <p:cNvSpPr/>
          <p:nvPr/>
        </p:nvSpPr>
        <p:spPr>
          <a:xfrm rot="10176033">
            <a:off x="5414306" y="1041943"/>
            <a:ext cx="653454" cy="633360"/>
          </a:xfrm>
          <a:prstGeom prst="arc">
            <a:avLst>
              <a:gd name="adj1" fmla="val 16280575"/>
              <a:gd name="adj2" fmla="val 0"/>
            </a:avLst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08345" y="3459081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Taille 26 x 26 x 3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7791" y="4311262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Taille 26 x 26 x 3</a:t>
            </a:r>
            <a:endParaRPr lang="en-CA" sz="1600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43661" y="5210674"/>
            <a:ext cx="164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>
                <a:solidFill>
                  <a:srgbClr val="FF0000"/>
                </a:solidFill>
              </a:rPr>
              <a:t>Taille 26 x 26 x 3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570839" y="3640586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580285" y="4480539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06156" y="5359240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7236" y="5746216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i="1">
                <a:solidFill>
                  <a:srgbClr val="FF0000"/>
                </a:solidFill>
                <a:latin typeface="Symbol" panose="05050102010706020507" pitchFamily="18" charset="2"/>
              </a:rPr>
              <a:t>g</a:t>
            </a:r>
            <a:r>
              <a:rPr lang="fr-CA" sz="1600" b="1">
                <a:solidFill>
                  <a:srgbClr val="FF0000"/>
                </a:solidFill>
              </a:rPr>
              <a:t> et </a:t>
            </a:r>
            <a:r>
              <a:rPr lang="fr-CA" sz="2000" b="1" i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fr-CA" sz="1600" b="1">
                <a:solidFill>
                  <a:srgbClr val="FF0000"/>
                </a:solidFill>
              </a:rPr>
              <a:t>  et taille 26 x 26 x 3</a:t>
            </a:r>
            <a:endParaRPr lang="en-CA" sz="1600" b="1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625048" y="5981715"/>
            <a:ext cx="337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82</a:t>
            </a:fld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1088968" y="1681937"/>
            <a:ext cx="77058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batchnorm_forward_pass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CA" sz="18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CA" sz="18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, eps):</a:t>
            </a:r>
          </a:p>
          <a:p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#step 1 :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calculer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moyenne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et la variance</a:t>
            </a: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mu =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(x, axis=0)</a:t>
            </a:r>
          </a:p>
          <a:p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np.var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(x, axis=0)</a:t>
            </a:r>
          </a:p>
          <a:p>
            <a:endParaRPr lang="fr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#step 2 : normaliser les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données</a:t>
            </a:r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= (x - mu)/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 + eps)</a:t>
            </a:r>
          </a:p>
          <a:p>
            <a:endParaRPr lang="fr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#step 3 : “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dénormaliser</a:t>
            </a:r>
            <a:r>
              <a:rPr lang="en-CA" sz="1800">
                <a:latin typeface="Courier New" panose="02070309020205020404" pitchFamily="49" charset="0"/>
                <a:cs typeface="Courier New" panose="02070309020205020404" pitchFamily="49" charset="0"/>
              </a:rPr>
              <a:t>” les </a:t>
            </a:r>
            <a:r>
              <a:rPr lang="en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données</a:t>
            </a:r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800" b="1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r>
              <a:rPr lang="en-CA" sz="18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CA" sz="1800" b="1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r>
              <a:rPr lang="en-CA" sz="18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*gamma + beta</a:t>
            </a:r>
          </a:p>
          <a:p>
            <a:endParaRPr lang="fr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8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CA" sz="1800" err="1">
                <a:latin typeface="Courier New" panose="02070309020205020404" pitchFamily="49" charset="0"/>
                <a:cs typeface="Courier New" panose="02070309020205020404" pitchFamily="49" charset="0"/>
              </a:rPr>
              <a:t>x_norm</a:t>
            </a:r>
            <a:endParaRPr lang="en-CA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7235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83</a:t>
            </a:fld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22266" y="2726442"/>
            <a:ext cx="706582" cy="108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err="1"/>
              <a:t>Conv</a:t>
            </a:r>
            <a:endParaRPr lang="en-CA" sz="1800"/>
          </a:p>
        </p:txBody>
      </p:sp>
      <p:cxnSp>
        <p:nvCxnSpPr>
          <p:cNvPr id="7" name="Straight Arrow Connector 6"/>
          <p:cNvCxnSpPr>
            <a:stCxn id="5" idx="3"/>
            <a:endCxn id="8" idx="1"/>
          </p:cNvCxnSpPr>
          <p:nvPr/>
        </p:nvCxnSpPr>
        <p:spPr>
          <a:xfrm>
            <a:off x="2328848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711233" y="2726442"/>
            <a:ext cx="706582" cy="108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/>
              <a:t>BN</a:t>
            </a:r>
            <a:endParaRPr lang="en-CA" sz="1800"/>
          </a:p>
        </p:txBody>
      </p:sp>
      <p:cxnSp>
        <p:nvCxnSpPr>
          <p:cNvPr id="10" name="Straight Arrow Connector 9"/>
          <p:cNvCxnSpPr>
            <a:stCxn id="8" idx="3"/>
            <a:endCxn id="13" idx="1"/>
          </p:cNvCxnSpPr>
          <p:nvPr/>
        </p:nvCxnSpPr>
        <p:spPr>
          <a:xfrm>
            <a:off x="3417815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00200" y="2726442"/>
            <a:ext cx="706582" cy="10848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err="1"/>
              <a:t>ReLU</a:t>
            </a:r>
            <a:endParaRPr lang="en-CA" sz="1600"/>
          </a:p>
        </p:txBody>
      </p:sp>
      <p:sp>
        <p:nvSpPr>
          <p:cNvPr id="20" name="Rectangle 19"/>
          <p:cNvSpPr/>
          <p:nvPr/>
        </p:nvSpPr>
        <p:spPr>
          <a:xfrm>
            <a:off x="4889167" y="2726442"/>
            <a:ext cx="706582" cy="108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err="1"/>
              <a:t>Conv</a:t>
            </a:r>
            <a:endParaRPr lang="en-CA" sz="1800"/>
          </a:p>
        </p:txBody>
      </p:sp>
      <p:cxnSp>
        <p:nvCxnSpPr>
          <p:cNvPr id="21" name="Straight Arrow Connector 20"/>
          <p:cNvCxnSpPr>
            <a:stCxn id="20" idx="3"/>
            <a:endCxn id="22" idx="1"/>
          </p:cNvCxnSpPr>
          <p:nvPr/>
        </p:nvCxnSpPr>
        <p:spPr>
          <a:xfrm>
            <a:off x="5595749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78134" y="2726442"/>
            <a:ext cx="706582" cy="108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/>
              <a:t>BN</a:t>
            </a:r>
            <a:endParaRPr lang="en-CA" sz="1800"/>
          </a:p>
        </p:txBody>
      </p:sp>
      <p:cxnSp>
        <p:nvCxnSpPr>
          <p:cNvPr id="23" name="Straight Arrow Connector 22"/>
          <p:cNvCxnSpPr>
            <a:stCxn id="22" idx="3"/>
            <a:endCxn id="24" idx="1"/>
          </p:cNvCxnSpPr>
          <p:nvPr/>
        </p:nvCxnSpPr>
        <p:spPr>
          <a:xfrm>
            <a:off x="6684716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067101" y="2726442"/>
            <a:ext cx="706582" cy="10848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err="1"/>
              <a:t>ReLU</a:t>
            </a:r>
            <a:endParaRPr lang="en-CA" sz="1600"/>
          </a:p>
        </p:txBody>
      </p:sp>
      <p:cxnSp>
        <p:nvCxnSpPr>
          <p:cNvPr id="25" name="Straight Arrow Connector 24"/>
          <p:cNvCxnSpPr>
            <a:stCxn id="13" idx="3"/>
            <a:endCxn id="20" idx="1"/>
          </p:cNvCxnSpPr>
          <p:nvPr/>
        </p:nvCxnSpPr>
        <p:spPr>
          <a:xfrm>
            <a:off x="4506782" y="326884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622267" y="4112282"/>
            <a:ext cx="706582" cy="108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/>
              <a:t>FC</a:t>
            </a:r>
            <a:endParaRPr lang="en-CA" sz="1800"/>
          </a:p>
        </p:txBody>
      </p:sp>
      <p:cxnSp>
        <p:nvCxnSpPr>
          <p:cNvPr id="40" name="Straight Arrow Connector 39"/>
          <p:cNvCxnSpPr>
            <a:stCxn id="39" idx="3"/>
            <a:endCxn id="41" idx="1"/>
          </p:cNvCxnSpPr>
          <p:nvPr/>
        </p:nvCxnSpPr>
        <p:spPr>
          <a:xfrm>
            <a:off x="2328849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711234" y="4112282"/>
            <a:ext cx="706582" cy="108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/>
              <a:t>BN</a:t>
            </a:r>
            <a:endParaRPr lang="en-CA" sz="1800"/>
          </a:p>
        </p:txBody>
      </p:sp>
      <p:cxnSp>
        <p:nvCxnSpPr>
          <p:cNvPr id="42" name="Straight Arrow Connector 41"/>
          <p:cNvCxnSpPr>
            <a:stCxn id="41" idx="3"/>
            <a:endCxn id="43" idx="1"/>
          </p:cNvCxnSpPr>
          <p:nvPr/>
        </p:nvCxnSpPr>
        <p:spPr>
          <a:xfrm>
            <a:off x="3417816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800201" y="4112282"/>
            <a:ext cx="706582" cy="10848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err="1"/>
              <a:t>ReLU</a:t>
            </a:r>
            <a:endParaRPr lang="en-CA" sz="1600"/>
          </a:p>
        </p:txBody>
      </p:sp>
      <p:sp>
        <p:nvSpPr>
          <p:cNvPr id="44" name="Rectangle 43"/>
          <p:cNvSpPr/>
          <p:nvPr/>
        </p:nvSpPr>
        <p:spPr>
          <a:xfrm>
            <a:off x="4889168" y="4112282"/>
            <a:ext cx="706582" cy="108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/>
              <a:t>FC</a:t>
            </a:r>
            <a:endParaRPr lang="en-CA" sz="1800"/>
          </a:p>
        </p:txBody>
      </p:sp>
      <p:cxnSp>
        <p:nvCxnSpPr>
          <p:cNvPr id="45" name="Straight Arrow Connector 44"/>
          <p:cNvCxnSpPr>
            <a:stCxn id="44" idx="3"/>
            <a:endCxn id="46" idx="1"/>
          </p:cNvCxnSpPr>
          <p:nvPr/>
        </p:nvCxnSpPr>
        <p:spPr>
          <a:xfrm>
            <a:off x="5595750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978135" y="4112282"/>
            <a:ext cx="706582" cy="108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/>
              <a:t>BN</a:t>
            </a:r>
            <a:endParaRPr lang="en-CA" sz="1800"/>
          </a:p>
        </p:txBody>
      </p:sp>
      <p:cxnSp>
        <p:nvCxnSpPr>
          <p:cNvPr id="47" name="Straight Arrow Connector 46"/>
          <p:cNvCxnSpPr>
            <a:stCxn id="46" idx="3"/>
            <a:endCxn id="48" idx="1"/>
          </p:cNvCxnSpPr>
          <p:nvPr/>
        </p:nvCxnSpPr>
        <p:spPr>
          <a:xfrm>
            <a:off x="6684717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067102" y="4112282"/>
            <a:ext cx="706582" cy="10848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err="1"/>
              <a:t>ReLU</a:t>
            </a:r>
            <a:endParaRPr lang="en-CA" sz="1600"/>
          </a:p>
        </p:txBody>
      </p:sp>
      <p:cxnSp>
        <p:nvCxnSpPr>
          <p:cNvPr id="49" name="Straight Arrow Connector 48"/>
          <p:cNvCxnSpPr>
            <a:stCxn id="43" idx="3"/>
            <a:endCxn id="44" idx="1"/>
          </p:cNvCxnSpPr>
          <p:nvPr/>
        </p:nvCxnSpPr>
        <p:spPr>
          <a:xfrm>
            <a:off x="4506783" y="4654688"/>
            <a:ext cx="382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2023" y="303801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(…)</a:t>
            </a:r>
            <a:endParaRPr lang="en-CA"/>
          </a:p>
        </p:txBody>
      </p:sp>
      <p:sp>
        <p:nvSpPr>
          <p:cNvPr id="51" name="TextBox 50"/>
          <p:cNvSpPr txBox="1"/>
          <p:nvPr/>
        </p:nvSpPr>
        <p:spPr>
          <a:xfrm>
            <a:off x="712023" y="442385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(…)</a:t>
            </a:r>
            <a:endParaRPr lang="en-CA"/>
          </a:p>
        </p:txBody>
      </p:sp>
      <p:sp>
        <p:nvSpPr>
          <p:cNvPr id="52" name="TextBox 51"/>
          <p:cNvSpPr txBox="1"/>
          <p:nvPr/>
        </p:nvSpPr>
        <p:spPr>
          <a:xfrm>
            <a:off x="7760573" y="302747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(…)</a:t>
            </a:r>
            <a:endParaRPr lang="en-CA"/>
          </a:p>
        </p:txBody>
      </p:sp>
      <p:sp>
        <p:nvSpPr>
          <p:cNvPr id="53" name="TextBox 52"/>
          <p:cNvSpPr txBox="1"/>
          <p:nvPr/>
        </p:nvSpPr>
        <p:spPr>
          <a:xfrm>
            <a:off x="7760573" y="441331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(…)</a:t>
            </a:r>
            <a:endParaRPr lang="en-CA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6760312" y="102065"/>
            <a:ext cx="2043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>
                <a:solidFill>
                  <a:srgbClr val="0000FF"/>
                </a:solidFill>
                <a:latin typeface="+mj-lt"/>
              </a:rPr>
              <a:t>[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Ioffe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 and </a:t>
            </a:r>
            <a:r>
              <a:rPr lang="en-CA" sz="1400" err="1">
                <a:solidFill>
                  <a:srgbClr val="0000FF"/>
                </a:solidFill>
                <a:latin typeface="+mj-lt"/>
              </a:rPr>
              <a:t>Szegedy</a:t>
            </a:r>
            <a:r>
              <a:rPr lang="en-CA" sz="1400">
                <a:solidFill>
                  <a:srgbClr val="0000FF"/>
                </a:solidFill>
                <a:latin typeface="+mj-lt"/>
              </a:rPr>
              <a:t>, 2015]</a:t>
            </a:r>
            <a:endParaRPr lang="en-CA" sz="140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5500" y="1295668"/>
            <a:ext cx="6302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/>
              <a:t>Généralement </a:t>
            </a:r>
            <a:r>
              <a:rPr lang="fr-CA" sz="2000" b="1">
                <a:solidFill>
                  <a:srgbClr val="FF0000"/>
                </a:solidFill>
              </a:rPr>
              <a:t>insérée entre la convolution </a:t>
            </a:r>
            <a:r>
              <a:rPr lang="fr-CA" sz="2000"/>
              <a:t>(ou la couche</a:t>
            </a:r>
          </a:p>
          <a:p>
            <a:r>
              <a:rPr lang="fr-CA" sz="2000"/>
              <a:t>pleinement connectée) </a:t>
            </a:r>
            <a:r>
              <a:rPr lang="fr-CA" sz="2000" b="1">
                <a:solidFill>
                  <a:srgbClr val="FF0000"/>
                </a:solidFill>
              </a:rPr>
              <a:t>et la non linéarité</a:t>
            </a:r>
            <a:r>
              <a:rPr lang="fr-CA" sz="2000"/>
              <a:t>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731791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www.learnopencv.com/wp-content/uploads/2018/07/val_lo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86" y="2829481"/>
            <a:ext cx="5280948" cy="35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09;p101">
            <a:extLst>
              <a:ext uri="{FF2B5EF4-FFF2-40B4-BE49-F238E27FC236}">
                <a16:creationId xmlns:a16="http://schemas.microsoft.com/office/drawing/2014/main" id="{113759E3-405A-C546-B769-FF26F9D9E58D}"/>
              </a:ext>
            </a:extLst>
          </p:cNvPr>
          <p:cNvSpPr txBox="1">
            <a:spLocks/>
          </p:cNvSpPr>
          <p:nvPr/>
        </p:nvSpPr>
        <p:spPr bwMode="auto">
          <a:xfrm>
            <a:off x="110460" y="1216836"/>
            <a:ext cx="8740200" cy="11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" sz="2400" b="1" kern="0">
                <a:latin typeface="+mj-lt"/>
              </a:rPr>
              <a:t>Avantages</a:t>
            </a:r>
            <a:r>
              <a:rPr lang="fr" sz="1700" kern="0">
                <a:latin typeface="+mj-lt"/>
              </a:rPr>
              <a:t>:</a:t>
            </a: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CA" sz="2800" b="1" kern="0" err="1">
                <a:solidFill>
                  <a:srgbClr val="FF0000"/>
                </a:solidFill>
                <a:latin typeface="+mj-lt"/>
              </a:rPr>
              <a:t>Accélère</a:t>
            </a:r>
            <a:r>
              <a:rPr lang="en-CA" sz="2800" b="1" kern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2800" b="1" kern="0" err="1">
                <a:solidFill>
                  <a:srgbClr val="FF0000"/>
                </a:solidFill>
                <a:latin typeface="+mj-lt"/>
              </a:rPr>
              <a:t>l’entraînement</a:t>
            </a:r>
            <a:endParaRPr lang="en-CA" sz="2800" b="1" kern="0">
              <a:solidFill>
                <a:srgbClr val="FF0000"/>
              </a:solidFill>
              <a:latin typeface="+mj-lt"/>
            </a:endParaRP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CA" sz="2800" b="1" kern="0">
                <a:solidFill>
                  <a:srgbClr val="FF0000"/>
                </a:solidFill>
                <a:latin typeface="+mj-lt"/>
              </a:rPr>
              <a:t>Permet d’utiliser un plus gros </a:t>
            </a:r>
            <a:r>
              <a:rPr lang="fr-CA" sz="2800" b="1" i="1" kern="0">
                <a:solidFill>
                  <a:srgbClr val="FF0000"/>
                </a:solidFill>
                <a:latin typeface="+mj-lt"/>
              </a:rPr>
              <a:t>Learning rate</a:t>
            </a:r>
            <a:endParaRPr lang="en-CA" sz="1700" i="1" kern="0">
              <a:latin typeface="+mj-lt"/>
            </a:endParaRP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CA" sz="1700" kern="0">
                <a:latin typeface="+mj-lt"/>
              </a:rPr>
              <a:t> </a:t>
            </a:r>
            <a:endParaRPr lang="en-CA" sz="1700" kern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91A35-7D56-9B4A-BFA7-A4C664B2339B}"/>
              </a:ext>
            </a:extLst>
          </p:cNvPr>
          <p:cNvSpPr txBox="1"/>
          <p:nvPr/>
        </p:nvSpPr>
        <p:spPr>
          <a:xfrm>
            <a:off x="315430" y="6446525"/>
            <a:ext cx="915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" pitchFamily="2" charset="0"/>
              </a:rPr>
              <a:t>Image: </a:t>
            </a:r>
            <a:r>
              <a:rPr lang="en-CA" sz="1200" err="1">
                <a:latin typeface="Helvetica" pitchFamily="2" charset="0"/>
              </a:rPr>
              <a:t>Ioffe</a:t>
            </a:r>
            <a:r>
              <a:rPr lang="en-CA" sz="1200">
                <a:latin typeface="Helvetica" pitchFamily="2" charset="0"/>
              </a:rPr>
              <a:t> et al. "Batch normalization: Accelerating deep network training by reducing internal covariate shift." </a:t>
            </a:r>
            <a:r>
              <a:rPr lang="en-CA" sz="1200" err="1">
                <a:latin typeface="Helvetica" pitchFamily="2" charset="0"/>
              </a:rPr>
              <a:t>arXiv</a:t>
            </a:r>
            <a:r>
              <a:rPr lang="en-CA" sz="1200">
                <a:latin typeface="Helvetica" pitchFamily="2" charset="0"/>
              </a:rPr>
              <a:t>, 2015.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4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09;p101">
            <a:extLst>
              <a:ext uri="{FF2B5EF4-FFF2-40B4-BE49-F238E27FC236}">
                <a16:creationId xmlns:a16="http://schemas.microsoft.com/office/drawing/2014/main" id="{113759E3-405A-C546-B769-FF26F9D9E58D}"/>
              </a:ext>
            </a:extLst>
          </p:cNvPr>
          <p:cNvSpPr txBox="1">
            <a:spLocks/>
          </p:cNvSpPr>
          <p:nvPr/>
        </p:nvSpPr>
        <p:spPr bwMode="auto">
          <a:xfrm>
            <a:off x="110460" y="1216836"/>
            <a:ext cx="8740200" cy="11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" sz="2400" b="1" kern="0">
                <a:latin typeface="+mj-lt"/>
              </a:rPr>
              <a:t>Avantages</a:t>
            </a:r>
            <a:r>
              <a:rPr lang="fr" sz="1700" kern="0">
                <a:latin typeface="+mj-lt"/>
              </a:rPr>
              <a:t>:</a:t>
            </a: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CA" sz="2800" b="1" kern="0" err="1">
                <a:solidFill>
                  <a:srgbClr val="FF0000"/>
                </a:solidFill>
                <a:latin typeface="+mj-lt"/>
              </a:rPr>
              <a:t>Accélère</a:t>
            </a:r>
            <a:r>
              <a:rPr lang="en-CA" sz="2800" b="1" kern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2800" b="1" kern="0" err="1">
                <a:solidFill>
                  <a:srgbClr val="FF0000"/>
                </a:solidFill>
                <a:latin typeface="+mj-lt"/>
              </a:rPr>
              <a:t>l’entraînement</a:t>
            </a:r>
            <a:endParaRPr lang="en-CA" sz="2800" b="1" kern="0">
              <a:solidFill>
                <a:srgbClr val="FF0000"/>
              </a:solidFill>
              <a:latin typeface="+mj-lt"/>
            </a:endParaRP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CA" sz="2800" b="1" kern="0">
                <a:solidFill>
                  <a:srgbClr val="FF0000"/>
                </a:solidFill>
                <a:latin typeface="+mj-lt"/>
              </a:rPr>
              <a:t>Permet d’utiliser un plus gros </a:t>
            </a:r>
            <a:r>
              <a:rPr lang="fr-CA" sz="2800" b="1" i="1" kern="0">
                <a:solidFill>
                  <a:srgbClr val="FF0000"/>
                </a:solidFill>
                <a:latin typeface="+mj-lt"/>
              </a:rPr>
              <a:t>Learning rate</a:t>
            </a:r>
            <a:endParaRPr lang="en-CA" sz="1700" i="1" kern="0">
              <a:latin typeface="+mj-lt"/>
            </a:endParaRP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CA" sz="1700" kern="0">
                <a:latin typeface="+mj-lt"/>
              </a:rPr>
              <a:t> </a:t>
            </a:r>
            <a:endParaRPr lang="en-CA" sz="1700" kern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91A35-7D56-9B4A-BFA7-A4C664B2339B}"/>
              </a:ext>
            </a:extLst>
          </p:cNvPr>
          <p:cNvSpPr txBox="1"/>
          <p:nvPr/>
        </p:nvSpPr>
        <p:spPr>
          <a:xfrm>
            <a:off x="315430" y="6446525"/>
            <a:ext cx="915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" pitchFamily="2" charset="0"/>
              </a:rPr>
              <a:t>Image: </a:t>
            </a:r>
            <a:r>
              <a:rPr lang="en-CA" sz="1200" err="1">
                <a:latin typeface="Helvetica" pitchFamily="2" charset="0"/>
              </a:rPr>
              <a:t>Ioffe</a:t>
            </a:r>
            <a:r>
              <a:rPr lang="en-CA" sz="1200">
                <a:latin typeface="Helvetica" pitchFamily="2" charset="0"/>
              </a:rPr>
              <a:t> et al. "Batch normalization: Accelerating deep network training by reducing internal covariate shift." </a:t>
            </a:r>
            <a:r>
              <a:rPr lang="en-CA" sz="1200" err="1">
                <a:latin typeface="Helvetica" pitchFamily="2" charset="0"/>
              </a:rPr>
              <a:t>arXiv</a:t>
            </a:r>
            <a:r>
              <a:rPr lang="en-CA" sz="1200">
                <a:latin typeface="Helvetica" pitchFamily="2" charset="0"/>
              </a:rPr>
              <a:t>, 2015.</a:t>
            </a:r>
            <a:endParaRPr lang="en-US" sz="1200">
              <a:latin typeface="Helvetica" pitchFamily="2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93B327D3-AF06-402A-B61B-20ACE718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1" y="2760788"/>
            <a:ext cx="8344844" cy="33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7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09;p101">
            <a:extLst>
              <a:ext uri="{FF2B5EF4-FFF2-40B4-BE49-F238E27FC236}">
                <a16:creationId xmlns:a16="http://schemas.microsoft.com/office/drawing/2014/main" id="{113759E3-405A-C546-B769-FF26F9D9E58D}"/>
              </a:ext>
            </a:extLst>
          </p:cNvPr>
          <p:cNvSpPr txBox="1">
            <a:spLocks/>
          </p:cNvSpPr>
          <p:nvPr/>
        </p:nvSpPr>
        <p:spPr bwMode="auto">
          <a:xfrm>
            <a:off x="110460" y="1216836"/>
            <a:ext cx="8740200" cy="117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CA" sz="2800" b="1" kern="0" err="1">
                <a:solidFill>
                  <a:srgbClr val="FF0000"/>
                </a:solidFill>
                <a:latin typeface="+mj-lt"/>
              </a:rPr>
              <a:t>En</a:t>
            </a:r>
            <a:r>
              <a:rPr lang="en-CA" sz="2800" b="1" kern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2800" b="1" kern="0" err="1">
                <a:solidFill>
                  <a:srgbClr val="FF0000"/>
                </a:solidFill>
                <a:latin typeface="+mj-lt"/>
              </a:rPr>
              <a:t>généralisation</a:t>
            </a:r>
            <a:r>
              <a:rPr lang="en-CA" sz="2800" b="1" kern="0">
                <a:solidFill>
                  <a:srgbClr val="FF0000"/>
                </a:solidFill>
                <a:latin typeface="+mj-lt"/>
              </a:rPr>
              <a:t>, </a:t>
            </a:r>
            <a:r>
              <a:rPr lang="en-CA" sz="2800" kern="0" err="1">
                <a:latin typeface="+mj-lt"/>
              </a:rPr>
              <a:t>lorsqu’on</a:t>
            </a:r>
            <a:r>
              <a:rPr lang="en-CA" sz="2800" kern="0">
                <a:latin typeface="+mj-lt"/>
              </a:rPr>
              <a:t> </a:t>
            </a:r>
            <a:r>
              <a:rPr lang="en-CA" sz="2800" kern="0" err="1">
                <a:latin typeface="+mj-lt"/>
              </a:rPr>
              <a:t>souhaite</a:t>
            </a:r>
            <a:r>
              <a:rPr lang="en-CA" sz="2800" kern="0">
                <a:latin typeface="+mj-lt"/>
              </a:rPr>
              <a:t> </a:t>
            </a:r>
            <a:r>
              <a:rPr lang="en-CA" sz="2800" kern="0" err="1">
                <a:latin typeface="+mj-lt"/>
              </a:rPr>
              <a:t>traiter</a:t>
            </a:r>
            <a:r>
              <a:rPr lang="en-CA" sz="2800" kern="0">
                <a:latin typeface="+mj-lt"/>
              </a:rPr>
              <a:t> </a:t>
            </a:r>
            <a:r>
              <a:rPr lang="en-CA" sz="2800" kern="0" err="1">
                <a:latin typeface="+mj-lt"/>
              </a:rPr>
              <a:t>une</a:t>
            </a:r>
            <a:r>
              <a:rPr lang="en-CA" sz="2800" kern="0">
                <a:latin typeface="+mj-lt"/>
              </a:rPr>
              <a:t> </a:t>
            </a:r>
            <a:r>
              <a:rPr lang="en-CA" sz="2800" kern="0" err="1">
                <a:latin typeface="+mj-lt"/>
              </a:rPr>
              <a:t>seule</a:t>
            </a:r>
            <a:r>
              <a:rPr lang="en-CA" sz="2800" kern="0">
                <a:latin typeface="+mj-lt"/>
              </a:rPr>
              <a:t> </a:t>
            </a:r>
            <a:r>
              <a:rPr lang="en-CA" sz="2800" kern="0" err="1">
                <a:latin typeface="+mj-lt"/>
              </a:rPr>
              <a:t>donnée</a:t>
            </a:r>
            <a:r>
              <a:rPr lang="en-CA" sz="2800" kern="0">
                <a:latin typeface="+mj-lt"/>
              </a:rPr>
              <a:t> (</a:t>
            </a:r>
            <a:r>
              <a:rPr lang="en-CA" sz="2800" kern="0" err="1">
                <a:latin typeface="+mj-lt"/>
              </a:rPr>
              <a:t>donc</a:t>
            </a:r>
            <a:r>
              <a:rPr lang="en-CA" sz="2800" kern="0">
                <a:latin typeface="+mj-lt"/>
              </a:rPr>
              <a:t> </a:t>
            </a:r>
            <a:r>
              <a:rPr lang="en-CA" sz="2800" kern="0" err="1">
                <a:latin typeface="+mj-lt"/>
              </a:rPr>
              <a:t>une</a:t>
            </a:r>
            <a:r>
              <a:rPr lang="en-CA" sz="2800" kern="0">
                <a:latin typeface="+mj-lt"/>
              </a:rPr>
              <a:t> </a:t>
            </a:r>
            <a:r>
              <a:rPr lang="en-CA" sz="2800" kern="0" err="1">
                <a:latin typeface="+mj-lt"/>
              </a:rPr>
              <a:t>taille</a:t>
            </a:r>
            <a:r>
              <a:rPr lang="en-CA" sz="2800" kern="0">
                <a:latin typeface="+mj-lt"/>
              </a:rPr>
              <a:t> de lot de 1), on </a:t>
            </a:r>
            <a:r>
              <a:rPr lang="en-CA" sz="2800" kern="0" err="1">
                <a:latin typeface="+mj-lt"/>
              </a:rPr>
              <a:t>remplace</a:t>
            </a:r>
            <a:r>
              <a:rPr lang="en-CA" sz="2800" kern="0">
                <a:latin typeface="+mj-lt"/>
              </a:rPr>
              <a:t>    et </a:t>
            </a:r>
          </a:p>
          <a:p>
            <a:pPr marL="114300" indent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CA" sz="2800" kern="0">
                <a:latin typeface="+mj-lt"/>
              </a:rPr>
              <a:t>par des constantes </a:t>
            </a:r>
            <a:r>
              <a:rPr lang="fr-CA" sz="2800" kern="0" err="1">
                <a:latin typeface="+mj-lt"/>
              </a:rPr>
              <a:t>précalculées</a:t>
            </a:r>
            <a:r>
              <a:rPr lang="fr-CA" sz="2800" kern="0">
                <a:latin typeface="+mj-lt"/>
              </a:rPr>
              <a:t> </a:t>
            </a:r>
            <a:endParaRPr lang="en-CA" sz="1700" kern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91A35-7D56-9B4A-BFA7-A4C664B2339B}"/>
              </a:ext>
            </a:extLst>
          </p:cNvPr>
          <p:cNvSpPr txBox="1"/>
          <p:nvPr/>
        </p:nvSpPr>
        <p:spPr>
          <a:xfrm>
            <a:off x="315430" y="6446525"/>
            <a:ext cx="9158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" pitchFamily="2" charset="0"/>
              </a:rPr>
              <a:t>Image: </a:t>
            </a:r>
            <a:r>
              <a:rPr lang="en-CA" sz="1200" err="1">
                <a:latin typeface="Helvetica" pitchFamily="2" charset="0"/>
              </a:rPr>
              <a:t>Ioffe</a:t>
            </a:r>
            <a:r>
              <a:rPr lang="en-CA" sz="1200">
                <a:latin typeface="Helvetica" pitchFamily="2" charset="0"/>
              </a:rPr>
              <a:t> et al. "Batch normalization: Accelerating deep network training by reducing internal covariate shift." </a:t>
            </a:r>
            <a:r>
              <a:rPr lang="en-CA" sz="1200" err="1">
                <a:latin typeface="Helvetica" pitchFamily="2" charset="0"/>
              </a:rPr>
              <a:t>arXiv</a:t>
            </a:r>
            <a:r>
              <a:rPr lang="en-CA" sz="1200">
                <a:latin typeface="Helvetica" pitchFamily="2" charset="0"/>
              </a:rPr>
              <a:t>, 2015.</a:t>
            </a:r>
            <a:endParaRPr lang="en-US" sz="1200">
              <a:latin typeface="Helvetica" pitchFamily="2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048643"/>
              </p:ext>
            </p:extLst>
          </p:nvPr>
        </p:nvGraphicFramePr>
        <p:xfrm>
          <a:off x="3044392" y="3170959"/>
          <a:ext cx="16049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5" name="Equation" r:id="rId4" imgW="927000" imgH="457200" progId="Equation.3">
                  <p:embed/>
                </p:oleObj>
              </mc:Choice>
              <mc:Fallback>
                <p:oleObj name="Equation" r:id="rId4" imgW="9270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392" y="3170959"/>
                        <a:ext cx="1604962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4613564" y="2111433"/>
            <a:ext cx="2867891" cy="1288472"/>
          </a:xfrm>
          <a:custGeom>
            <a:avLst/>
            <a:gdLst>
              <a:gd name="connsiteX0" fmla="*/ 2834640 w 2834640"/>
              <a:gd name="connsiteY0" fmla="*/ 0 h 1396538"/>
              <a:gd name="connsiteX1" fmla="*/ 1945178 w 2834640"/>
              <a:gd name="connsiteY1" fmla="*/ 1064029 h 1396538"/>
              <a:gd name="connsiteX2" fmla="*/ 0 w 2834640"/>
              <a:gd name="connsiteY2" fmla="*/ 1396538 h 13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4640" h="1396538">
                <a:moveTo>
                  <a:pt x="2834640" y="0"/>
                </a:moveTo>
                <a:cubicBezTo>
                  <a:pt x="2626129" y="415636"/>
                  <a:pt x="2417618" y="831273"/>
                  <a:pt x="1945178" y="1064029"/>
                </a:cubicBezTo>
                <a:cubicBezTo>
                  <a:pt x="1472738" y="1296785"/>
                  <a:pt x="736369" y="1346661"/>
                  <a:pt x="0" y="139653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>
            <a:off x="4206240" y="2111433"/>
            <a:ext cx="3873731" cy="1850101"/>
          </a:xfrm>
          <a:custGeom>
            <a:avLst/>
            <a:gdLst>
              <a:gd name="connsiteX0" fmla="*/ 2834640 w 2834640"/>
              <a:gd name="connsiteY0" fmla="*/ 0 h 1396538"/>
              <a:gd name="connsiteX1" fmla="*/ 1945178 w 2834640"/>
              <a:gd name="connsiteY1" fmla="*/ 1064029 h 1396538"/>
              <a:gd name="connsiteX2" fmla="*/ 0 w 2834640"/>
              <a:gd name="connsiteY2" fmla="*/ 1396538 h 13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4640" h="1396538">
                <a:moveTo>
                  <a:pt x="2834640" y="0"/>
                </a:moveTo>
                <a:cubicBezTo>
                  <a:pt x="2626129" y="415636"/>
                  <a:pt x="2417618" y="831273"/>
                  <a:pt x="1945178" y="1064029"/>
                </a:cubicBezTo>
                <a:cubicBezTo>
                  <a:pt x="1472738" y="1296785"/>
                  <a:pt x="736369" y="1346661"/>
                  <a:pt x="0" y="139653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7242" y="4511532"/>
            <a:ext cx="1584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kern="0"/>
              <a:t>c’est-à-dire</a:t>
            </a:r>
            <a:endParaRPr lang="en-CA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032309"/>
              </p:ext>
            </p:extLst>
          </p:nvPr>
        </p:nvGraphicFramePr>
        <p:xfrm>
          <a:off x="2909252" y="4711700"/>
          <a:ext cx="2593975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6" name="Equation" r:id="rId6" imgW="1498320" imgH="888840" progId="Equation.3">
                  <p:embed/>
                </p:oleObj>
              </mc:Choice>
              <mc:Fallback>
                <p:oleObj name="Equation" r:id="rId6" imgW="1498320" imgH="8888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9252" y="4711700"/>
                        <a:ext cx="2593975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4031673" y="4711700"/>
            <a:ext cx="232756" cy="254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572000" y="4394466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kern="0" err="1">
                <a:solidFill>
                  <a:srgbClr val="FF0000"/>
                </a:solidFill>
              </a:rPr>
              <a:t>Nb_training_data</a:t>
            </a:r>
            <a:endParaRPr lang="en-CA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870120" y="4415955"/>
            <a:ext cx="1920240" cy="1618557"/>
            <a:chOff x="6870120" y="4415955"/>
            <a:chExt cx="1920240" cy="1618557"/>
          </a:xfrm>
        </p:grpSpPr>
        <p:sp>
          <p:nvSpPr>
            <p:cNvPr id="10" name="12-Point Star 9"/>
            <p:cNvSpPr/>
            <p:nvPr/>
          </p:nvSpPr>
          <p:spPr>
            <a:xfrm>
              <a:off x="6870120" y="4415955"/>
              <a:ext cx="1920240" cy="1618557"/>
            </a:xfrm>
            <a:prstGeom prst="star12">
              <a:avLst>
                <a:gd name="adj" fmla="val 42122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73837" y="4973197"/>
              <a:ext cx="18165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1200" kern="0"/>
                <a:t>Peuvent-être approximés</a:t>
              </a:r>
            </a:p>
            <a:p>
              <a:r>
                <a:rPr lang="fr-CA" sz="1200" kern="0"/>
                <a:t>par des moyennes mobiles</a:t>
              </a:r>
              <a:endParaRPr lang="en-CA" sz="1200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76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95" y="1981200"/>
            <a:ext cx="8629538" cy="4114800"/>
          </a:xfrm>
        </p:spPr>
        <p:txBody>
          <a:bodyPr/>
          <a:lstStyle/>
          <a:p>
            <a:pPr marL="0" indent="0">
              <a:buNone/>
            </a:pPr>
            <a:r>
              <a:rPr lang="fr-CA" sz="2000" b="1"/>
              <a:t>Pour plus d’information:</a:t>
            </a:r>
          </a:p>
          <a:p>
            <a:endParaRPr lang="fr-CA"/>
          </a:p>
          <a:p>
            <a:r>
              <a:rPr lang="en-CA"/>
              <a:t>https://medium.com/@ilango100/batch-normalization-speed-up-neural-network-training-245e39a62f85</a:t>
            </a:r>
          </a:p>
          <a:p>
            <a:r>
              <a:rPr lang="en-CA"/>
              <a:t>https://deepnotes.io/batchnorm</a:t>
            </a:r>
          </a:p>
          <a:p>
            <a:r>
              <a:rPr lang="en-US"/>
              <a:t>Image: </a:t>
            </a:r>
            <a:r>
              <a:rPr lang="en-CA" err="1"/>
              <a:t>Ioffe</a:t>
            </a:r>
            <a:r>
              <a:rPr lang="en-CA"/>
              <a:t> et al. "Batch normalization: Accelerating deep network training by reducing internal covariate shift." </a:t>
            </a:r>
            <a:r>
              <a:rPr lang="en-CA" err="1"/>
              <a:t>arXiv</a:t>
            </a:r>
            <a:r>
              <a:rPr lang="en-CA"/>
              <a:t>, 2015.</a:t>
            </a:r>
            <a:endParaRPr lang="en-US"/>
          </a:p>
          <a:p>
            <a:endParaRPr lang="en-CA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87</a:t>
            </a:fld>
            <a:endParaRPr lang="fr-C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8995" y="190500"/>
            <a:ext cx="8386010" cy="1143000"/>
          </a:xfrm>
        </p:spPr>
        <p:txBody>
          <a:bodyPr/>
          <a:lstStyle/>
          <a:p>
            <a:r>
              <a:rPr lang="fr-CA"/>
              <a:t>Normalisation par lot (</a:t>
            </a:r>
            <a:r>
              <a:rPr lang="fr-CA" i="1"/>
              <a:t>Batch </a:t>
            </a:r>
            <a:r>
              <a:rPr lang="fr-CA" i="1" err="1"/>
              <a:t>norm</a:t>
            </a:r>
            <a:r>
              <a:rPr lang="fr-CA"/>
              <a:t>)</a:t>
            </a:r>
            <a:endParaRPr lang="en-CA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452BDC22-155B-4EE0-AC51-83FC95891A22}"/>
              </a:ext>
            </a:extLst>
          </p:cNvPr>
          <p:cNvGrpSpPr/>
          <p:nvPr/>
        </p:nvGrpSpPr>
        <p:grpSpPr>
          <a:xfrm>
            <a:off x="5670442" y="4132567"/>
            <a:ext cx="3230364" cy="2393152"/>
            <a:chOff x="6870120" y="4415955"/>
            <a:chExt cx="2186854" cy="1618557"/>
          </a:xfrm>
        </p:grpSpPr>
        <p:sp>
          <p:nvSpPr>
            <p:cNvPr id="7" name="12-Point Star 9">
              <a:extLst>
                <a:ext uri="{FF2B5EF4-FFF2-40B4-BE49-F238E27FC236}">
                  <a16:creationId xmlns:a16="http://schemas.microsoft.com/office/drawing/2014/main" id="{C76B8D06-B28E-4A33-ABA1-1C9BD885D601}"/>
                </a:ext>
              </a:extLst>
            </p:cNvPr>
            <p:cNvSpPr/>
            <p:nvPr/>
          </p:nvSpPr>
          <p:spPr>
            <a:xfrm>
              <a:off x="6870120" y="4415955"/>
              <a:ext cx="1920240" cy="1618557"/>
            </a:xfrm>
            <a:prstGeom prst="star12">
              <a:avLst>
                <a:gd name="adj" fmla="val 42122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6693C7-D49B-4257-A740-64B3EAE7F9C9}"/>
                </a:ext>
              </a:extLst>
            </p:cNvPr>
            <p:cNvSpPr/>
            <p:nvPr/>
          </p:nvSpPr>
          <p:spPr>
            <a:xfrm>
              <a:off x="7031391" y="5100972"/>
              <a:ext cx="2025583" cy="24979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CA" sz="1800" b="1" kern="0">
                  <a:solidFill>
                    <a:srgbClr val="FF0000"/>
                  </a:solidFill>
                  <a:latin typeface="Times New Roman"/>
                  <a:cs typeface="Times New Roman"/>
                </a:rPr>
                <a:t>tp2_batch_norm.ipynb</a:t>
              </a:r>
              <a:endParaRPr lang="fr-CA" sz="1800" b="1" kern="0">
                <a:solidFill>
                  <a:srgbClr val="FF0000"/>
                </a:solidFill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22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94" y="144033"/>
            <a:ext cx="8632455" cy="1143000"/>
          </a:xfrm>
        </p:spPr>
        <p:txBody>
          <a:bodyPr/>
          <a:lstStyle/>
          <a:p>
            <a:pPr algn="l"/>
            <a:r>
              <a:rPr lang="en-US" err="1"/>
              <a:t>Autre</a:t>
            </a:r>
            <a:r>
              <a:rPr lang="en-US"/>
              <a:t> </a:t>
            </a:r>
            <a:r>
              <a:rPr lang="en-US" err="1"/>
              <a:t>pratique</a:t>
            </a:r>
            <a:r>
              <a:rPr lang="en-US"/>
              <a:t> courante : </a:t>
            </a:r>
            <a:r>
              <a:rPr lang="en-US" i="1"/>
              <a:t>Dropout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1397779" y="3001251"/>
            <a:ext cx="2175670" cy="2433444"/>
            <a:chOff x="1397779" y="3001251"/>
            <a:chExt cx="2175670" cy="2433444"/>
          </a:xfrm>
        </p:grpSpPr>
        <p:sp>
          <p:nvSpPr>
            <p:cNvPr id="6" name="Oval 5"/>
            <p:cNvSpPr/>
            <p:nvPr/>
          </p:nvSpPr>
          <p:spPr>
            <a:xfrm>
              <a:off x="2316854" y="3001251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11928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6853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921778" y="3687519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97779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002704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07629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21152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26077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631002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35927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59300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8" idx="7"/>
              <a:endCxn id="6" idx="3"/>
            </p:cNvCxnSpPr>
            <p:nvPr/>
          </p:nvCxnSpPr>
          <p:spPr>
            <a:xfrm flipV="1">
              <a:off x="1980071" y="3259818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0"/>
              <a:endCxn id="6" idx="4"/>
            </p:cNvCxnSpPr>
            <p:nvPr/>
          </p:nvCxnSpPr>
          <p:spPr>
            <a:xfrm flipV="1">
              <a:off x="2473928" y="3304181"/>
              <a:ext cx="1" cy="38801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0"/>
              <a:endCxn id="6" idx="5"/>
            </p:cNvCxnSpPr>
            <p:nvPr/>
          </p:nvCxnSpPr>
          <p:spPr>
            <a:xfrm flipH="1" flipV="1">
              <a:off x="2584997" y="3259818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7"/>
              <a:endCxn id="8" idx="4"/>
            </p:cNvCxnSpPr>
            <p:nvPr/>
          </p:nvCxnSpPr>
          <p:spPr>
            <a:xfrm flipV="1">
              <a:off x="1665922" y="3995124"/>
              <a:ext cx="203081" cy="393106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9" idx="4"/>
            </p:cNvCxnSpPr>
            <p:nvPr/>
          </p:nvCxnSpPr>
          <p:spPr>
            <a:xfrm flipV="1">
              <a:off x="1688555" y="3995124"/>
              <a:ext cx="785373" cy="393107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7"/>
              <a:endCxn id="10" idx="4"/>
            </p:cNvCxnSpPr>
            <p:nvPr/>
          </p:nvCxnSpPr>
          <p:spPr>
            <a:xfrm flipV="1">
              <a:off x="1665922" y="3990449"/>
              <a:ext cx="1412931" cy="39778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  <a:endCxn id="8" idx="4"/>
            </p:cNvCxnSpPr>
            <p:nvPr/>
          </p:nvCxnSpPr>
          <p:spPr>
            <a:xfrm flipH="1" flipV="1">
              <a:off x="1869003" y="3995124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2" idx="0"/>
              <a:endCxn id="9" idx="4"/>
            </p:cNvCxnSpPr>
            <p:nvPr/>
          </p:nvCxnSpPr>
          <p:spPr>
            <a:xfrm flipV="1">
              <a:off x="2159779" y="3995124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2" idx="0"/>
              <a:endCxn id="10" idx="4"/>
            </p:cNvCxnSpPr>
            <p:nvPr/>
          </p:nvCxnSpPr>
          <p:spPr>
            <a:xfrm flipV="1">
              <a:off x="2159779" y="3990449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3" idx="0"/>
              <a:endCxn id="10" idx="4"/>
            </p:cNvCxnSpPr>
            <p:nvPr/>
          </p:nvCxnSpPr>
          <p:spPr>
            <a:xfrm flipV="1">
              <a:off x="2764704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7" idx="0"/>
              <a:endCxn id="10" idx="4"/>
            </p:cNvCxnSpPr>
            <p:nvPr/>
          </p:nvCxnSpPr>
          <p:spPr>
            <a:xfrm flipH="1" flipV="1">
              <a:off x="3078853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3" idx="0"/>
              <a:endCxn id="9" idx="4"/>
            </p:cNvCxnSpPr>
            <p:nvPr/>
          </p:nvCxnSpPr>
          <p:spPr>
            <a:xfrm flipH="1" flipV="1">
              <a:off x="2473928" y="3995124"/>
              <a:ext cx="290776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7" idx="0"/>
              <a:endCxn id="9" idx="4"/>
            </p:cNvCxnSpPr>
            <p:nvPr/>
          </p:nvCxnSpPr>
          <p:spPr>
            <a:xfrm flipH="1" flipV="1">
              <a:off x="2473928" y="3995124"/>
              <a:ext cx="919074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7" idx="0"/>
              <a:endCxn id="8" idx="4"/>
            </p:cNvCxnSpPr>
            <p:nvPr/>
          </p:nvCxnSpPr>
          <p:spPr>
            <a:xfrm flipH="1" flipV="1">
              <a:off x="1869003" y="3995124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13" idx="0"/>
              <a:endCxn id="8" idx="4"/>
            </p:cNvCxnSpPr>
            <p:nvPr/>
          </p:nvCxnSpPr>
          <p:spPr>
            <a:xfrm flipH="1" flipV="1">
              <a:off x="1869003" y="3995124"/>
              <a:ext cx="895701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4" idx="0"/>
              <a:endCxn id="11" idx="4"/>
            </p:cNvCxnSpPr>
            <p:nvPr/>
          </p:nvCxnSpPr>
          <p:spPr>
            <a:xfrm flipH="1" flipV="1">
              <a:off x="1554854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4" idx="0"/>
              <a:endCxn id="13" idx="4"/>
            </p:cNvCxnSpPr>
            <p:nvPr/>
          </p:nvCxnSpPr>
          <p:spPr>
            <a:xfrm flipV="1">
              <a:off x="1578227" y="4642122"/>
              <a:ext cx="1186477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14" idx="0"/>
              <a:endCxn id="12" idx="4"/>
            </p:cNvCxnSpPr>
            <p:nvPr/>
          </p:nvCxnSpPr>
          <p:spPr>
            <a:xfrm flipV="1">
              <a:off x="1578227" y="4646797"/>
              <a:ext cx="581552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5" idx="0"/>
              <a:endCxn id="11" idx="4"/>
            </p:cNvCxnSpPr>
            <p:nvPr/>
          </p:nvCxnSpPr>
          <p:spPr>
            <a:xfrm flipH="1" flipV="1">
              <a:off x="1554854" y="4646797"/>
              <a:ext cx="628298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5" idx="0"/>
              <a:endCxn id="12" idx="4"/>
            </p:cNvCxnSpPr>
            <p:nvPr/>
          </p:nvCxnSpPr>
          <p:spPr>
            <a:xfrm flipH="1" flipV="1">
              <a:off x="2159779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5" idx="0"/>
              <a:endCxn id="17" idx="4"/>
            </p:cNvCxnSpPr>
            <p:nvPr/>
          </p:nvCxnSpPr>
          <p:spPr>
            <a:xfrm flipV="1">
              <a:off x="2183152" y="4642122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6" idx="0"/>
              <a:endCxn id="13" idx="4"/>
            </p:cNvCxnSpPr>
            <p:nvPr/>
          </p:nvCxnSpPr>
          <p:spPr>
            <a:xfrm flipH="1" flipV="1">
              <a:off x="2764704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8" idx="0"/>
              <a:endCxn id="13" idx="4"/>
            </p:cNvCxnSpPr>
            <p:nvPr/>
          </p:nvCxnSpPr>
          <p:spPr>
            <a:xfrm flipH="1" flipV="1">
              <a:off x="2764704" y="4642122"/>
              <a:ext cx="651671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6" idx="0"/>
              <a:endCxn id="12" idx="4"/>
            </p:cNvCxnSpPr>
            <p:nvPr/>
          </p:nvCxnSpPr>
          <p:spPr>
            <a:xfrm flipH="1" flipV="1">
              <a:off x="2159779" y="4646797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8" idx="0"/>
              <a:endCxn id="12" idx="4"/>
            </p:cNvCxnSpPr>
            <p:nvPr/>
          </p:nvCxnSpPr>
          <p:spPr>
            <a:xfrm flipH="1" flipV="1">
              <a:off x="2159779" y="4646797"/>
              <a:ext cx="1256596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8" idx="0"/>
              <a:endCxn id="11" idx="4"/>
            </p:cNvCxnSpPr>
            <p:nvPr/>
          </p:nvCxnSpPr>
          <p:spPr>
            <a:xfrm flipH="1" flipV="1">
              <a:off x="1554854" y="4646797"/>
              <a:ext cx="1861521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6" idx="0"/>
              <a:endCxn id="11" idx="4"/>
            </p:cNvCxnSpPr>
            <p:nvPr/>
          </p:nvCxnSpPr>
          <p:spPr>
            <a:xfrm flipH="1" flipV="1">
              <a:off x="1554854" y="4646797"/>
              <a:ext cx="1233223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6" idx="0"/>
              <a:endCxn id="17" idx="4"/>
            </p:cNvCxnSpPr>
            <p:nvPr/>
          </p:nvCxnSpPr>
          <p:spPr>
            <a:xfrm flipV="1">
              <a:off x="2788077" y="4642122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8" idx="0"/>
              <a:endCxn id="17" idx="4"/>
            </p:cNvCxnSpPr>
            <p:nvPr/>
          </p:nvCxnSpPr>
          <p:spPr>
            <a:xfrm flipH="1" flipV="1">
              <a:off x="3393002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5400000">
            <a:off x="5819680" y="3028438"/>
            <a:ext cx="2191186" cy="2441333"/>
            <a:chOff x="4774652" y="2996294"/>
            <a:chExt cx="2191186" cy="2441333"/>
          </a:xfrm>
        </p:grpSpPr>
        <p:sp>
          <p:nvSpPr>
            <p:cNvPr id="111" name="Oval 110"/>
            <p:cNvSpPr/>
            <p:nvPr/>
          </p:nvSpPr>
          <p:spPr>
            <a:xfrm>
              <a:off x="5716183" y="29962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5111257" y="368723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716182" y="368723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21107" y="368256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402033" y="433891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5425406" y="5126808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030331" y="5122133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635256" y="433423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>
              <a:stCxn id="112" idx="7"/>
              <a:endCxn id="111" idx="3"/>
            </p:cNvCxnSpPr>
            <p:nvPr/>
          </p:nvCxnSpPr>
          <p:spPr>
            <a:xfrm flipV="1">
              <a:off x="5379400" y="3254861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4" idx="0"/>
              <a:endCxn id="111" idx="5"/>
            </p:cNvCxnSpPr>
            <p:nvPr/>
          </p:nvCxnSpPr>
          <p:spPr>
            <a:xfrm flipH="1" flipV="1">
              <a:off x="5984326" y="3254861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16" idx="0"/>
              <a:endCxn id="112" idx="4"/>
            </p:cNvCxnSpPr>
            <p:nvPr/>
          </p:nvCxnSpPr>
          <p:spPr>
            <a:xfrm flipH="1" flipV="1">
              <a:off x="5268332" y="3990167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6" idx="0"/>
              <a:endCxn id="114" idx="4"/>
            </p:cNvCxnSpPr>
            <p:nvPr/>
          </p:nvCxnSpPr>
          <p:spPr>
            <a:xfrm flipV="1">
              <a:off x="5559108" y="3985492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1" idx="0"/>
              <a:endCxn id="114" idx="4"/>
            </p:cNvCxnSpPr>
            <p:nvPr/>
          </p:nvCxnSpPr>
          <p:spPr>
            <a:xfrm flipH="1" flipV="1">
              <a:off x="6478182" y="3985492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21" idx="0"/>
              <a:endCxn id="112" idx="4"/>
            </p:cNvCxnSpPr>
            <p:nvPr/>
          </p:nvCxnSpPr>
          <p:spPr>
            <a:xfrm flipH="1" flipV="1">
              <a:off x="5268332" y="3990167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19" idx="0"/>
              <a:endCxn id="116" idx="4"/>
            </p:cNvCxnSpPr>
            <p:nvPr/>
          </p:nvCxnSpPr>
          <p:spPr>
            <a:xfrm flipH="1" flipV="1">
              <a:off x="5559108" y="4641840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19" idx="0"/>
              <a:endCxn id="121" idx="4"/>
            </p:cNvCxnSpPr>
            <p:nvPr/>
          </p:nvCxnSpPr>
          <p:spPr>
            <a:xfrm flipV="1">
              <a:off x="5582481" y="4637165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20" idx="0"/>
              <a:endCxn id="116" idx="4"/>
            </p:cNvCxnSpPr>
            <p:nvPr/>
          </p:nvCxnSpPr>
          <p:spPr>
            <a:xfrm flipH="1" flipV="1">
              <a:off x="5559108" y="4641840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0" idx="0"/>
              <a:endCxn id="121" idx="4"/>
            </p:cNvCxnSpPr>
            <p:nvPr/>
          </p:nvCxnSpPr>
          <p:spPr>
            <a:xfrm flipV="1">
              <a:off x="6187406" y="4637165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4799732" y="5122133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6651689" y="513469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74652" y="4334235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027561" y="4323670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5967" y="1771590"/>
            <a:ext cx="883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Forcer à zéro certains neurones </a:t>
            </a:r>
            <a:r>
              <a:rPr lang="fr-CA"/>
              <a:t>de façon aléatoire</a:t>
            </a:r>
            <a:r>
              <a:rPr lang="en-US"/>
              <a:t> à </a:t>
            </a:r>
            <a:r>
              <a:rPr lang="en-US" err="1"/>
              <a:t>chaque</a:t>
            </a:r>
            <a:r>
              <a:rPr lang="en-US"/>
              <a:t> </a:t>
            </a:r>
            <a:r>
              <a:rPr lang="en-US" err="1"/>
              <a:t>itération</a:t>
            </a:r>
            <a:endParaRPr lang="fr-CA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859B70-2C64-8F4B-962C-3A1A793E8258}"/>
              </a:ext>
            </a:extLst>
          </p:cNvPr>
          <p:cNvSpPr txBox="1"/>
          <p:nvPr/>
        </p:nvSpPr>
        <p:spPr>
          <a:xfrm>
            <a:off x="669174" y="6417475"/>
            <a:ext cx="7527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>
                <a:latin typeface="Helvetica" pitchFamily="2" charset="0"/>
              </a:rPr>
              <a:t>Srivastava et al. ”Dropout: a simple way to prevent neural networks from overfitting”, JMLR 2014</a:t>
            </a:r>
            <a:endParaRPr lang="en-US" sz="12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42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95" y="144033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Autre</a:t>
            </a:r>
            <a:r>
              <a:rPr lang="en-US"/>
              <a:t> bonne </a:t>
            </a:r>
            <a:r>
              <a:rPr lang="en-US" err="1"/>
              <a:t>pratique</a:t>
            </a:r>
            <a:r>
              <a:rPr lang="en-US"/>
              <a:t> : </a:t>
            </a:r>
            <a:r>
              <a:rPr lang="en-US" i="1"/>
              <a:t>Dropout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0" y="1287033"/>
            <a:ext cx="8310570" cy="4758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6898" y="6318743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Cr</a:t>
            </a:r>
            <a:r>
              <a:rPr lang="fr-CA" sz="1600"/>
              <a:t>édit http://cs231n.stanford.edu/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5865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15295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fr-CA" sz="3200" err="1">
                <a:latin typeface="Times New Roman"/>
                <a:cs typeface="Times New Roman"/>
              </a:rPr>
              <a:t>Padding</a:t>
            </a:r>
            <a:endParaRPr lang="fr-CM" sz="3200" err="1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CM" altLang="en-US" sz="3200">
              <a:cs typeface="Times New Roman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/>
        </p:nvGraphicFramePr>
        <p:xfrm>
          <a:off x="3252172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4970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95" y="144033"/>
            <a:ext cx="7772400" cy="1143000"/>
          </a:xfrm>
        </p:spPr>
        <p:txBody>
          <a:bodyPr/>
          <a:lstStyle/>
          <a:p>
            <a:pPr algn="l"/>
            <a:r>
              <a:rPr lang="en-US" err="1"/>
              <a:t>Autre</a:t>
            </a:r>
            <a:r>
              <a:rPr lang="en-US"/>
              <a:t> bonne </a:t>
            </a:r>
            <a:r>
              <a:rPr lang="en-US" err="1"/>
              <a:t>pratique</a:t>
            </a:r>
            <a:r>
              <a:rPr lang="en-US"/>
              <a:t> : </a:t>
            </a:r>
            <a:r>
              <a:rPr lang="en-US" i="1"/>
              <a:t>Dropout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193" y="1574962"/>
            <a:ext cx="8800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Dans le cas d’un réseau à convolution, dropout revient à appliquer un </a:t>
            </a:r>
          </a:p>
          <a:p>
            <a:r>
              <a:rPr lang="fr-CA" b="1">
                <a:solidFill>
                  <a:srgbClr val="FF0000"/>
                </a:solidFill>
              </a:rPr>
              <a:t>masque binaire aléatoire </a:t>
            </a:r>
            <a:r>
              <a:rPr lang="fr-CA"/>
              <a:t>à chaque carte d’activation.</a:t>
            </a: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130613"/>
              </p:ext>
            </p:extLst>
          </p:nvPr>
        </p:nvGraphicFramePr>
        <p:xfrm>
          <a:off x="1265238" y="3254375"/>
          <a:ext cx="6348412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5" r:id="rId3" imgW="6348960" imgH="1777680" progId="">
                  <p:embed/>
                </p:oleObj>
              </mc:Choice>
              <mc:Fallback>
                <p:oleObj r:id="rId3" imgW="6348960" imgH="1777680" progId="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5238" y="3254375"/>
                        <a:ext cx="6348412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90525" y="6126629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/>
              <a:t>Jonathan </a:t>
            </a:r>
            <a:r>
              <a:rPr lang="en-CA" sz="1200" err="1"/>
              <a:t>Tompson</a:t>
            </a:r>
            <a:r>
              <a:rPr lang="en-CA" sz="1200"/>
              <a:t>, Ross </a:t>
            </a:r>
            <a:r>
              <a:rPr lang="en-CA" sz="1200" err="1"/>
              <a:t>Goroshin</a:t>
            </a:r>
            <a:r>
              <a:rPr lang="en-CA" sz="1200"/>
              <a:t>, Arjun Jain, Yann </a:t>
            </a:r>
            <a:r>
              <a:rPr lang="en-CA" sz="1200" err="1"/>
              <a:t>LeCun</a:t>
            </a:r>
            <a:r>
              <a:rPr lang="en-CA" sz="1200"/>
              <a:t>, Christoph </a:t>
            </a:r>
            <a:r>
              <a:rPr lang="en-CA" sz="1200" err="1"/>
              <a:t>Bregler</a:t>
            </a:r>
            <a:endParaRPr lang="en-CA" sz="1200"/>
          </a:p>
          <a:p>
            <a:r>
              <a:rPr lang="en-CA" sz="1200"/>
              <a:t>“Efficient Object Localization Using Convolutional Networks”, in </a:t>
            </a:r>
            <a:r>
              <a:rPr lang="en-CA" sz="1200" err="1"/>
              <a:t>proc</a:t>
            </a:r>
            <a:r>
              <a:rPr lang="en-CA" sz="1200"/>
              <a:t> of CVPR 2015</a:t>
            </a:r>
          </a:p>
        </p:txBody>
      </p:sp>
    </p:spTree>
    <p:extLst>
      <p:ext uri="{BB962C8B-B14F-4D97-AF65-F5344CB8AC3E}">
        <p14:creationId xmlns:p14="http://schemas.microsoft.com/office/powerpoint/2010/main" val="2972067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91</a:t>
            </a:fld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90525" y="6126629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/>
              <a:t>Jonathan </a:t>
            </a:r>
            <a:r>
              <a:rPr lang="en-CA" sz="1200" err="1"/>
              <a:t>Tompson</a:t>
            </a:r>
            <a:r>
              <a:rPr lang="en-CA" sz="1200"/>
              <a:t>, Ross </a:t>
            </a:r>
            <a:r>
              <a:rPr lang="en-CA" sz="1200" err="1"/>
              <a:t>Goroshin</a:t>
            </a:r>
            <a:r>
              <a:rPr lang="en-CA" sz="1200"/>
              <a:t>, Arjun Jain, Yann </a:t>
            </a:r>
            <a:r>
              <a:rPr lang="en-CA" sz="1200" err="1"/>
              <a:t>LeCun</a:t>
            </a:r>
            <a:r>
              <a:rPr lang="en-CA" sz="1200"/>
              <a:t>, Christoph </a:t>
            </a:r>
            <a:r>
              <a:rPr lang="en-CA" sz="1200" err="1"/>
              <a:t>Bregler</a:t>
            </a:r>
            <a:endParaRPr lang="en-CA" sz="1200"/>
          </a:p>
          <a:p>
            <a:r>
              <a:rPr lang="en-CA" sz="1200"/>
              <a:t>“Efficient Object Localization Using Convolutional Networks”, in </a:t>
            </a:r>
            <a:r>
              <a:rPr lang="en-CA" sz="1200" err="1"/>
              <a:t>proc</a:t>
            </a:r>
            <a:r>
              <a:rPr lang="en-CA" sz="1200"/>
              <a:t> of CVPR 2015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 txBox="1">
            <a:spLocks/>
          </p:cNvSpPr>
          <p:nvPr/>
        </p:nvSpPr>
        <p:spPr bwMode="auto">
          <a:xfrm>
            <a:off x="133350" y="-124290"/>
            <a:ext cx="90106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4000" i="1" kern="0"/>
              <a:t>Spatial dropout, </a:t>
            </a:r>
            <a:r>
              <a:rPr lang="en-US" sz="4000" kern="0" err="1"/>
              <a:t>une</a:t>
            </a:r>
            <a:r>
              <a:rPr lang="en-US" sz="4000" kern="0"/>
              <a:t> </a:t>
            </a:r>
            <a:r>
              <a:rPr lang="en-US" sz="4000" kern="0" err="1"/>
              <a:t>variante</a:t>
            </a:r>
            <a:r>
              <a:rPr lang="en-US" sz="4000" kern="0"/>
              <a:t> du</a:t>
            </a:r>
            <a:r>
              <a:rPr lang="en-US" sz="4000" i="1" kern="0"/>
              <a:t> dropout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677416"/>
              </p:ext>
            </p:extLst>
          </p:nvPr>
        </p:nvGraphicFramePr>
        <p:xfrm>
          <a:off x="209551" y="2890838"/>
          <a:ext cx="8667750" cy="1744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69" r:id="rId3" imgW="14412600" imgH="2907720" progId="">
                  <p:embed/>
                </p:oleObj>
              </mc:Choice>
              <mc:Fallback>
                <p:oleObj r:id="rId3" imgW="14412600" imgH="2907720" progId="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551" y="2890838"/>
                        <a:ext cx="8667750" cy="1744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38276" y="1364051"/>
            <a:ext cx="502092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Au lieu de forcer à zéro des neurones, </a:t>
            </a:r>
            <a:endParaRPr lang="fr-CA"/>
          </a:p>
          <a:p>
            <a:r>
              <a:rPr lang="fr-CA">
                <a:latin typeface="Times New Roman"/>
                <a:cs typeface="Times New Roman"/>
              </a:rPr>
              <a:t>on peut forcer à zéro des</a:t>
            </a:r>
            <a:r>
              <a:rPr lang="fr-CA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fr-CA" b="1" i="1">
                <a:solidFill>
                  <a:srgbClr val="FF0000"/>
                </a:solidFill>
                <a:latin typeface="Times New Roman"/>
                <a:cs typeface="Times New Roman"/>
              </a:rPr>
              <a:t>channels out</a:t>
            </a:r>
            <a:r>
              <a:rPr lang="fr-CA" b="1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lang="en-US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3755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90"/>
            <a:ext cx="9144000" cy="1143000"/>
          </a:xfrm>
        </p:spPr>
        <p:txBody>
          <a:bodyPr/>
          <a:lstStyle/>
          <a:p>
            <a:r>
              <a:rPr lang="en-US" sz="4000" i="1"/>
              <a:t>Drop connect</a:t>
            </a:r>
            <a:r>
              <a:rPr lang="en-US" sz="4000"/>
              <a:t>, </a:t>
            </a:r>
            <a:r>
              <a:rPr lang="en-US" sz="4000" err="1"/>
              <a:t>autre</a:t>
            </a:r>
            <a:r>
              <a:rPr lang="en-US" sz="4000"/>
              <a:t> </a:t>
            </a:r>
            <a:r>
              <a:rPr lang="en-US" sz="4000" err="1"/>
              <a:t>variante</a:t>
            </a:r>
            <a:r>
              <a:rPr lang="en-US" sz="4000"/>
              <a:t> de </a:t>
            </a:r>
            <a:r>
              <a:rPr lang="en-US" sz="4000" i="1"/>
              <a:t>dropout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775" y="5988851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Li Wan, Matthew </a:t>
            </a:r>
            <a:r>
              <a:rPr lang="en-CA" sz="1600" err="1"/>
              <a:t>Zeiler</a:t>
            </a:r>
            <a:r>
              <a:rPr lang="en-CA" sz="1600"/>
              <a:t>, </a:t>
            </a:r>
            <a:r>
              <a:rPr lang="en-CA" sz="1600" err="1"/>
              <a:t>Sixin</a:t>
            </a:r>
            <a:r>
              <a:rPr lang="en-CA" sz="1600"/>
              <a:t> Zhang, Yann </a:t>
            </a:r>
            <a:r>
              <a:rPr lang="en-CA" sz="1600" err="1"/>
              <a:t>LeCun</a:t>
            </a:r>
            <a:r>
              <a:rPr lang="en-CA" sz="1600"/>
              <a:t>, Rob Fergus Regularization of Neural Networks using </a:t>
            </a:r>
            <a:r>
              <a:rPr lang="en-CA" sz="1600" err="1"/>
              <a:t>DropConnect</a:t>
            </a:r>
            <a:r>
              <a:rPr lang="en-CA" sz="1600"/>
              <a:t>, ICML 2013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483379" y="2161935"/>
            <a:ext cx="2175670" cy="2433444"/>
            <a:chOff x="1397779" y="3001251"/>
            <a:chExt cx="2175670" cy="2433444"/>
          </a:xfrm>
        </p:grpSpPr>
        <p:sp>
          <p:nvSpPr>
            <p:cNvPr id="15" name="Oval 14"/>
            <p:cNvSpPr/>
            <p:nvPr/>
          </p:nvSpPr>
          <p:spPr>
            <a:xfrm>
              <a:off x="2316854" y="3001251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11928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16853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921778" y="3687519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397779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02704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07629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421152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26077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631002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235927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259300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16" idx="7"/>
              <a:endCxn id="15" idx="3"/>
            </p:cNvCxnSpPr>
            <p:nvPr/>
          </p:nvCxnSpPr>
          <p:spPr>
            <a:xfrm flipV="1">
              <a:off x="1980071" y="3259818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7" idx="0"/>
              <a:endCxn id="15" idx="4"/>
            </p:cNvCxnSpPr>
            <p:nvPr/>
          </p:nvCxnSpPr>
          <p:spPr>
            <a:xfrm flipV="1">
              <a:off x="2473928" y="3304181"/>
              <a:ext cx="1" cy="38801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0"/>
              <a:endCxn id="15" idx="5"/>
            </p:cNvCxnSpPr>
            <p:nvPr/>
          </p:nvCxnSpPr>
          <p:spPr>
            <a:xfrm flipH="1" flipV="1">
              <a:off x="2584997" y="3259818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9" idx="7"/>
              <a:endCxn id="16" idx="4"/>
            </p:cNvCxnSpPr>
            <p:nvPr/>
          </p:nvCxnSpPr>
          <p:spPr>
            <a:xfrm flipV="1">
              <a:off x="1665922" y="3995124"/>
              <a:ext cx="203081" cy="393106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17" idx="4"/>
            </p:cNvCxnSpPr>
            <p:nvPr/>
          </p:nvCxnSpPr>
          <p:spPr>
            <a:xfrm flipV="1">
              <a:off x="1688555" y="3995124"/>
              <a:ext cx="785373" cy="393107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9" idx="7"/>
              <a:endCxn id="18" idx="4"/>
            </p:cNvCxnSpPr>
            <p:nvPr/>
          </p:nvCxnSpPr>
          <p:spPr>
            <a:xfrm flipV="1">
              <a:off x="1665922" y="3990449"/>
              <a:ext cx="1412931" cy="39778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1" idx="0"/>
              <a:endCxn id="16" idx="4"/>
            </p:cNvCxnSpPr>
            <p:nvPr/>
          </p:nvCxnSpPr>
          <p:spPr>
            <a:xfrm flipH="1" flipV="1">
              <a:off x="1869003" y="3995124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0"/>
              <a:endCxn id="17" idx="4"/>
            </p:cNvCxnSpPr>
            <p:nvPr/>
          </p:nvCxnSpPr>
          <p:spPr>
            <a:xfrm flipV="1">
              <a:off x="2159779" y="3995124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1" idx="0"/>
              <a:endCxn id="18" idx="4"/>
            </p:cNvCxnSpPr>
            <p:nvPr/>
          </p:nvCxnSpPr>
          <p:spPr>
            <a:xfrm flipV="1">
              <a:off x="2159779" y="3990449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4" idx="0"/>
              <a:endCxn id="18" idx="4"/>
            </p:cNvCxnSpPr>
            <p:nvPr/>
          </p:nvCxnSpPr>
          <p:spPr>
            <a:xfrm flipV="1">
              <a:off x="2764704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8" idx="0"/>
              <a:endCxn id="18" idx="4"/>
            </p:cNvCxnSpPr>
            <p:nvPr/>
          </p:nvCxnSpPr>
          <p:spPr>
            <a:xfrm flipH="1" flipV="1">
              <a:off x="3078853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4" idx="0"/>
              <a:endCxn id="17" idx="4"/>
            </p:cNvCxnSpPr>
            <p:nvPr/>
          </p:nvCxnSpPr>
          <p:spPr>
            <a:xfrm flipH="1" flipV="1">
              <a:off x="2473928" y="3995124"/>
              <a:ext cx="290776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8" idx="0"/>
              <a:endCxn id="17" idx="4"/>
            </p:cNvCxnSpPr>
            <p:nvPr/>
          </p:nvCxnSpPr>
          <p:spPr>
            <a:xfrm flipH="1" flipV="1">
              <a:off x="2473928" y="3995124"/>
              <a:ext cx="919074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8" idx="0"/>
              <a:endCxn id="16" idx="4"/>
            </p:cNvCxnSpPr>
            <p:nvPr/>
          </p:nvCxnSpPr>
          <p:spPr>
            <a:xfrm flipH="1" flipV="1">
              <a:off x="1869003" y="3995124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0"/>
              <a:endCxn id="16" idx="4"/>
            </p:cNvCxnSpPr>
            <p:nvPr/>
          </p:nvCxnSpPr>
          <p:spPr>
            <a:xfrm flipH="1" flipV="1">
              <a:off x="1869003" y="3995124"/>
              <a:ext cx="895701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5" idx="0"/>
              <a:endCxn id="19" idx="4"/>
            </p:cNvCxnSpPr>
            <p:nvPr/>
          </p:nvCxnSpPr>
          <p:spPr>
            <a:xfrm flipH="1" flipV="1">
              <a:off x="1554854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5" idx="0"/>
              <a:endCxn id="24" idx="4"/>
            </p:cNvCxnSpPr>
            <p:nvPr/>
          </p:nvCxnSpPr>
          <p:spPr>
            <a:xfrm flipV="1">
              <a:off x="1578227" y="4642122"/>
              <a:ext cx="1186477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5" idx="0"/>
              <a:endCxn id="21" idx="4"/>
            </p:cNvCxnSpPr>
            <p:nvPr/>
          </p:nvCxnSpPr>
          <p:spPr>
            <a:xfrm flipV="1">
              <a:off x="1578227" y="4646797"/>
              <a:ext cx="581552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6" idx="0"/>
              <a:endCxn id="19" idx="4"/>
            </p:cNvCxnSpPr>
            <p:nvPr/>
          </p:nvCxnSpPr>
          <p:spPr>
            <a:xfrm flipH="1" flipV="1">
              <a:off x="1554854" y="4646797"/>
              <a:ext cx="628298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6" idx="0"/>
              <a:endCxn id="21" idx="4"/>
            </p:cNvCxnSpPr>
            <p:nvPr/>
          </p:nvCxnSpPr>
          <p:spPr>
            <a:xfrm flipH="1" flipV="1">
              <a:off x="2159779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6" idx="0"/>
              <a:endCxn id="28" idx="4"/>
            </p:cNvCxnSpPr>
            <p:nvPr/>
          </p:nvCxnSpPr>
          <p:spPr>
            <a:xfrm flipV="1">
              <a:off x="2183152" y="4642122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7" idx="0"/>
              <a:endCxn id="24" idx="4"/>
            </p:cNvCxnSpPr>
            <p:nvPr/>
          </p:nvCxnSpPr>
          <p:spPr>
            <a:xfrm flipH="1" flipV="1">
              <a:off x="2764704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9" idx="0"/>
              <a:endCxn id="24" idx="4"/>
            </p:cNvCxnSpPr>
            <p:nvPr/>
          </p:nvCxnSpPr>
          <p:spPr>
            <a:xfrm flipH="1" flipV="1">
              <a:off x="2764704" y="4642122"/>
              <a:ext cx="651671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7" idx="0"/>
              <a:endCxn id="21" idx="4"/>
            </p:cNvCxnSpPr>
            <p:nvPr/>
          </p:nvCxnSpPr>
          <p:spPr>
            <a:xfrm flipH="1" flipV="1">
              <a:off x="2159779" y="4646797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0"/>
              <a:endCxn id="21" idx="4"/>
            </p:cNvCxnSpPr>
            <p:nvPr/>
          </p:nvCxnSpPr>
          <p:spPr>
            <a:xfrm flipH="1" flipV="1">
              <a:off x="2159779" y="4646797"/>
              <a:ext cx="1256596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9" idx="0"/>
              <a:endCxn id="19" idx="4"/>
            </p:cNvCxnSpPr>
            <p:nvPr/>
          </p:nvCxnSpPr>
          <p:spPr>
            <a:xfrm flipH="1" flipV="1">
              <a:off x="1554854" y="4646797"/>
              <a:ext cx="1861521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7" idx="0"/>
              <a:endCxn id="19" idx="4"/>
            </p:cNvCxnSpPr>
            <p:nvPr/>
          </p:nvCxnSpPr>
          <p:spPr>
            <a:xfrm flipH="1" flipV="1">
              <a:off x="1554854" y="4646797"/>
              <a:ext cx="1233223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7" idx="0"/>
              <a:endCxn id="28" idx="4"/>
            </p:cNvCxnSpPr>
            <p:nvPr/>
          </p:nvCxnSpPr>
          <p:spPr>
            <a:xfrm flipV="1">
              <a:off x="2788077" y="4642122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9" idx="0"/>
              <a:endCxn id="28" idx="4"/>
            </p:cNvCxnSpPr>
            <p:nvPr/>
          </p:nvCxnSpPr>
          <p:spPr>
            <a:xfrm flipH="1" flipV="1">
              <a:off x="3393002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5400000">
            <a:off x="3992223" y="893637"/>
            <a:ext cx="2191186" cy="2441333"/>
            <a:chOff x="4774652" y="2996294"/>
            <a:chExt cx="2191186" cy="2441333"/>
          </a:xfrm>
        </p:grpSpPr>
        <p:sp>
          <p:nvSpPr>
            <p:cNvPr id="60" name="Oval 59"/>
            <p:cNvSpPr/>
            <p:nvPr/>
          </p:nvSpPr>
          <p:spPr>
            <a:xfrm>
              <a:off x="5716183" y="29962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111257" y="368723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716182" y="368723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321107" y="368256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402033" y="433891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425406" y="5126808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030331" y="5122133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635256" y="433423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61" idx="7"/>
              <a:endCxn id="60" idx="3"/>
            </p:cNvCxnSpPr>
            <p:nvPr/>
          </p:nvCxnSpPr>
          <p:spPr>
            <a:xfrm flipV="1">
              <a:off x="5379400" y="3254861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3" idx="0"/>
              <a:endCxn id="60" idx="5"/>
            </p:cNvCxnSpPr>
            <p:nvPr/>
          </p:nvCxnSpPr>
          <p:spPr>
            <a:xfrm flipH="1" flipV="1">
              <a:off x="5984326" y="3254861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4" idx="0"/>
              <a:endCxn id="61" idx="4"/>
            </p:cNvCxnSpPr>
            <p:nvPr/>
          </p:nvCxnSpPr>
          <p:spPr>
            <a:xfrm flipH="1" flipV="1">
              <a:off x="5268332" y="3990167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4" idx="0"/>
              <a:endCxn id="63" idx="4"/>
            </p:cNvCxnSpPr>
            <p:nvPr/>
          </p:nvCxnSpPr>
          <p:spPr>
            <a:xfrm flipV="1">
              <a:off x="5559108" y="3985492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7" idx="0"/>
              <a:endCxn id="63" idx="4"/>
            </p:cNvCxnSpPr>
            <p:nvPr/>
          </p:nvCxnSpPr>
          <p:spPr>
            <a:xfrm flipH="1" flipV="1">
              <a:off x="6478182" y="3985492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7" idx="0"/>
              <a:endCxn id="61" idx="4"/>
            </p:cNvCxnSpPr>
            <p:nvPr/>
          </p:nvCxnSpPr>
          <p:spPr>
            <a:xfrm flipH="1" flipV="1">
              <a:off x="5268332" y="3990167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5" idx="0"/>
              <a:endCxn id="64" idx="4"/>
            </p:cNvCxnSpPr>
            <p:nvPr/>
          </p:nvCxnSpPr>
          <p:spPr>
            <a:xfrm flipH="1" flipV="1">
              <a:off x="5559108" y="4641840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5" idx="0"/>
              <a:endCxn id="67" idx="4"/>
            </p:cNvCxnSpPr>
            <p:nvPr/>
          </p:nvCxnSpPr>
          <p:spPr>
            <a:xfrm flipV="1">
              <a:off x="5582481" y="4637165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6" idx="0"/>
              <a:endCxn id="64" idx="4"/>
            </p:cNvCxnSpPr>
            <p:nvPr/>
          </p:nvCxnSpPr>
          <p:spPr>
            <a:xfrm flipH="1" flipV="1">
              <a:off x="5559108" y="4641840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6" idx="0"/>
              <a:endCxn id="67" idx="4"/>
            </p:cNvCxnSpPr>
            <p:nvPr/>
          </p:nvCxnSpPr>
          <p:spPr>
            <a:xfrm flipV="1">
              <a:off x="6187406" y="4637165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4799732" y="5122133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651689" y="513469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4774652" y="4334235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027561" y="4323670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6612361" y="1729420"/>
            <a:ext cx="2558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/>
              <a:t>Dropout</a:t>
            </a:r>
            <a:r>
              <a:rPr lang="en-CA" sz="1600"/>
              <a:t> : </a:t>
            </a:r>
          </a:p>
          <a:p>
            <a:r>
              <a:rPr lang="en-CA" sz="1600"/>
              <a:t>forcer des neurones à </a:t>
            </a:r>
            <a:r>
              <a:rPr lang="en-CA" sz="1600" err="1"/>
              <a:t>zéro</a:t>
            </a:r>
            <a:endParaRPr lang="en-CA" sz="1600"/>
          </a:p>
        </p:txBody>
      </p:sp>
      <p:sp>
        <p:nvSpPr>
          <p:cNvPr id="84" name="Oval 83"/>
          <p:cNvSpPr/>
          <p:nvPr/>
        </p:nvSpPr>
        <p:spPr>
          <a:xfrm rot="5400000">
            <a:off x="5992054" y="4388078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>
            <a:off x="5301111" y="3783152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 rot="5400000">
            <a:off x="5301111" y="4388077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 rot="5400000">
            <a:off x="5305786" y="4993002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>
            <a:off x="4649438" y="3469003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5400000">
            <a:off x="4649438" y="4073928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rot="5400000">
            <a:off x="4654113" y="4678853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5400000">
            <a:off x="3861540" y="3492376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5400000">
            <a:off x="3861540" y="4097301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5400000">
            <a:off x="3866215" y="4702226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5400000">
            <a:off x="4654113" y="5307151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5400000">
            <a:off x="3866215" y="5330524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>
            <a:stCxn id="85" idx="7"/>
            <a:endCxn id="84" idx="3"/>
          </p:cNvCxnSpPr>
          <p:nvPr/>
        </p:nvCxnSpPr>
        <p:spPr>
          <a:xfrm rot="5400000" flipV="1">
            <a:off x="5612262" y="3998710"/>
            <a:ext cx="382789" cy="47673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0"/>
            <a:endCxn id="84" idx="4"/>
          </p:cNvCxnSpPr>
          <p:nvPr/>
        </p:nvCxnSpPr>
        <p:spPr>
          <a:xfrm rot="5400000" flipV="1">
            <a:off x="5803656" y="4345536"/>
            <a:ext cx="1" cy="38801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0"/>
            <a:endCxn id="84" idx="5"/>
          </p:cNvCxnSpPr>
          <p:nvPr/>
        </p:nvCxnSpPr>
        <p:spPr>
          <a:xfrm rot="5400000" flipH="1" flipV="1">
            <a:off x="5581248" y="4683689"/>
            <a:ext cx="493856" cy="42770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8" idx="7"/>
            <a:endCxn id="85" idx="4"/>
          </p:cNvCxnSpPr>
          <p:nvPr/>
        </p:nvCxnSpPr>
        <p:spPr>
          <a:xfrm rot="5400000" flipV="1">
            <a:off x="5008627" y="3636524"/>
            <a:ext cx="203081" cy="393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86" idx="4"/>
          </p:cNvCxnSpPr>
          <p:nvPr/>
        </p:nvCxnSpPr>
        <p:spPr>
          <a:xfrm rot="5400000" flipV="1">
            <a:off x="4717480" y="3950302"/>
            <a:ext cx="785373" cy="393107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8" idx="7"/>
            <a:endCxn id="87" idx="4"/>
          </p:cNvCxnSpPr>
          <p:nvPr/>
        </p:nvCxnSpPr>
        <p:spPr>
          <a:xfrm rot="5400000" flipV="1">
            <a:off x="4406039" y="4239111"/>
            <a:ext cx="1412931" cy="39778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9" idx="0"/>
            <a:endCxn id="85" idx="4"/>
          </p:cNvCxnSpPr>
          <p:nvPr/>
        </p:nvCxnSpPr>
        <p:spPr>
          <a:xfrm rot="5400000" flipH="1" flipV="1">
            <a:off x="4986961" y="3905634"/>
            <a:ext cx="290776" cy="34874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9" idx="0"/>
            <a:endCxn id="86" idx="4"/>
          </p:cNvCxnSpPr>
          <p:nvPr/>
        </p:nvCxnSpPr>
        <p:spPr>
          <a:xfrm rot="5400000" flipV="1">
            <a:off x="4975274" y="4208096"/>
            <a:ext cx="314149" cy="3487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9" idx="0"/>
            <a:endCxn id="87" idx="4"/>
          </p:cNvCxnSpPr>
          <p:nvPr/>
        </p:nvCxnSpPr>
        <p:spPr>
          <a:xfrm rot="5400000" flipV="1">
            <a:off x="4675149" y="4508221"/>
            <a:ext cx="919074" cy="35341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0" idx="0"/>
            <a:endCxn id="87" idx="4"/>
          </p:cNvCxnSpPr>
          <p:nvPr/>
        </p:nvCxnSpPr>
        <p:spPr>
          <a:xfrm rot="5400000" flipV="1">
            <a:off x="4979949" y="4813021"/>
            <a:ext cx="314149" cy="3487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4" idx="0"/>
            <a:endCxn id="87" idx="4"/>
          </p:cNvCxnSpPr>
          <p:nvPr/>
        </p:nvCxnSpPr>
        <p:spPr>
          <a:xfrm rot="5400000" flipH="1" flipV="1">
            <a:off x="4979949" y="5127170"/>
            <a:ext cx="314149" cy="3487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0"/>
            <a:endCxn id="86" idx="4"/>
          </p:cNvCxnSpPr>
          <p:nvPr/>
        </p:nvCxnSpPr>
        <p:spPr>
          <a:xfrm rot="5400000" flipH="1" flipV="1">
            <a:off x="4989298" y="4512896"/>
            <a:ext cx="290776" cy="3440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4" idx="0"/>
            <a:endCxn id="86" idx="4"/>
          </p:cNvCxnSpPr>
          <p:nvPr/>
        </p:nvCxnSpPr>
        <p:spPr>
          <a:xfrm rot="5400000" flipH="1" flipV="1">
            <a:off x="4675149" y="4827045"/>
            <a:ext cx="919074" cy="3440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0"/>
            <a:endCxn id="85" idx="4"/>
          </p:cNvCxnSpPr>
          <p:nvPr/>
        </p:nvCxnSpPr>
        <p:spPr>
          <a:xfrm rot="5400000" flipH="1" flipV="1">
            <a:off x="4372687" y="4524583"/>
            <a:ext cx="1523999" cy="3440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0" idx="0"/>
            <a:endCxn id="85" idx="4"/>
          </p:cNvCxnSpPr>
          <p:nvPr/>
        </p:nvCxnSpPr>
        <p:spPr>
          <a:xfrm rot="5400000" flipH="1" flipV="1">
            <a:off x="4686836" y="4210434"/>
            <a:ext cx="895701" cy="3440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0"/>
            <a:endCxn id="88" idx="4"/>
          </p:cNvCxnSpPr>
          <p:nvPr/>
        </p:nvCxnSpPr>
        <p:spPr>
          <a:xfrm rot="5400000" flipH="1" flipV="1">
            <a:off x="4400877" y="3389671"/>
            <a:ext cx="23373" cy="4849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1" idx="0"/>
            <a:endCxn id="90" idx="4"/>
          </p:cNvCxnSpPr>
          <p:nvPr/>
        </p:nvCxnSpPr>
        <p:spPr>
          <a:xfrm rot="5400000" flipV="1">
            <a:off x="3821662" y="3992258"/>
            <a:ext cx="1186477" cy="4896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1" idx="0"/>
            <a:endCxn id="89" idx="4"/>
          </p:cNvCxnSpPr>
          <p:nvPr/>
        </p:nvCxnSpPr>
        <p:spPr>
          <a:xfrm rot="5400000" flipV="1">
            <a:off x="4121787" y="3692133"/>
            <a:ext cx="581552" cy="4849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2" idx="0"/>
            <a:endCxn id="88" idx="4"/>
          </p:cNvCxnSpPr>
          <p:nvPr/>
        </p:nvCxnSpPr>
        <p:spPr>
          <a:xfrm rot="5400000" flipH="1" flipV="1">
            <a:off x="4098414" y="3692133"/>
            <a:ext cx="628298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2" idx="0"/>
            <a:endCxn id="89" idx="4"/>
          </p:cNvCxnSpPr>
          <p:nvPr/>
        </p:nvCxnSpPr>
        <p:spPr>
          <a:xfrm rot="5400000" flipH="1" flipV="1">
            <a:off x="4400877" y="3994596"/>
            <a:ext cx="23373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2" idx="0"/>
            <a:endCxn id="94" idx="4"/>
          </p:cNvCxnSpPr>
          <p:nvPr/>
        </p:nvCxnSpPr>
        <p:spPr>
          <a:xfrm rot="5400000" flipV="1">
            <a:off x="3809976" y="4608870"/>
            <a:ext cx="1209850" cy="4896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0"/>
            <a:endCxn id="90" idx="4"/>
          </p:cNvCxnSpPr>
          <p:nvPr/>
        </p:nvCxnSpPr>
        <p:spPr>
          <a:xfrm rot="5400000" flipH="1" flipV="1">
            <a:off x="4405552" y="4599521"/>
            <a:ext cx="23373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5" idx="0"/>
            <a:endCxn id="90" idx="4"/>
          </p:cNvCxnSpPr>
          <p:nvPr/>
        </p:nvCxnSpPr>
        <p:spPr>
          <a:xfrm rot="5400000" flipH="1" flipV="1">
            <a:off x="4091403" y="4913670"/>
            <a:ext cx="651671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3" idx="0"/>
            <a:endCxn id="89" idx="4"/>
          </p:cNvCxnSpPr>
          <p:nvPr/>
        </p:nvCxnSpPr>
        <p:spPr>
          <a:xfrm rot="5400000" flipH="1" flipV="1">
            <a:off x="4100752" y="4299396"/>
            <a:ext cx="628298" cy="48029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95" idx="0"/>
            <a:endCxn id="89" idx="4"/>
          </p:cNvCxnSpPr>
          <p:nvPr/>
        </p:nvCxnSpPr>
        <p:spPr>
          <a:xfrm rot="5400000" flipH="1" flipV="1">
            <a:off x="3786603" y="4613545"/>
            <a:ext cx="1256596" cy="48029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5" idx="0"/>
            <a:endCxn id="88" idx="4"/>
          </p:cNvCxnSpPr>
          <p:nvPr/>
        </p:nvCxnSpPr>
        <p:spPr>
          <a:xfrm rot="5400000" flipH="1" flipV="1">
            <a:off x="3484140" y="4311082"/>
            <a:ext cx="1861521" cy="48029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0"/>
            <a:endCxn id="88" idx="4"/>
          </p:cNvCxnSpPr>
          <p:nvPr/>
        </p:nvCxnSpPr>
        <p:spPr>
          <a:xfrm rot="5400000" flipH="1" flipV="1">
            <a:off x="3798289" y="3996933"/>
            <a:ext cx="1233223" cy="48029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3" idx="0"/>
            <a:endCxn id="94" idx="4"/>
          </p:cNvCxnSpPr>
          <p:nvPr/>
        </p:nvCxnSpPr>
        <p:spPr>
          <a:xfrm rot="5400000" flipV="1">
            <a:off x="4114776" y="4913670"/>
            <a:ext cx="604925" cy="4849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5" idx="0"/>
            <a:endCxn id="94" idx="4"/>
          </p:cNvCxnSpPr>
          <p:nvPr/>
        </p:nvCxnSpPr>
        <p:spPr>
          <a:xfrm rot="5400000" flipH="1" flipV="1">
            <a:off x="4405552" y="5227819"/>
            <a:ext cx="23373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6585774" y="4225365"/>
            <a:ext cx="2558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 err="1"/>
              <a:t>Dropconnect</a:t>
            </a:r>
            <a:r>
              <a:rPr lang="en-CA" sz="1600"/>
              <a:t> : </a:t>
            </a:r>
          </a:p>
          <a:p>
            <a:r>
              <a:rPr lang="en-CA" sz="1600"/>
              <a:t>forcer des </a:t>
            </a:r>
            <a:r>
              <a:rPr lang="en-CA" sz="1600" b="1" err="1">
                <a:solidFill>
                  <a:srgbClr val="FF0000"/>
                </a:solidFill>
              </a:rPr>
              <a:t>poids</a:t>
            </a:r>
            <a:r>
              <a:rPr lang="en-CA" sz="1600" b="1">
                <a:solidFill>
                  <a:srgbClr val="FF0000"/>
                </a:solidFill>
              </a:rPr>
              <a:t> </a:t>
            </a:r>
            <a:r>
              <a:rPr lang="en-CA" sz="1600"/>
              <a:t>à </a:t>
            </a:r>
            <a:r>
              <a:rPr lang="en-CA" sz="1600" err="1"/>
              <a:t>zéro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9760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90"/>
            <a:ext cx="9144000" cy="1143000"/>
          </a:xfrm>
        </p:spPr>
        <p:txBody>
          <a:bodyPr/>
          <a:lstStyle/>
          <a:p>
            <a:r>
              <a:rPr lang="en-US" sz="4000" i="1"/>
              <a:t>Drop connect</a:t>
            </a:r>
            <a:r>
              <a:rPr lang="en-US" sz="4000"/>
              <a:t>, </a:t>
            </a:r>
            <a:r>
              <a:rPr lang="en-US" sz="4000" err="1"/>
              <a:t>autre</a:t>
            </a:r>
            <a:r>
              <a:rPr lang="en-US" sz="4000"/>
              <a:t> </a:t>
            </a:r>
            <a:r>
              <a:rPr lang="en-US" sz="4000" err="1"/>
              <a:t>variante</a:t>
            </a:r>
            <a:r>
              <a:rPr lang="en-US" sz="4000"/>
              <a:t> de </a:t>
            </a:r>
            <a:r>
              <a:rPr lang="en-US" sz="4000" i="1"/>
              <a:t>dropout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775" y="5988851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Li Wan, Matthew </a:t>
            </a:r>
            <a:r>
              <a:rPr lang="en-CA" sz="1600" err="1"/>
              <a:t>Zeiler</a:t>
            </a:r>
            <a:r>
              <a:rPr lang="en-CA" sz="1600"/>
              <a:t>, </a:t>
            </a:r>
            <a:r>
              <a:rPr lang="en-CA" sz="1600" err="1"/>
              <a:t>Sixin</a:t>
            </a:r>
            <a:r>
              <a:rPr lang="en-CA" sz="1600"/>
              <a:t> Zhang, Yann </a:t>
            </a:r>
            <a:r>
              <a:rPr lang="en-CA" sz="1600" err="1"/>
              <a:t>LeCun</a:t>
            </a:r>
            <a:r>
              <a:rPr lang="en-CA" sz="1600"/>
              <a:t>, Rob Fergus Regularization of Neural Networks using </a:t>
            </a:r>
            <a:r>
              <a:rPr lang="en-CA" sz="1600" err="1"/>
              <a:t>DropConnect</a:t>
            </a:r>
            <a:r>
              <a:rPr lang="en-CA" sz="1600"/>
              <a:t>, ICML 2013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483379" y="2161935"/>
            <a:ext cx="2175670" cy="2433444"/>
            <a:chOff x="1397779" y="3001251"/>
            <a:chExt cx="2175670" cy="2433444"/>
          </a:xfrm>
        </p:grpSpPr>
        <p:sp>
          <p:nvSpPr>
            <p:cNvPr id="15" name="Oval 14"/>
            <p:cNvSpPr/>
            <p:nvPr/>
          </p:nvSpPr>
          <p:spPr>
            <a:xfrm>
              <a:off x="2316854" y="3001251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11928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16853" y="36921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921778" y="3687519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397779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02704" y="434386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07629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421152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26077" y="513176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631002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235927" y="433919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259300" y="512709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16" idx="7"/>
              <a:endCxn id="15" idx="3"/>
            </p:cNvCxnSpPr>
            <p:nvPr/>
          </p:nvCxnSpPr>
          <p:spPr>
            <a:xfrm flipV="1">
              <a:off x="1980071" y="3259818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7" idx="0"/>
              <a:endCxn id="15" idx="4"/>
            </p:cNvCxnSpPr>
            <p:nvPr/>
          </p:nvCxnSpPr>
          <p:spPr>
            <a:xfrm flipV="1">
              <a:off x="2473928" y="3304181"/>
              <a:ext cx="1" cy="38801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0"/>
              <a:endCxn id="15" idx="5"/>
            </p:cNvCxnSpPr>
            <p:nvPr/>
          </p:nvCxnSpPr>
          <p:spPr>
            <a:xfrm flipH="1" flipV="1">
              <a:off x="2584997" y="3259818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9" idx="7"/>
              <a:endCxn id="16" idx="4"/>
            </p:cNvCxnSpPr>
            <p:nvPr/>
          </p:nvCxnSpPr>
          <p:spPr>
            <a:xfrm flipV="1">
              <a:off x="1665922" y="3995124"/>
              <a:ext cx="203081" cy="393106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17" idx="4"/>
            </p:cNvCxnSpPr>
            <p:nvPr/>
          </p:nvCxnSpPr>
          <p:spPr>
            <a:xfrm flipV="1">
              <a:off x="1688555" y="3995124"/>
              <a:ext cx="785373" cy="393107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9" idx="7"/>
              <a:endCxn id="18" idx="4"/>
            </p:cNvCxnSpPr>
            <p:nvPr/>
          </p:nvCxnSpPr>
          <p:spPr>
            <a:xfrm flipV="1">
              <a:off x="1665922" y="3990449"/>
              <a:ext cx="1412931" cy="39778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1" idx="0"/>
              <a:endCxn id="16" idx="4"/>
            </p:cNvCxnSpPr>
            <p:nvPr/>
          </p:nvCxnSpPr>
          <p:spPr>
            <a:xfrm flipH="1" flipV="1">
              <a:off x="1869003" y="3995124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0"/>
              <a:endCxn id="17" idx="4"/>
            </p:cNvCxnSpPr>
            <p:nvPr/>
          </p:nvCxnSpPr>
          <p:spPr>
            <a:xfrm flipV="1">
              <a:off x="2159779" y="3995124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1" idx="0"/>
              <a:endCxn id="18" idx="4"/>
            </p:cNvCxnSpPr>
            <p:nvPr/>
          </p:nvCxnSpPr>
          <p:spPr>
            <a:xfrm flipV="1">
              <a:off x="2159779" y="3990449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4" idx="0"/>
              <a:endCxn id="18" idx="4"/>
            </p:cNvCxnSpPr>
            <p:nvPr/>
          </p:nvCxnSpPr>
          <p:spPr>
            <a:xfrm flipV="1">
              <a:off x="2764704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8" idx="0"/>
              <a:endCxn id="18" idx="4"/>
            </p:cNvCxnSpPr>
            <p:nvPr/>
          </p:nvCxnSpPr>
          <p:spPr>
            <a:xfrm flipH="1" flipV="1">
              <a:off x="3078853" y="3990449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4" idx="0"/>
              <a:endCxn id="17" idx="4"/>
            </p:cNvCxnSpPr>
            <p:nvPr/>
          </p:nvCxnSpPr>
          <p:spPr>
            <a:xfrm flipH="1" flipV="1">
              <a:off x="2473928" y="3995124"/>
              <a:ext cx="290776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8" idx="0"/>
              <a:endCxn id="17" idx="4"/>
            </p:cNvCxnSpPr>
            <p:nvPr/>
          </p:nvCxnSpPr>
          <p:spPr>
            <a:xfrm flipH="1" flipV="1">
              <a:off x="2473928" y="3995124"/>
              <a:ext cx="919074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8" idx="0"/>
              <a:endCxn id="16" idx="4"/>
            </p:cNvCxnSpPr>
            <p:nvPr/>
          </p:nvCxnSpPr>
          <p:spPr>
            <a:xfrm flipH="1" flipV="1">
              <a:off x="1869003" y="3995124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0"/>
              <a:endCxn id="16" idx="4"/>
            </p:cNvCxnSpPr>
            <p:nvPr/>
          </p:nvCxnSpPr>
          <p:spPr>
            <a:xfrm flipH="1" flipV="1">
              <a:off x="1869003" y="3995124"/>
              <a:ext cx="895701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5" idx="0"/>
              <a:endCxn id="19" idx="4"/>
            </p:cNvCxnSpPr>
            <p:nvPr/>
          </p:nvCxnSpPr>
          <p:spPr>
            <a:xfrm flipH="1" flipV="1">
              <a:off x="1554854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5" idx="0"/>
              <a:endCxn id="24" idx="4"/>
            </p:cNvCxnSpPr>
            <p:nvPr/>
          </p:nvCxnSpPr>
          <p:spPr>
            <a:xfrm flipV="1">
              <a:off x="1578227" y="4642122"/>
              <a:ext cx="1186477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5" idx="0"/>
              <a:endCxn id="21" idx="4"/>
            </p:cNvCxnSpPr>
            <p:nvPr/>
          </p:nvCxnSpPr>
          <p:spPr>
            <a:xfrm flipV="1">
              <a:off x="1578227" y="4646797"/>
              <a:ext cx="581552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6" idx="0"/>
              <a:endCxn id="19" idx="4"/>
            </p:cNvCxnSpPr>
            <p:nvPr/>
          </p:nvCxnSpPr>
          <p:spPr>
            <a:xfrm flipH="1" flipV="1">
              <a:off x="1554854" y="4646797"/>
              <a:ext cx="628298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6" idx="0"/>
              <a:endCxn id="21" idx="4"/>
            </p:cNvCxnSpPr>
            <p:nvPr/>
          </p:nvCxnSpPr>
          <p:spPr>
            <a:xfrm flipH="1" flipV="1">
              <a:off x="2159779" y="4646797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6" idx="0"/>
              <a:endCxn id="28" idx="4"/>
            </p:cNvCxnSpPr>
            <p:nvPr/>
          </p:nvCxnSpPr>
          <p:spPr>
            <a:xfrm flipV="1">
              <a:off x="2183152" y="4642122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7" idx="0"/>
              <a:endCxn id="24" idx="4"/>
            </p:cNvCxnSpPr>
            <p:nvPr/>
          </p:nvCxnSpPr>
          <p:spPr>
            <a:xfrm flipH="1" flipV="1">
              <a:off x="2764704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9" idx="0"/>
              <a:endCxn id="24" idx="4"/>
            </p:cNvCxnSpPr>
            <p:nvPr/>
          </p:nvCxnSpPr>
          <p:spPr>
            <a:xfrm flipH="1" flipV="1">
              <a:off x="2764704" y="4642122"/>
              <a:ext cx="651671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7" idx="0"/>
              <a:endCxn id="21" idx="4"/>
            </p:cNvCxnSpPr>
            <p:nvPr/>
          </p:nvCxnSpPr>
          <p:spPr>
            <a:xfrm flipH="1" flipV="1">
              <a:off x="2159779" y="4646797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0"/>
              <a:endCxn id="21" idx="4"/>
            </p:cNvCxnSpPr>
            <p:nvPr/>
          </p:nvCxnSpPr>
          <p:spPr>
            <a:xfrm flipH="1" flipV="1">
              <a:off x="2159779" y="4646797"/>
              <a:ext cx="1256596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9" idx="0"/>
              <a:endCxn id="19" idx="4"/>
            </p:cNvCxnSpPr>
            <p:nvPr/>
          </p:nvCxnSpPr>
          <p:spPr>
            <a:xfrm flipH="1" flipV="1">
              <a:off x="1554854" y="4646797"/>
              <a:ext cx="1861521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7" idx="0"/>
              <a:endCxn id="19" idx="4"/>
            </p:cNvCxnSpPr>
            <p:nvPr/>
          </p:nvCxnSpPr>
          <p:spPr>
            <a:xfrm flipH="1" flipV="1">
              <a:off x="1554854" y="4646797"/>
              <a:ext cx="1233223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7" idx="0"/>
              <a:endCxn id="28" idx="4"/>
            </p:cNvCxnSpPr>
            <p:nvPr/>
          </p:nvCxnSpPr>
          <p:spPr>
            <a:xfrm flipV="1">
              <a:off x="2788077" y="4642122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9" idx="0"/>
              <a:endCxn id="28" idx="4"/>
            </p:cNvCxnSpPr>
            <p:nvPr/>
          </p:nvCxnSpPr>
          <p:spPr>
            <a:xfrm flipH="1" flipV="1">
              <a:off x="3393002" y="4642122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5400000">
            <a:off x="3992223" y="893637"/>
            <a:ext cx="2191186" cy="2441333"/>
            <a:chOff x="4774652" y="2996294"/>
            <a:chExt cx="2191186" cy="2441333"/>
          </a:xfrm>
        </p:grpSpPr>
        <p:sp>
          <p:nvSpPr>
            <p:cNvPr id="60" name="Oval 59"/>
            <p:cNvSpPr/>
            <p:nvPr/>
          </p:nvSpPr>
          <p:spPr>
            <a:xfrm>
              <a:off x="5716183" y="2996294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111257" y="3687237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716182" y="368723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321107" y="3682562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402033" y="4338910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425406" y="5126808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030331" y="5122133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635256" y="4334235"/>
              <a:ext cx="314149" cy="3029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61" idx="7"/>
              <a:endCxn id="60" idx="3"/>
            </p:cNvCxnSpPr>
            <p:nvPr/>
          </p:nvCxnSpPr>
          <p:spPr>
            <a:xfrm flipV="1">
              <a:off x="5379400" y="3254861"/>
              <a:ext cx="382789" cy="47673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3" idx="0"/>
              <a:endCxn id="60" idx="5"/>
            </p:cNvCxnSpPr>
            <p:nvPr/>
          </p:nvCxnSpPr>
          <p:spPr>
            <a:xfrm flipH="1" flipV="1">
              <a:off x="5984326" y="3254861"/>
              <a:ext cx="493856" cy="42770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4" idx="0"/>
              <a:endCxn id="61" idx="4"/>
            </p:cNvCxnSpPr>
            <p:nvPr/>
          </p:nvCxnSpPr>
          <p:spPr>
            <a:xfrm flipH="1" flipV="1">
              <a:off x="5268332" y="3990167"/>
              <a:ext cx="290776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4" idx="0"/>
              <a:endCxn id="63" idx="4"/>
            </p:cNvCxnSpPr>
            <p:nvPr/>
          </p:nvCxnSpPr>
          <p:spPr>
            <a:xfrm flipV="1">
              <a:off x="5559108" y="3985492"/>
              <a:ext cx="919074" cy="35341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7" idx="0"/>
              <a:endCxn id="63" idx="4"/>
            </p:cNvCxnSpPr>
            <p:nvPr/>
          </p:nvCxnSpPr>
          <p:spPr>
            <a:xfrm flipH="1" flipV="1">
              <a:off x="6478182" y="3985492"/>
              <a:ext cx="314149" cy="3487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7" idx="0"/>
              <a:endCxn id="61" idx="4"/>
            </p:cNvCxnSpPr>
            <p:nvPr/>
          </p:nvCxnSpPr>
          <p:spPr>
            <a:xfrm flipH="1" flipV="1">
              <a:off x="5268332" y="3990167"/>
              <a:ext cx="1523999" cy="3440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5" idx="0"/>
              <a:endCxn id="64" idx="4"/>
            </p:cNvCxnSpPr>
            <p:nvPr/>
          </p:nvCxnSpPr>
          <p:spPr>
            <a:xfrm flipH="1" flipV="1">
              <a:off x="5559108" y="4641840"/>
              <a:ext cx="23373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5" idx="0"/>
              <a:endCxn id="67" idx="4"/>
            </p:cNvCxnSpPr>
            <p:nvPr/>
          </p:nvCxnSpPr>
          <p:spPr>
            <a:xfrm flipV="1">
              <a:off x="5582481" y="4637165"/>
              <a:ext cx="1209850" cy="48964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6" idx="0"/>
              <a:endCxn id="64" idx="4"/>
            </p:cNvCxnSpPr>
            <p:nvPr/>
          </p:nvCxnSpPr>
          <p:spPr>
            <a:xfrm flipH="1" flipV="1">
              <a:off x="5559108" y="4641840"/>
              <a:ext cx="628298" cy="48029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6" idx="0"/>
              <a:endCxn id="67" idx="4"/>
            </p:cNvCxnSpPr>
            <p:nvPr/>
          </p:nvCxnSpPr>
          <p:spPr>
            <a:xfrm flipV="1">
              <a:off x="6187406" y="4637165"/>
              <a:ext cx="604925" cy="48496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4799732" y="5122133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651689" y="5134697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4774652" y="4334235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027561" y="4323670"/>
              <a:ext cx="314149" cy="30293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>
              <a:solidFill>
                <a:schemeClr val="accent3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6612361" y="1729420"/>
            <a:ext cx="2558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/>
              <a:t>Dropout</a:t>
            </a:r>
            <a:r>
              <a:rPr lang="en-CA" sz="1600"/>
              <a:t> : </a:t>
            </a:r>
          </a:p>
          <a:p>
            <a:r>
              <a:rPr lang="en-CA" sz="1600"/>
              <a:t>forcer des neurones à </a:t>
            </a:r>
            <a:r>
              <a:rPr lang="en-CA" sz="1600" err="1"/>
              <a:t>zéro</a:t>
            </a:r>
            <a:endParaRPr lang="en-CA" sz="1600"/>
          </a:p>
        </p:txBody>
      </p:sp>
      <p:sp>
        <p:nvSpPr>
          <p:cNvPr id="84" name="Oval 83"/>
          <p:cNvSpPr/>
          <p:nvPr/>
        </p:nvSpPr>
        <p:spPr>
          <a:xfrm rot="5400000">
            <a:off x="5992054" y="4388078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>
            <a:off x="5301111" y="3783152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 rot="5400000">
            <a:off x="5301111" y="4388077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 rot="5400000">
            <a:off x="5305786" y="4993002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>
            <a:off x="4649438" y="3469003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5400000">
            <a:off x="4649438" y="4073928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rot="5400000">
            <a:off x="4654113" y="4678853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5400000">
            <a:off x="3861540" y="3492376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5400000">
            <a:off x="3861540" y="4097301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5400000">
            <a:off x="3866215" y="4702226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5400000">
            <a:off x="4654113" y="5307151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5400000">
            <a:off x="3866215" y="5330524"/>
            <a:ext cx="314149" cy="302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>
            <a:stCxn id="85" idx="7"/>
            <a:endCxn id="84" idx="3"/>
          </p:cNvCxnSpPr>
          <p:nvPr/>
        </p:nvCxnSpPr>
        <p:spPr>
          <a:xfrm rot="5400000" flipV="1">
            <a:off x="5612262" y="3998710"/>
            <a:ext cx="382789" cy="47673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0"/>
            <a:endCxn id="84" idx="4"/>
          </p:cNvCxnSpPr>
          <p:nvPr/>
        </p:nvCxnSpPr>
        <p:spPr>
          <a:xfrm rot="5400000" flipV="1">
            <a:off x="5803656" y="4345536"/>
            <a:ext cx="1" cy="38801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0"/>
            <a:endCxn id="84" idx="5"/>
          </p:cNvCxnSpPr>
          <p:nvPr/>
        </p:nvCxnSpPr>
        <p:spPr>
          <a:xfrm rot="5400000" flipH="1" flipV="1">
            <a:off x="5581248" y="4683689"/>
            <a:ext cx="493856" cy="42770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8" idx="7"/>
            <a:endCxn id="85" idx="4"/>
          </p:cNvCxnSpPr>
          <p:nvPr/>
        </p:nvCxnSpPr>
        <p:spPr>
          <a:xfrm rot="5400000" flipV="1">
            <a:off x="5008627" y="3636524"/>
            <a:ext cx="203081" cy="393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86" idx="4"/>
          </p:cNvCxnSpPr>
          <p:nvPr/>
        </p:nvCxnSpPr>
        <p:spPr>
          <a:xfrm rot="5400000" flipV="1">
            <a:off x="4717480" y="3950302"/>
            <a:ext cx="785373" cy="393107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8" idx="7"/>
            <a:endCxn id="87" idx="4"/>
          </p:cNvCxnSpPr>
          <p:nvPr/>
        </p:nvCxnSpPr>
        <p:spPr>
          <a:xfrm rot="5400000" flipV="1">
            <a:off x="4406039" y="4239111"/>
            <a:ext cx="1412931" cy="39778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9" idx="0"/>
            <a:endCxn id="85" idx="4"/>
          </p:cNvCxnSpPr>
          <p:nvPr/>
        </p:nvCxnSpPr>
        <p:spPr>
          <a:xfrm rot="5400000" flipH="1" flipV="1">
            <a:off x="4986961" y="3905634"/>
            <a:ext cx="290776" cy="34874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9" idx="0"/>
            <a:endCxn id="86" idx="4"/>
          </p:cNvCxnSpPr>
          <p:nvPr/>
        </p:nvCxnSpPr>
        <p:spPr>
          <a:xfrm rot="5400000" flipV="1">
            <a:off x="4975274" y="4208096"/>
            <a:ext cx="314149" cy="3487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9" idx="0"/>
            <a:endCxn id="87" idx="4"/>
          </p:cNvCxnSpPr>
          <p:nvPr/>
        </p:nvCxnSpPr>
        <p:spPr>
          <a:xfrm rot="5400000" flipV="1">
            <a:off x="4675149" y="4508221"/>
            <a:ext cx="919074" cy="35341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0" idx="0"/>
            <a:endCxn id="87" idx="4"/>
          </p:cNvCxnSpPr>
          <p:nvPr/>
        </p:nvCxnSpPr>
        <p:spPr>
          <a:xfrm rot="5400000" flipV="1">
            <a:off x="4979949" y="4813021"/>
            <a:ext cx="314149" cy="3487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4" idx="0"/>
            <a:endCxn id="87" idx="4"/>
          </p:cNvCxnSpPr>
          <p:nvPr/>
        </p:nvCxnSpPr>
        <p:spPr>
          <a:xfrm rot="5400000" flipH="1" flipV="1">
            <a:off x="4979949" y="5127170"/>
            <a:ext cx="314149" cy="3487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0"/>
            <a:endCxn id="86" idx="4"/>
          </p:cNvCxnSpPr>
          <p:nvPr/>
        </p:nvCxnSpPr>
        <p:spPr>
          <a:xfrm rot="5400000" flipH="1" flipV="1">
            <a:off x="4989298" y="4512896"/>
            <a:ext cx="290776" cy="3440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4" idx="0"/>
            <a:endCxn id="86" idx="4"/>
          </p:cNvCxnSpPr>
          <p:nvPr/>
        </p:nvCxnSpPr>
        <p:spPr>
          <a:xfrm rot="5400000" flipH="1" flipV="1">
            <a:off x="4675149" y="4827045"/>
            <a:ext cx="919074" cy="3440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0"/>
            <a:endCxn id="85" idx="4"/>
          </p:cNvCxnSpPr>
          <p:nvPr/>
        </p:nvCxnSpPr>
        <p:spPr>
          <a:xfrm rot="5400000" flipH="1" flipV="1">
            <a:off x="4372687" y="4524583"/>
            <a:ext cx="1523999" cy="3440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0" idx="0"/>
            <a:endCxn id="85" idx="4"/>
          </p:cNvCxnSpPr>
          <p:nvPr/>
        </p:nvCxnSpPr>
        <p:spPr>
          <a:xfrm rot="5400000" flipH="1" flipV="1">
            <a:off x="4686836" y="4210434"/>
            <a:ext cx="895701" cy="3440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0"/>
            <a:endCxn id="88" idx="4"/>
          </p:cNvCxnSpPr>
          <p:nvPr/>
        </p:nvCxnSpPr>
        <p:spPr>
          <a:xfrm rot="5400000" flipH="1" flipV="1">
            <a:off x="4400877" y="3389671"/>
            <a:ext cx="23373" cy="4849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1" idx="0"/>
            <a:endCxn id="90" idx="4"/>
          </p:cNvCxnSpPr>
          <p:nvPr/>
        </p:nvCxnSpPr>
        <p:spPr>
          <a:xfrm rot="5400000" flipV="1">
            <a:off x="3821662" y="3992258"/>
            <a:ext cx="1186477" cy="4896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1" idx="0"/>
            <a:endCxn id="89" idx="4"/>
          </p:cNvCxnSpPr>
          <p:nvPr/>
        </p:nvCxnSpPr>
        <p:spPr>
          <a:xfrm rot="5400000" flipV="1">
            <a:off x="4121787" y="3692133"/>
            <a:ext cx="581552" cy="4849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2" idx="0"/>
            <a:endCxn id="88" idx="4"/>
          </p:cNvCxnSpPr>
          <p:nvPr/>
        </p:nvCxnSpPr>
        <p:spPr>
          <a:xfrm rot="5400000" flipH="1" flipV="1">
            <a:off x="4098414" y="3692133"/>
            <a:ext cx="628298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2" idx="0"/>
            <a:endCxn id="89" idx="4"/>
          </p:cNvCxnSpPr>
          <p:nvPr/>
        </p:nvCxnSpPr>
        <p:spPr>
          <a:xfrm rot="5400000" flipH="1" flipV="1">
            <a:off x="4400877" y="3994596"/>
            <a:ext cx="23373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2" idx="0"/>
            <a:endCxn id="94" idx="4"/>
          </p:cNvCxnSpPr>
          <p:nvPr/>
        </p:nvCxnSpPr>
        <p:spPr>
          <a:xfrm rot="5400000" flipV="1">
            <a:off x="3809976" y="4608870"/>
            <a:ext cx="1209850" cy="4896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0"/>
            <a:endCxn id="90" idx="4"/>
          </p:cNvCxnSpPr>
          <p:nvPr/>
        </p:nvCxnSpPr>
        <p:spPr>
          <a:xfrm rot="5400000" flipH="1" flipV="1">
            <a:off x="4405552" y="4599521"/>
            <a:ext cx="23373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5" idx="0"/>
            <a:endCxn id="90" idx="4"/>
          </p:cNvCxnSpPr>
          <p:nvPr/>
        </p:nvCxnSpPr>
        <p:spPr>
          <a:xfrm rot="5400000" flipH="1" flipV="1">
            <a:off x="4091403" y="4913670"/>
            <a:ext cx="651671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3" idx="0"/>
            <a:endCxn id="89" idx="4"/>
          </p:cNvCxnSpPr>
          <p:nvPr/>
        </p:nvCxnSpPr>
        <p:spPr>
          <a:xfrm rot="5400000" flipH="1" flipV="1">
            <a:off x="4100752" y="4299396"/>
            <a:ext cx="628298" cy="48029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95" idx="0"/>
            <a:endCxn id="89" idx="4"/>
          </p:cNvCxnSpPr>
          <p:nvPr/>
        </p:nvCxnSpPr>
        <p:spPr>
          <a:xfrm rot="5400000" flipH="1" flipV="1">
            <a:off x="3786603" y="4613545"/>
            <a:ext cx="1256596" cy="48029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5" idx="0"/>
            <a:endCxn id="88" idx="4"/>
          </p:cNvCxnSpPr>
          <p:nvPr/>
        </p:nvCxnSpPr>
        <p:spPr>
          <a:xfrm rot="5400000" flipH="1" flipV="1">
            <a:off x="3484140" y="4311082"/>
            <a:ext cx="1861521" cy="48029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0"/>
            <a:endCxn id="88" idx="4"/>
          </p:cNvCxnSpPr>
          <p:nvPr/>
        </p:nvCxnSpPr>
        <p:spPr>
          <a:xfrm rot="5400000" flipH="1" flipV="1">
            <a:off x="3798289" y="3996933"/>
            <a:ext cx="1233223" cy="48029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3" idx="0"/>
            <a:endCxn id="94" idx="4"/>
          </p:cNvCxnSpPr>
          <p:nvPr/>
        </p:nvCxnSpPr>
        <p:spPr>
          <a:xfrm rot="5400000" flipV="1">
            <a:off x="4114776" y="4913670"/>
            <a:ext cx="604925" cy="48496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5" idx="0"/>
            <a:endCxn id="94" idx="4"/>
          </p:cNvCxnSpPr>
          <p:nvPr/>
        </p:nvCxnSpPr>
        <p:spPr>
          <a:xfrm rot="5400000" flipH="1" flipV="1">
            <a:off x="4405552" y="5227819"/>
            <a:ext cx="23373" cy="484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6585774" y="4225365"/>
            <a:ext cx="2558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 err="1"/>
              <a:t>Dropconnect</a:t>
            </a:r>
            <a:r>
              <a:rPr lang="en-CA" sz="1600"/>
              <a:t> : </a:t>
            </a:r>
          </a:p>
          <a:p>
            <a:r>
              <a:rPr lang="en-CA" sz="1600"/>
              <a:t>forcer des </a:t>
            </a:r>
            <a:r>
              <a:rPr lang="en-CA" sz="1600" b="1" err="1">
                <a:solidFill>
                  <a:srgbClr val="FF0000"/>
                </a:solidFill>
              </a:rPr>
              <a:t>poids</a:t>
            </a:r>
            <a:r>
              <a:rPr lang="en-CA" sz="1600" b="1">
                <a:solidFill>
                  <a:srgbClr val="FF0000"/>
                </a:solidFill>
              </a:rPr>
              <a:t> </a:t>
            </a:r>
            <a:r>
              <a:rPr lang="en-CA" sz="1600"/>
              <a:t>à </a:t>
            </a:r>
            <a:r>
              <a:rPr lang="en-CA" sz="1600" err="1"/>
              <a:t>zéro</a:t>
            </a:r>
            <a:endParaRPr lang="en-CA" sz="1600"/>
          </a:p>
        </p:txBody>
      </p:sp>
      <p:sp>
        <p:nvSpPr>
          <p:cNvPr id="4" name="12-Point Star 9">
            <a:extLst>
              <a:ext uri="{FF2B5EF4-FFF2-40B4-BE49-F238E27FC236}">
                <a16:creationId xmlns:a16="http://schemas.microsoft.com/office/drawing/2014/main" id="{B9E425E7-EAB1-493F-AC7C-03D9259AD116}"/>
              </a:ext>
            </a:extLst>
          </p:cNvPr>
          <p:cNvSpPr/>
          <p:nvPr/>
        </p:nvSpPr>
        <p:spPr>
          <a:xfrm>
            <a:off x="5859368" y="3565790"/>
            <a:ext cx="2930992" cy="2468722"/>
          </a:xfrm>
          <a:prstGeom prst="star12">
            <a:avLst>
              <a:gd name="adj" fmla="val 42122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3EC0C-E1AF-400E-9B61-00A0C5A56B91}"/>
              </a:ext>
            </a:extLst>
          </p:cNvPr>
          <p:cNvSpPr/>
          <p:nvPr/>
        </p:nvSpPr>
        <p:spPr>
          <a:xfrm>
            <a:off x="6265366" y="4293064"/>
            <a:ext cx="2239831" cy="93277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1800" b="1" kern="0">
                <a:latin typeface="Times New Roman"/>
                <a:cs typeface="Times New Roman"/>
              </a:rPr>
              <a:t>Offre plus de </a:t>
            </a:r>
            <a:br>
              <a:rPr lang="fr-CA" sz="1800" b="1" kern="0">
                <a:latin typeface="Times New Roman"/>
                <a:cs typeface="Times New Roman"/>
              </a:rPr>
            </a:br>
            <a:r>
              <a:rPr lang="fr-CA" sz="1800" b="1" kern="0">
                <a:latin typeface="Times New Roman"/>
                <a:cs typeface="Times New Roman"/>
              </a:rPr>
              <a:t>possibilités puisque </a:t>
            </a:r>
            <a:endParaRPr lang="fr-FR" sz="1800" b="1">
              <a:cs typeface="Times New Roman"/>
            </a:endParaRPr>
          </a:p>
          <a:p>
            <a:r>
              <a:rPr lang="fr-CA" sz="1800" b="1" kern="0">
                <a:latin typeface="Times New Roman"/>
                <a:cs typeface="Times New Roman"/>
              </a:rPr>
              <a:t>|poids| &gt;&gt; |neurones|</a:t>
            </a:r>
            <a:endParaRPr lang="fr-FR" sz="1800" b="1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126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90"/>
            <a:ext cx="9144000" cy="1143000"/>
          </a:xfrm>
        </p:spPr>
        <p:txBody>
          <a:bodyPr/>
          <a:lstStyle/>
          <a:p>
            <a:r>
              <a:rPr lang="en-US" sz="4000" i="1"/>
              <a:t>Drop connect</a:t>
            </a:r>
            <a:r>
              <a:rPr lang="en-US" sz="4000"/>
              <a:t>, </a:t>
            </a:r>
            <a:r>
              <a:rPr lang="en-US" sz="4000" err="1"/>
              <a:t>autre</a:t>
            </a:r>
            <a:r>
              <a:rPr lang="en-US" sz="4000"/>
              <a:t> </a:t>
            </a:r>
            <a:r>
              <a:rPr lang="en-US" sz="4000" err="1"/>
              <a:t>variante</a:t>
            </a:r>
            <a:r>
              <a:rPr lang="en-US" sz="4000"/>
              <a:t> de </a:t>
            </a:r>
            <a:r>
              <a:rPr lang="en-US" sz="4000" i="1"/>
              <a:t>dropout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775" y="5846713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Li Wan, Matthew </a:t>
            </a:r>
            <a:r>
              <a:rPr lang="en-CA" sz="1600" err="1"/>
              <a:t>Zeiler</a:t>
            </a:r>
            <a:r>
              <a:rPr lang="en-CA" sz="1600"/>
              <a:t>, </a:t>
            </a:r>
            <a:r>
              <a:rPr lang="en-CA" sz="1600" err="1"/>
              <a:t>Sixin</a:t>
            </a:r>
            <a:r>
              <a:rPr lang="en-CA" sz="1600"/>
              <a:t> Zhang, Yann </a:t>
            </a:r>
            <a:r>
              <a:rPr lang="en-CA" sz="1600" err="1"/>
              <a:t>LeCun</a:t>
            </a:r>
            <a:r>
              <a:rPr lang="en-CA" sz="1600"/>
              <a:t>, Rob Fergus Regularization of Neural Networks using </a:t>
            </a:r>
            <a:r>
              <a:rPr lang="en-CA" sz="1600" err="1"/>
              <a:t>DropConnect</a:t>
            </a:r>
            <a:r>
              <a:rPr lang="en-CA" sz="1600"/>
              <a:t>, ICML 2013</a:t>
            </a:r>
          </a:p>
        </p:txBody>
      </p:sp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85912"/>
              </p:ext>
            </p:extLst>
          </p:nvPr>
        </p:nvGraphicFramePr>
        <p:xfrm>
          <a:off x="1020809" y="272892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38954"/>
              </p:ext>
            </p:extLst>
          </p:nvPr>
        </p:nvGraphicFramePr>
        <p:xfrm>
          <a:off x="4047038" y="272892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09053"/>
              </p:ext>
            </p:extLst>
          </p:nvPr>
        </p:nvGraphicFramePr>
        <p:xfrm>
          <a:off x="6677026" y="272892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131" name="Rectangle 130"/>
          <p:cNvSpPr/>
          <p:nvPr/>
        </p:nvSpPr>
        <p:spPr>
          <a:xfrm>
            <a:off x="3636098" y="332008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6136726" y="3275636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135" name="TextBox 134"/>
          <p:cNvSpPr txBox="1"/>
          <p:nvPr/>
        </p:nvSpPr>
        <p:spPr>
          <a:xfrm>
            <a:off x="1438276" y="136405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Dans le cas d’une convolution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2323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90"/>
            <a:ext cx="9144000" cy="1143000"/>
          </a:xfrm>
        </p:spPr>
        <p:txBody>
          <a:bodyPr/>
          <a:lstStyle/>
          <a:p>
            <a:r>
              <a:rPr lang="en-US" sz="4000" i="1"/>
              <a:t>Drop connect</a:t>
            </a:r>
            <a:r>
              <a:rPr lang="en-US" sz="4000"/>
              <a:t>, </a:t>
            </a:r>
            <a:r>
              <a:rPr lang="en-US" sz="4000" err="1"/>
              <a:t>autre</a:t>
            </a:r>
            <a:r>
              <a:rPr lang="en-US" sz="4000"/>
              <a:t> </a:t>
            </a:r>
            <a:r>
              <a:rPr lang="en-US" sz="4000" err="1"/>
              <a:t>variante</a:t>
            </a:r>
            <a:r>
              <a:rPr lang="en-US" sz="4000"/>
              <a:t> de </a:t>
            </a:r>
            <a:r>
              <a:rPr lang="en-US" sz="4000" i="1"/>
              <a:t>dropout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775" y="5846713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Li Wan, Matthew </a:t>
            </a:r>
            <a:r>
              <a:rPr lang="en-CA" sz="1600" err="1"/>
              <a:t>Zeiler</a:t>
            </a:r>
            <a:r>
              <a:rPr lang="en-CA" sz="1600"/>
              <a:t>, </a:t>
            </a:r>
            <a:r>
              <a:rPr lang="en-CA" sz="1600" err="1"/>
              <a:t>Sixin</a:t>
            </a:r>
            <a:r>
              <a:rPr lang="en-CA" sz="1600"/>
              <a:t> Zhang, Yann </a:t>
            </a:r>
            <a:r>
              <a:rPr lang="en-CA" sz="1600" err="1"/>
              <a:t>LeCun</a:t>
            </a:r>
            <a:r>
              <a:rPr lang="en-CA" sz="1600"/>
              <a:t>, Rob Fergus Regularization of Neural Networks using </a:t>
            </a:r>
            <a:r>
              <a:rPr lang="en-CA" sz="1600" err="1"/>
              <a:t>DropConnect</a:t>
            </a:r>
            <a:r>
              <a:rPr lang="en-CA" sz="1600"/>
              <a:t>, ICML 2013</a:t>
            </a:r>
          </a:p>
        </p:txBody>
      </p:sp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07770"/>
              </p:ext>
            </p:extLst>
          </p:nvPr>
        </p:nvGraphicFramePr>
        <p:xfrm>
          <a:off x="535034" y="269082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196592"/>
              </p:ext>
            </p:extLst>
          </p:nvPr>
        </p:nvGraphicFramePr>
        <p:xfrm>
          <a:off x="3561263" y="269082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8575"/>
              </p:ext>
            </p:extLst>
          </p:nvPr>
        </p:nvGraphicFramePr>
        <p:xfrm>
          <a:off x="6191251" y="269082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131" name="Rectangle 130"/>
          <p:cNvSpPr/>
          <p:nvPr/>
        </p:nvSpPr>
        <p:spPr>
          <a:xfrm>
            <a:off x="3150323" y="328198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5540827" y="321627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1162049" y="269082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1800224" y="3677939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/>
          <p:cNvSpPr/>
          <p:nvPr/>
        </p:nvSpPr>
        <p:spPr>
          <a:xfrm>
            <a:off x="544966" y="420339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1438276" y="136405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Dans le cas d’une convolution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466" y="1998322"/>
            <a:ext cx="446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/>
              <a:t>Dropout</a:t>
            </a:r>
            <a:r>
              <a:rPr lang="fr-CA"/>
              <a:t> force les </a:t>
            </a:r>
            <a:r>
              <a:rPr lang="fr-CA" b="1">
                <a:solidFill>
                  <a:srgbClr val="FF0000"/>
                </a:solidFill>
              </a:rPr>
              <a:t>neurones</a:t>
            </a:r>
            <a:r>
              <a:rPr lang="fr-CA"/>
              <a:t> à zéro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39609" y="420339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2437957" y="3184379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44966" y="319501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42080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90"/>
            <a:ext cx="9144000" cy="1143000"/>
          </a:xfrm>
        </p:spPr>
        <p:txBody>
          <a:bodyPr/>
          <a:lstStyle/>
          <a:p>
            <a:r>
              <a:rPr lang="en-US" sz="4000" i="1"/>
              <a:t>Drop connect</a:t>
            </a:r>
            <a:r>
              <a:rPr lang="en-US" sz="4000"/>
              <a:t>, </a:t>
            </a:r>
            <a:r>
              <a:rPr lang="en-US" sz="4000" err="1"/>
              <a:t>autre</a:t>
            </a:r>
            <a:r>
              <a:rPr lang="en-US" sz="4000"/>
              <a:t> </a:t>
            </a:r>
            <a:r>
              <a:rPr lang="en-US" sz="4000" err="1"/>
              <a:t>variante</a:t>
            </a:r>
            <a:r>
              <a:rPr lang="en-US" sz="4000"/>
              <a:t> de </a:t>
            </a:r>
            <a:r>
              <a:rPr lang="en-US" sz="4000" i="1"/>
              <a:t>dropout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775" y="5846713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Li Wan, Matthew </a:t>
            </a:r>
            <a:r>
              <a:rPr lang="en-CA" sz="1600" err="1"/>
              <a:t>Zeiler</a:t>
            </a:r>
            <a:r>
              <a:rPr lang="en-CA" sz="1600"/>
              <a:t>, </a:t>
            </a:r>
            <a:r>
              <a:rPr lang="en-CA" sz="1600" err="1"/>
              <a:t>Sixin</a:t>
            </a:r>
            <a:r>
              <a:rPr lang="en-CA" sz="1600"/>
              <a:t> Zhang, Yann </a:t>
            </a:r>
            <a:r>
              <a:rPr lang="en-CA" sz="1600" err="1"/>
              <a:t>LeCun</a:t>
            </a:r>
            <a:r>
              <a:rPr lang="en-CA" sz="1600"/>
              <a:t>, Rob Fergus Regularization of Neural Networks using </a:t>
            </a:r>
            <a:r>
              <a:rPr lang="en-CA" sz="1600" err="1"/>
              <a:t>DropConnect</a:t>
            </a:r>
            <a:r>
              <a:rPr lang="en-CA" sz="1600"/>
              <a:t>, ICML 2013</a:t>
            </a:r>
          </a:p>
        </p:txBody>
      </p:sp>
      <p:graphicFrame>
        <p:nvGraphicFramePr>
          <p:cNvPr id="128" name="Table 127"/>
          <p:cNvGraphicFramePr>
            <a:graphicFrameLocks noGrp="1"/>
          </p:cNvGraphicFramePr>
          <p:nvPr/>
        </p:nvGraphicFramePr>
        <p:xfrm>
          <a:off x="535034" y="269082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/>
        </p:nvGraphicFramePr>
        <p:xfrm>
          <a:off x="3561263" y="269082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/>
        </p:nvGraphicFramePr>
        <p:xfrm>
          <a:off x="6191251" y="269082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131" name="Rectangle 130"/>
          <p:cNvSpPr/>
          <p:nvPr/>
        </p:nvSpPr>
        <p:spPr>
          <a:xfrm>
            <a:off x="3150323" y="328198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132" name="Rectangle 131"/>
          <p:cNvSpPr/>
          <p:nvPr/>
        </p:nvSpPr>
        <p:spPr>
          <a:xfrm>
            <a:off x="5540827" y="321627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3559457" y="2669559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Rectangle 132"/>
          <p:cNvSpPr/>
          <p:nvPr/>
        </p:nvSpPr>
        <p:spPr>
          <a:xfrm>
            <a:off x="4830266" y="3171841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1438276" y="136405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Dans le cas d’une convolution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466" y="1998322"/>
            <a:ext cx="530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err="1"/>
              <a:t>Dropconnect</a:t>
            </a:r>
            <a:r>
              <a:rPr lang="fr-CA"/>
              <a:t> force les </a:t>
            </a:r>
            <a:r>
              <a:rPr lang="fr-CA" b="1">
                <a:solidFill>
                  <a:srgbClr val="FF0000"/>
                </a:solidFill>
              </a:rPr>
              <a:t>paramètres</a:t>
            </a:r>
            <a:r>
              <a:rPr lang="fr-CA"/>
              <a:t> à zéro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04387" y="3696989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559457" y="3697293"/>
            <a:ext cx="638175" cy="52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2660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/>
              <a:t>Ensemble de </a:t>
            </a:r>
            <a:r>
              <a:rPr lang="en-US" sz="4000" err="1"/>
              <a:t>modèles</a:t>
            </a:r>
            <a:endParaRPr lang="en-US" sz="4000"/>
          </a:p>
        </p:txBody>
      </p:sp>
      <p:sp>
        <p:nvSpPr>
          <p:cNvPr id="3" name="Rectangle 2"/>
          <p:cNvSpPr/>
          <p:nvPr/>
        </p:nvSpPr>
        <p:spPr>
          <a:xfrm>
            <a:off x="104775" y="5846713"/>
            <a:ext cx="9039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/>
              <a:t>Li Wan, Matthew </a:t>
            </a:r>
            <a:r>
              <a:rPr lang="en-CA" sz="1600" err="1"/>
              <a:t>Zeiler</a:t>
            </a:r>
            <a:r>
              <a:rPr lang="en-CA" sz="1600"/>
              <a:t>, </a:t>
            </a:r>
            <a:r>
              <a:rPr lang="en-CA" sz="1600" err="1"/>
              <a:t>Sixin</a:t>
            </a:r>
            <a:r>
              <a:rPr lang="en-CA" sz="1600"/>
              <a:t> Zhang, Yann </a:t>
            </a:r>
            <a:r>
              <a:rPr lang="en-CA" sz="1600" err="1"/>
              <a:t>LeCun</a:t>
            </a:r>
            <a:r>
              <a:rPr lang="en-CA" sz="1600"/>
              <a:t>, Rob Fergus Regularization of Neural Networks using </a:t>
            </a:r>
            <a:r>
              <a:rPr lang="en-CA" sz="1600" err="1"/>
              <a:t>DropConnect</a:t>
            </a:r>
            <a:r>
              <a:rPr lang="en-CA" sz="1600"/>
              <a:t>, ICML 2013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224" y="1460810"/>
            <a:ext cx="6204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1- Entraîner indépendamment différents modèles</a:t>
            </a:r>
          </a:p>
          <a:p>
            <a:r>
              <a:rPr lang="fr-CA"/>
              <a:t>2- En généralisation, </a:t>
            </a:r>
            <a:r>
              <a:rPr lang="fr-CA" b="1">
                <a:solidFill>
                  <a:srgbClr val="FF0000"/>
                </a:solidFill>
              </a:rPr>
              <a:t>faire voter</a:t>
            </a:r>
            <a:r>
              <a:rPr lang="fr-CA"/>
              <a:t> ces modèles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44710" y="2622565"/>
            <a:ext cx="5844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Permet d’améliorer les performances de 2-3%</a:t>
            </a:r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174755" y="4679721"/>
            <a:ext cx="6603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Même entraîner N-fois le même modèle fonctionne!</a:t>
            </a:r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90292" y="4481227"/>
            <a:ext cx="17844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400" b="1">
                <a:solidFill>
                  <a:srgbClr val="FF0000"/>
                </a:solidFill>
              </a:rPr>
              <a:t>NOTE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5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98</a:t>
            </a:fld>
            <a:endParaRPr lang="fr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/>
              <a:t>Ensemble de </a:t>
            </a:r>
            <a:r>
              <a:rPr lang="en-US" sz="4000" err="1"/>
              <a:t>modèles</a:t>
            </a:r>
            <a:endParaRPr lang="en-US" sz="4000"/>
          </a:p>
        </p:txBody>
      </p:sp>
      <p:grpSp>
        <p:nvGrpSpPr>
          <p:cNvPr id="6" name="Group 5"/>
          <p:cNvGrpSpPr/>
          <p:nvPr/>
        </p:nvGrpSpPr>
        <p:grpSpPr>
          <a:xfrm>
            <a:off x="1281186" y="1366762"/>
            <a:ext cx="4830761" cy="1685045"/>
            <a:chOff x="601354" y="308650"/>
            <a:chExt cx="7674904" cy="3258528"/>
          </a:xfrm>
        </p:grpSpPr>
        <p:sp>
          <p:nvSpPr>
            <p:cNvPr id="7" name="Cube 6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Cube 10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Cube 16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Cube 20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9" idx="6"/>
              <a:endCxn id="49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7" name="Straight Arrow Connector 56"/>
            <p:cNvCxnSpPr>
              <a:stCxn id="30" idx="6"/>
              <a:endCxn id="49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31" idx="6"/>
              <a:endCxn id="49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2" idx="6"/>
              <a:endCxn id="49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9" idx="6"/>
              <a:endCxn id="54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0" idx="6"/>
              <a:endCxn id="54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31" idx="6"/>
              <a:endCxn id="54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2" idx="6"/>
              <a:endCxn id="54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30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29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2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31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56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31" idx="6"/>
              <a:endCxn id="56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32" idx="6"/>
              <a:endCxn id="56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30" idx="6"/>
              <a:endCxn id="56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6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56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6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6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55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5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5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55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54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54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54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54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49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49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endCxn id="49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endCxn id="49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200">
                  <a:solidFill>
                    <a:schemeClr val="tx1"/>
                  </a:solidFill>
                </a:rPr>
                <a:t>SOFTMAX</a:t>
              </a:r>
              <a:endParaRPr lang="en-CA" sz="120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281186" y="3216874"/>
            <a:ext cx="4830761" cy="1685045"/>
            <a:chOff x="601354" y="308650"/>
            <a:chExt cx="7674904" cy="3258528"/>
          </a:xfrm>
        </p:grpSpPr>
        <p:sp>
          <p:nvSpPr>
            <p:cNvPr id="99" name="Cube 98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Cube 99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Cube 102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Oval 122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8" idx="6"/>
              <a:endCxn id="126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4" name="Straight Arrow Connector 133"/>
            <p:cNvCxnSpPr>
              <a:stCxn id="109" idx="6"/>
              <a:endCxn id="126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10" idx="6"/>
              <a:endCxn id="126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1" idx="6"/>
              <a:endCxn id="126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08" idx="6"/>
              <a:endCxn id="131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9" idx="6"/>
              <a:endCxn id="131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10" idx="6"/>
              <a:endCxn id="131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11" idx="6"/>
              <a:endCxn id="131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9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08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11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0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133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10" idx="6"/>
              <a:endCxn id="133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1" idx="6"/>
              <a:endCxn id="133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09" idx="6"/>
              <a:endCxn id="133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133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33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endCxn id="133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endCxn id="133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endCxn id="132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endCxn id="132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endCxn id="132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endCxn id="132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31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31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31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endCxn id="131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endCxn id="126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endCxn id="126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endCxn id="126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26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200">
                  <a:solidFill>
                    <a:schemeClr val="tx1"/>
                  </a:solidFill>
                </a:rPr>
                <a:t>SOFTMAX</a:t>
              </a:r>
              <a:endParaRPr lang="en-CA" sz="120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281186" y="5020555"/>
            <a:ext cx="4830761" cy="1685045"/>
            <a:chOff x="601354" y="308650"/>
            <a:chExt cx="7674904" cy="3258528"/>
          </a:xfrm>
        </p:grpSpPr>
        <p:sp>
          <p:nvSpPr>
            <p:cNvPr id="172" name="Cube 171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Cube 172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74" name="Straight Arrow Connector 173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5" name="Cube 174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Cube 175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9" name="Rectangle 178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0" name="Straight Arrow Connector 179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Oval 183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Oval 187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Oval 194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Oval 195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Oval 196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8" name="Straight Arrow Connector 197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81" idx="6"/>
              <a:endCxn id="199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Oval 204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6" name="Oval 205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7" name="Straight Arrow Connector 206"/>
            <p:cNvCxnSpPr>
              <a:stCxn id="182" idx="6"/>
              <a:endCxn id="199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83" idx="6"/>
              <a:endCxn id="199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84" idx="6"/>
              <a:endCxn id="199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81" idx="6"/>
              <a:endCxn id="204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182" idx="6"/>
              <a:endCxn id="204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183" idx="6"/>
              <a:endCxn id="204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84" idx="6"/>
              <a:endCxn id="204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2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81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84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83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endCxn id="206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3" idx="6"/>
              <a:endCxn id="206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4" idx="6"/>
              <a:endCxn id="206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82" idx="6"/>
              <a:endCxn id="206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endCxn id="206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endCxn id="206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endCxn id="206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endCxn id="206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endCxn id="205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endCxn id="205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endCxn id="205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endCxn id="205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04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04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04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endCxn id="204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endCxn id="199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endCxn id="199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199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199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8" name="TextBox 237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200">
                  <a:solidFill>
                    <a:schemeClr val="tx1"/>
                  </a:solidFill>
                </a:rPr>
                <a:t>SOFTMAX</a:t>
              </a:r>
              <a:endParaRPr lang="en-CA" sz="1200">
                <a:solidFill>
                  <a:schemeClr val="tx1"/>
                </a:solidFill>
              </a:endParaRPr>
            </a:p>
          </p:txBody>
        </p:sp>
        <p:cxnSp>
          <p:nvCxnSpPr>
            <p:cNvPr id="240" name="Straight Arrow Connector 239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Rectangle 243"/>
          <p:cNvSpPr/>
          <p:nvPr/>
        </p:nvSpPr>
        <p:spPr>
          <a:xfrm>
            <a:off x="204369" y="887660"/>
            <a:ext cx="8039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Entraîner plusieurs modèles (ou plusieurs fois le même modèle)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97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99</a:t>
            </a:fld>
            <a:endParaRPr lang="fr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86E54-8C03-FC4C-86DB-76E46090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2" y="-124290"/>
            <a:ext cx="8753707" cy="1143000"/>
          </a:xfrm>
        </p:spPr>
        <p:txBody>
          <a:bodyPr/>
          <a:lstStyle/>
          <a:p>
            <a:pPr algn="l"/>
            <a:r>
              <a:rPr lang="en-US" sz="4000"/>
              <a:t>Ensemble de </a:t>
            </a:r>
            <a:r>
              <a:rPr lang="en-US" sz="4000" err="1"/>
              <a:t>modèles</a:t>
            </a:r>
            <a:endParaRPr lang="en-US" sz="4000"/>
          </a:p>
        </p:txBody>
      </p:sp>
      <p:sp>
        <p:nvSpPr>
          <p:cNvPr id="7" name="Cube 6"/>
          <p:cNvSpPr/>
          <p:nvPr/>
        </p:nvSpPr>
        <p:spPr>
          <a:xfrm>
            <a:off x="1281186" y="1460482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ube 10"/>
          <p:cNvSpPr/>
          <p:nvPr/>
        </p:nvSpPr>
        <p:spPr>
          <a:xfrm>
            <a:off x="2199208" y="1690520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90176" y="2199505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3091356" y="1835854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ube 20"/>
          <p:cNvSpPr/>
          <p:nvPr/>
        </p:nvSpPr>
        <p:spPr>
          <a:xfrm>
            <a:off x="4032663" y="1965314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583740" y="2202345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05914" y="2199571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26503" y="1366762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04852" y="2213188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838494" y="138646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4838494" y="148087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4838494" y="158540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4838494" y="168158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4838494" y="177599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4838494" y="188052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4841009" y="197324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4841009" y="206765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4841009" y="21721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4841009" y="227488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4841009" y="236929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841009" y="247382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39365" y="258128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4839365" y="267569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4839365" y="278022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4844718" y="28686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4844718" y="2956461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5348315" y="1723881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3" name="Straight Arrow Connector 52"/>
          <p:cNvCxnSpPr>
            <a:stCxn id="29" idx="6"/>
            <a:endCxn id="49" idx="2"/>
          </p:cNvCxnSpPr>
          <p:nvPr/>
        </p:nvCxnSpPr>
        <p:spPr>
          <a:xfrm>
            <a:off x="4921784" y="1417462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353144" y="2008572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5361439" y="228436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5370700" y="2563913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Arrow Connector 56"/>
          <p:cNvCxnSpPr>
            <a:stCxn id="30" idx="6"/>
            <a:endCxn id="49" idx="2"/>
          </p:cNvCxnSpPr>
          <p:nvPr/>
        </p:nvCxnSpPr>
        <p:spPr>
          <a:xfrm>
            <a:off x="4921784" y="1511870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1" idx="6"/>
            <a:endCxn id="49" idx="2"/>
          </p:cNvCxnSpPr>
          <p:nvPr/>
        </p:nvCxnSpPr>
        <p:spPr>
          <a:xfrm>
            <a:off x="4921784" y="1616404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2" idx="6"/>
            <a:endCxn id="49" idx="2"/>
          </p:cNvCxnSpPr>
          <p:nvPr/>
        </p:nvCxnSpPr>
        <p:spPr>
          <a:xfrm>
            <a:off x="4921784" y="1712580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  <a:endCxn id="54" idx="2"/>
          </p:cNvCxnSpPr>
          <p:nvPr/>
        </p:nvCxnSpPr>
        <p:spPr>
          <a:xfrm>
            <a:off x="4921784" y="1417462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0" idx="6"/>
            <a:endCxn id="54" idx="2"/>
          </p:cNvCxnSpPr>
          <p:nvPr/>
        </p:nvCxnSpPr>
        <p:spPr>
          <a:xfrm>
            <a:off x="4921784" y="1511870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6"/>
            <a:endCxn id="54" idx="2"/>
          </p:cNvCxnSpPr>
          <p:nvPr/>
        </p:nvCxnSpPr>
        <p:spPr>
          <a:xfrm>
            <a:off x="4921784" y="1616404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54" idx="2"/>
          </p:cNvCxnSpPr>
          <p:nvPr/>
        </p:nvCxnSpPr>
        <p:spPr>
          <a:xfrm>
            <a:off x="4921784" y="1712580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0" idx="6"/>
          </p:cNvCxnSpPr>
          <p:nvPr/>
        </p:nvCxnSpPr>
        <p:spPr>
          <a:xfrm>
            <a:off x="4921784" y="1511870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9" idx="6"/>
          </p:cNvCxnSpPr>
          <p:nvPr/>
        </p:nvCxnSpPr>
        <p:spPr>
          <a:xfrm>
            <a:off x="4921784" y="1417462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6"/>
          </p:cNvCxnSpPr>
          <p:nvPr/>
        </p:nvCxnSpPr>
        <p:spPr>
          <a:xfrm>
            <a:off x="4921784" y="1712580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1" idx="6"/>
          </p:cNvCxnSpPr>
          <p:nvPr/>
        </p:nvCxnSpPr>
        <p:spPr>
          <a:xfrm>
            <a:off x="4921784" y="1616404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6" idx="2"/>
          </p:cNvCxnSpPr>
          <p:nvPr/>
        </p:nvCxnSpPr>
        <p:spPr>
          <a:xfrm>
            <a:off x="4932303" y="1434623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1" idx="6"/>
            <a:endCxn id="56" idx="2"/>
          </p:cNvCxnSpPr>
          <p:nvPr/>
        </p:nvCxnSpPr>
        <p:spPr>
          <a:xfrm>
            <a:off x="4921784" y="1616404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2" idx="6"/>
            <a:endCxn id="56" idx="2"/>
          </p:cNvCxnSpPr>
          <p:nvPr/>
        </p:nvCxnSpPr>
        <p:spPr>
          <a:xfrm>
            <a:off x="4921784" y="1712580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0" idx="6"/>
            <a:endCxn id="56" idx="2"/>
          </p:cNvCxnSpPr>
          <p:nvPr/>
        </p:nvCxnSpPr>
        <p:spPr>
          <a:xfrm>
            <a:off x="4921784" y="1511870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56" idx="2"/>
          </p:cNvCxnSpPr>
          <p:nvPr/>
        </p:nvCxnSpPr>
        <p:spPr>
          <a:xfrm flipV="1">
            <a:off x="4917417" y="2650801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6" idx="2"/>
          </p:cNvCxnSpPr>
          <p:nvPr/>
        </p:nvCxnSpPr>
        <p:spPr>
          <a:xfrm flipV="1">
            <a:off x="4917417" y="2650801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6" idx="2"/>
          </p:cNvCxnSpPr>
          <p:nvPr/>
        </p:nvCxnSpPr>
        <p:spPr>
          <a:xfrm flipV="1">
            <a:off x="4917417" y="2650801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56" idx="2"/>
          </p:cNvCxnSpPr>
          <p:nvPr/>
        </p:nvCxnSpPr>
        <p:spPr>
          <a:xfrm flipV="1">
            <a:off x="4917417" y="2650801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55" idx="2"/>
          </p:cNvCxnSpPr>
          <p:nvPr/>
        </p:nvCxnSpPr>
        <p:spPr>
          <a:xfrm flipV="1">
            <a:off x="4917417" y="2371253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55" idx="2"/>
          </p:cNvCxnSpPr>
          <p:nvPr/>
        </p:nvCxnSpPr>
        <p:spPr>
          <a:xfrm flipV="1">
            <a:off x="4917417" y="2371253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55" idx="2"/>
          </p:cNvCxnSpPr>
          <p:nvPr/>
        </p:nvCxnSpPr>
        <p:spPr>
          <a:xfrm flipV="1">
            <a:off x="4917417" y="2371253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5" idx="2"/>
          </p:cNvCxnSpPr>
          <p:nvPr/>
        </p:nvCxnSpPr>
        <p:spPr>
          <a:xfrm flipV="1">
            <a:off x="4917417" y="2371253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54" idx="2"/>
          </p:cNvCxnSpPr>
          <p:nvPr/>
        </p:nvCxnSpPr>
        <p:spPr>
          <a:xfrm flipV="1">
            <a:off x="4917417" y="2095459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54" idx="2"/>
          </p:cNvCxnSpPr>
          <p:nvPr/>
        </p:nvCxnSpPr>
        <p:spPr>
          <a:xfrm flipV="1">
            <a:off x="4917417" y="2095459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54" idx="2"/>
          </p:cNvCxnSpPr>
          <p:nvPr/>
        </p:nvCxnSpPr>
        <p:spPr>
          <a:xfrm flipV="1">
            <a:off x="4917417" y="2095459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54" idx="2"/>
          </p:cNvCxnSpPr>
          <p:nvPr/>
        </p:nvCxnSpPr>
        <p:spPr>
          <a:xfrm flipV="1">
            <a:off x="4917417" y="2095459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9" idx="2"/>
          </p:cNvCxnSpPr>
          <p:nvPr/>
        </p:nvCxnSpPr>
        <p:spPr>
          <a:xfrm flipV="1">
            <a:off x="4927937" y="1810768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49" idx="2"/>
          </p:cNvCxnSpPr>
          <p:nvPr/>
        </p:nvCxnSpPr>
        <p:spPr>
          <a:xfrm flipV="1">
            <a:off x="4917417" y="1810768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49" idx="2"/>
          </p:cNvCxnSpPr>
          <p:nvPr/>
        </p:nvCxnSpPr>
        <p:spPr>
          <a:xfrm flipV="1">
            <a:off x="4917417" y="1810768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9" idx="2"/>
          </p:cNvCxnSpPr>
          <p:nvPr/>
        </p:nvCxnSpPr>
        <p:spPr>
          <a:xfrm flipV="1">
            <a:off x="4917417" y="1810768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4861096" y="2091089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89" name="Rounded Rectangle 88"/>
          <p:cNvSpPr/>
          <p:nvPr/>
        </p:nvSpPr>
        <p:spPr>
          <a:xfrm>
            <a:off x="5722132" y="1647401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>
                <a:solidFill>
                  <a:schemeClr val="tx1"/>
                </a:solidFill>
              </a:rPr>
              <a:t>SOFTMAX</a:t>
            </a:r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5567475" y="1808634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5565038" y="2090823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5583891" y="2357000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591222" y="2653371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ube 98"/>
          <p:cNvSpPr/>
          <p:nvPr/>
        </p:nvSpPr>
        <p:spPr>
          <a:xfrm>
            <a:off x="1281186" y="3310594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Cube 99"/>
          <p:cNvSpPr/>
          <p:nvPr/>
        </p:nvSpPr>
        <p:spPr>
          <a:xfrm>
            <a:off x="2199208" y="3540632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690176" y="4049617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2" name="Cube 101"/>
          <p:cNvSpPr/>
          <p:nvPr/>
        </p:nvSpPr>
        <p:spPr>
          <a:xfrm>
            <a:off x="3091356" y="3685966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Cube 102"/>
          <p:cNvSpPr/>
          <p:nvPr/>
        </p:nvSpPr>
        <p:spPr>
          <a:xfrm>
            <a:off x="4032663" y="3815426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2583740" y="4052457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505914" y="4049683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4826503" y="3216874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304852" y="4063300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4838494" y="323657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/>
          <p:cNvSpPr/>
          <p:nvPr/>
        </p:nvSpPr>
        <p:spPr>
          <a:xfrm>
            <a:off x="4838494" y="333098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/>
          <p:cNvSpPr/>
          <p:nvPr/>
        </p:nvSpPr>
        <p:spPr>
          <a:xfrm>
            <a:off x="4838494" y="343551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/>
          <p:cNvSpPr/>
          <p:nvPr/>
        </p:nvSpPr>
        <p:spPr>
          <a:xfrm>
            <a:off x="4838494" y="353169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4838494" y="362610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Oval 112"/>
          <p:cNvSpPr/>
          <p:nvPr/>
        </p:nvSpPr>
        <p:spPr>
          <a:xfrm>
            <a:off x="4838494" y="37306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/>
          <p:cNvSpPr/>
          <p:nvPr/>
        </p:nvSpPr>
        <p:spPr>
          <a:xfrm>
            <a:off x="4841009" y="382335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/>
          <p:cNvSpPr/>
          <p:nvPr/>
        </p:nvSpPr>
        <p:spPr>
          <a:xfrm>
            <a:off x="4841009" y="391776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Oval 115"/>
          <p:cNvSpPr/>
          <p:nvPr/>
        </p:nvSpPr>
        <p:spPr>
          <a:xfrm>
            <a:off x="4841009" y="402229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/>
          <p:cNvSpPr/>
          <p:nvPr/>
        </p:nvSpPr>
        <p:spPr>
          <a:xfrm>
            <a:off x="4841009" y="412499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/>
          <p:cNvSpPr/>
          <p:nvPr/>
        </p:nvSpPr>
        <p:spPr>
          <a:xfrm>
            <a:off x="4841009" y="4219402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4841009" y="432393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/>
          <p:cNvSpPr/>
          <p:nvPr/>
        </p:nvSpPr>
        <p:spPr>
          <a:xfrm>
            <a:off x="4839365" y="443139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/>
          <p:cNvSpPr/>
          <p:nvPr/>
        </p:nvSpPr>
        <p:spPr>
          <a:xfrm>
            <a:off x="4839365" y="452580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/>
          <p:cNvSpPr/>
          <p:nvPr/>
        </p:nvSpPr>
        <p:spPr>
          <a:xfrm>
            <a:off x="4839365" y="463033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/>
          <p:cNvSpPr/>
          <p:nvPr/>
        </p:nvSpPr>
        <p:spPr>
          <a:xfrm>
            <a:off x="4844718" y="471874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/>
          <p:cNvSpPr/>
          <p:nvPr/>
        </p:nvSpPr>
        <p:spPr>
          <a:xfrm>
            <a:off x="4844718" y="480657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/>
          <p:cNvSpPr/>
          <p:nvPr/>
        </p:nvSpPr>
        <p:spPr>
          <a:xfrm>
            <a:off x="5348315" y="3573993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5950694" y="3658746"/>
            <a:ext cx="673325" cy="21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940959" y="3940935"/>
            <a:ext cx="675148" cy="21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5959812" y="4203907"/>
            <a:ext cx="664207" cy="29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937752" y="4477524"/>
            <a:ext cx="68025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8" idx="6"/>
            <a:endCxn id="126" idx="2"/>
          </p:cNvCxnSpPr>
          <p:nvPr/>
        </p:nvCxnSpPr>
        <p:spPr>
          <a:xfrm>
            <a:off x="4921784" y="3267574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5353144" y="3858684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/>
          <p:cNvSpPr/>
          <p:nvPr/>
        </p:nvSpPr>
        <p:spPr>
          <a:xfrm>
            <a:off x="5361439" y="4134477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/>
          <p:cNvSpPr/>
          <p:nvPr/>
        </p:nvSpPr>
        <p:spPr>
          <a:xfrm>
            <a:off x="5370700" y="441402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4" name="Straight Arrow Connector 133"/>
          <p:cNvCxnSpPr>
            <a:stCxn id="109" idx="6"/>
            <a:endCxn id="126" idx="2"/>
          </p:cNvCxnSpPr>
          <p:nvPr/>
        </p:nvCxnSpPr>
        <p:spPr>
          <a:xfrm>
            <a:off x="4921784" y="3361982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0" idx="6"/>
            <a:endCxn id="126" idx="2"/>
          </p:cNvCxnSpPr>
          <p:nvPr/>
        </p:nvCxnSpPr>
        <p:spPr>
          <a:xfrm>
            <a:off x="4921784" y="3466516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11" idx="6"/>
            <a:endCxn id="126" idx="2"/>
          </p:cNvCxnSpPr>
          <p:nvPr/>
        </p:nvCxnSpPr>
        <p:spPr>
          <a:xfrm>
            <a:off x="4921784" y="3562692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08" idx="6"/>
            <a:endCxn id="131" idx="2"/>
          </p:cNvCxnSpPr>
          <p:nvPr/>
        </p:nvCxnSpPr>
        <p:spPr>
          <a:xfrm>
            <a:off x="4921784" y="3267574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09" idx="6"/>
            <a:endCxn id="131" idx="2"/>
          </p:cNvCxnSpPr>
          <p:nvPr/>
        </p:nvCxnSpPr>
        <p:spPr>
          <a:xfrm>
            <a:off x="4921784" y="3361982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0" idx="6"/>
            <a:endCxn id="131" idx="2"/>
          </p:cNvCxnSpPr>
          <p:nvPr/>
        </p:nvCxnSpPr>
        <p:spPr>
          <a:xfrm>
            <a:off x="4921784" y="3466516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11" idx="6"/>
            <a:endCxn id="131" idx="2"/>
          </p:cNvCxnSpPr>
          <p:nvPr/>
        </p:nvCxnSpPr>
        <p:spPr>
          <a:xfrm>
            <a:off x="4921784" y="3562692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9" idx="6"/>
          </p:cNvCxnSpPr>
          <p:nvPr/>
        </p:nvCxnSpPr>
        <p:spPr>
          <a:xfrm>
            <a:off x="4921784" y="3361982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8" idx="6"/>
          </p:cNvCxnSpPr>
          <p:nvPr/>
        </p:nvCxnSpPr>
        <p:spPr>
          <a:xfrm>
            <a:off x="4921784" y="3267574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11" idx="6"/>
          </p:cNvCxnSpPr>
          <p:nvPr/>
        </p:nvCxnSpPr>
        <p:spPr>
          <a:xfrm>
            <a:off x="4921784" y="3562692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0" idx="6"/>
          </p:cNvCxnSpPr>
          <p:nvPr/>
        </p:nvCxnSpPr>
        <p:spPr>
          <a:xfrm>
            <a:off x="4921784" y="3466516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133" idx="2"/>
          </p:cNvCxnSpPr>
          <p:nvPr/>
        </p:nvCxnSpPr>
        <p:spPr>
          <a:xfrm>
            <a:off x="4932303" y="3284735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33" idx="2"/>
          </p:cNvCxnSpPr>
          <p:nvPr/>
        </p:nvCxnSpPr>
        <p:spPr>
          <a:xfrm>
            <a:off x="4921784" y="3466516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1" idx="6"/>
            <a:endCxn id="133" idx="2"/>
          </p:cNvCxnSpPr>
          <p:nvPr/>
        </p:nvCxnSpPr>
        <p:spPr>
          <a:xfrm>
            <a:off x="4921784" y="3562692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9" idx="6"/>
            <a:endCxn id="133" idx="2"/>
          </p:cNvCxnSpPr>
          <p:nvPr/>
        </p:nvCxnSpPr>
        <p:spPr>
          <a:xfrm>
            <a:off x="4921784" y="3361982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3" idx="2"/>
          </p:cNvCxnSpPr>
          <p:nvPr/>
        </p:nvCxnSpPr>
        <p:spPr>
          <a:xfrm flipV="1">
            <a:off x="4917417" y="4500913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133" idx="2"/>
          </p:cNvCxnSpPr>
          <p:nvPr/>
        </p:nvCxnSpPr>
        <p:spPr>
          <a:xfrm flipV="1">
            <a:off x="4917417" y="4500913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133" idx="2"/>
          </p:cNvCxnSpPr>
          <p:nvPr/>
        </p:nvCxnSpPr>
        <p:spPr>
          <a:xfrm flipV="1">
            <a:off x="4917417" y="4500913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133" idx="2"/>
          </p:cNvCxnSpPr>
          <p:nvPr/>
        </p:nvCxnSpPr>
        <p:spPr>
          <a:xfrm flipV="1">
            <a:off x="4917417" y="4500913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132" idx="2"/>
          </p:cNvCxnSpPr>
          <p:nvPr/>
        </p:nvCxnSpPr>
        <p:spPr>
          <a:xfrm flipV="1">
            <a:off x="4917417" y="4221365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32" idx="2"/>
          </p:cNvCxnSpPr>
          <p:nvPr/>
        </p:nvCxnSpPr>
        <p:spPr>
          <a:xfrm flipV="1">
            <a:off x="4917417" y="4221365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32" idx="2"/>
          </p:cNvCxnSpPr>
          <p:nvPr/>
        </p:nvCxnSpPr>
        <p:spPr>
          <a:xfrm flipV="1">
            <a:off x="4917417" y="4221365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endCxn id="132" idx="2"/>
          </p:cNvCxnSpPr>
          <p:nvPr/>
        </p:nvCxnSpPr>
        <p:spPr>
          <a:xfrm flipV="1">
            <a:off x="4917417" y="4221365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31" idx="2"/>
          </p:cNvCxnSpPr>
          <p:nvPr/>
        </p:nvCxnSpPr>
        <p:spPr>
          <a:xfrm flipV="1">
            <a:off x="4917417" y="3945571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endCxn id="131" idx="2"/>
          </p:cNvCxnSpPr>
          <p:nvPr/>
        </p:nvCxnSpPr>
        <p:spPr>
          <a:xfrm flipV="1">
            <a:off x="4917417" y="3945571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endCxn id="131" idx="2"/>
          </p:cNvCxnSpPr>
          <p:nvPr/>
        </p:nvCxnSpPr>
        <p:spPr>
          <a:xfrm flipV="1">
            <a:off x="4917417" y="3945571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endCxn id="131" idx="2"/>
          </p:cNvCxnSpPr>
          <p:nvPr/>
        </p:nvCxnSpPr>
        <p:spPr>
          <a:xfrm flipV="1">
            <a:off x="4917417" y="3945571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endCxn id="126" idx="2"/>
          </p:cNvCxnSpPr>
          <p:nvPr/>
        </p:nvCxnSpPr>
        <p:spPr>
          <a:xfrm flipV="1">
            <a:off x="4927937" y="3660880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endCxn id="126" idx="2"/>
          </p:cNvCxnSpPr>
          <p:nvPr/>
        </p:nvCxnSpPr>
        <p:spPr>
          <a:xfrm flipV="1">
            <a:off x="4917417" y="3660880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26" idx="2"/>
          </p:cNvCxnSpPr>
          <p:nvPr/>
        </p:nvCxnSpPr>
        <p:spPr>
          <a:xfrm flipV="1">
            <a:off x="4917417" y="3660880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126" idx="2"/>
          </p:cNvCxnSpPr>
          <p:nvPr/>
        </p:nvCxnSpPr>
        <p:spPr>
          <a:xfrm flipV="1">
            <a:off x="4917417" y="3660880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 rot="16200000">
            <a:off x="4861096" y="3941201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166" name="Rounded Rectangle 165"/>
          <p:cNvSpPr/>
          <p:nvPr/>
        </p:nvSpPr>
        <p:spPr>
          <a:xfrm>
            <a:off x="5722132" y="3497513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>
                <a:solidFill>
                  <a:schemeClr val="tx1"/>
                </a:solidFill>
              </a:rPr>
              <a:t>SOFTMAX</a:t>
            </a:r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5567475" y="3658746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5565038" y="3940935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5583891" y="4207112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5591222" y="4503483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ube 171"/>
          <p:cNvSpPr/>
          <p:nvPr/>
        </p:nvSpPr>
        <p:spPr>
          <a:xfrm>
            <a:off x="1281186" y="5114275"/>
            <a:ext cx="688203" cy="1480514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Cube 172"/>
          <p:cNvSpPr/>
          <p:nvPr/>
        </p:nvSpPr>
        <p:spPr>
          <a:xfrm>
            <a:off x="2199208" y="5344313"/>
            <a:ext cx="502527" cy="101490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1690176" y="5853298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5" name="Cube 174"/>
          <p:cNvSpPr/>
          <p:nvPr/>
        </p:nvSpPr>
        <p:spPr>
          <a:xfrm>
            <a:off x="3091356" y="5489647"/>
            <a:ext cx="542311" cy="702372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Cube 175"/>
          <p:cNvSpPr/>
          <p:nvPr/>
        </p:nvSpPr>
        <p:spPr>
          <a:xfrm>
            <a:off x="4032663" y="5619107"/>
            <a:ext cx="403315" cy="46838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2583740" y="5856138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3505914" y="5853364"/>
            <a:ext cx="473852" cy="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4826503" y="5020555"/>
            <a:ext cx="112301" cy="1685045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4304852" y="5866981"/>
            <a:ext cx="473852" cy="568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>
          <a:xfrm>
            <a:off x="4838494" y="504025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Oval 181"/>
          <p:cNvSpPr/>
          <p:nvPr/>
        </p:nvSpPr>
        <p:spPr>
          <a:xfrm>
            <a:off x="4838494" y="513466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Oval 182"/>
          <p:cNvSpPr/>
          <p:nvPr/>
        </p:nvSpPr>
        <p:spPr>
          <a:xfrm>
            <a:off x="4838494" y="523919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Oval 183"/>
          <p:cNvSpPr/>
          <p:nvPr/>
        </p:nvSpPr>
        <p:spPr>
          <a:xfrm>
            <a:off x="4838494" y="533537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Oval 184"/>
          <p:cNvSpPr/>
          <p:nvPr/>
        </p:nvSpPr>
        <p:spPr>
          <a:xfrm>
            <a:off x="4838494" y="54297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Oval 185"/>
          <p:cNvSpPr/>
          <p:nvPr/>
        </p:nvSpPr>
        <p:spPr>
          <a:xfrm>
            <a:off x="4838494" y="553431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Oval 186"/>
          <p:cNvSpPr/>
          <p:nvPr/>
        </p:nvSpPr>
        <p:spPr>
          <a:xfrm>
            <a:off x="4841009" y="562703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8" name="Oval 187"/>
          <p:cNvSpPr/>
          <p:nvPr/>
        </p:nvSpPr>
        <p:spPr>
          <a:xfrm>
            <a:off x="4841009" y="572144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4841009" y="582597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Oval 189"/>
          <p:cNvSpPr/>
          <p:nvPr/>
        </p:nvSpPr>
        <p:spPr>
          <a:xfrm>
            <a:off x="4841009" y="5928675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4841009" y="6023083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4841009" y="6127617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4839365" y="6235078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4" name="Oval 193"/>
          <p:cNvSpPr/>
          <p:nvPr/>
        </p:nvSpPr>
        <p:spPr>
          <a:xfrm>
            <a:off x="4839365" y="6329486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5" name="Oval 194"/>
          <p:cNvSpPr/>
          <p:nvPr/>
        </p:nvSpPr>
        <p:spPr>
          <a:xfrm>
            <a:off x="4839365" y="6434020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Oval 195"/>
          <p:cNvSpPr/>
          <p:nvPr/>
        </p:nvSpPr>
        <p:spPr>
          <a:xfrm>
            <a:off x="4844718" y="6522429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Oval 196"/>
          <p:cNvSpPr/>
          <p:nvPr/>
        </p:nvSpPr>
        <p:spPr>
          <a:xfrm>
            <a:off x="4844718" y="6610254"/>
            <a:ext cx="83290" cy="6199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Oval 198"/>
          <p:cNvSpPr/>
          <p:nvPr/>
        </p:nvSpPr>
        <p:spPr>
          <a:xfrm>
            <a:off x="5348315" y="5377674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3" name="Straight Arrow Connector 202"/>
          <p:cNvCxnSpPr>
            <a:stCxn id="181" idx="6"/>
            <a:endCxn id="199" idx="2"/>
          </p:cNvCxnSpPr>
          <p:nvPr/>
        </p:nvCxnSpPr>
        <p:spPr>
          <a:xfrm>
            <a:off x="4921784" y="5071255"/>
            <a:ext cx="426531" cy="3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5353144" y="5662365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5" name="Oval 204"/>
          <p:cNvSpPr/>
          <p:nvPr/>
        </p:nvSpPr>
        <p:spPr>
          <a:xfrm>
            <a:off x="5361439" y="5938158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" name="Oval 205"/>
          <p:cNvSpPr/>
          <p:nvPr/>
        </p:nvSpPr>
        <p:spPr>
          <a:xfrm>
            <a:off x="5370700" y="6217706"/>
            <a:ext cx="215620" cy="17377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7" name="Straight Arrow Connector 206"/>
          <p:cNvCxnSpPr>
            <a:stCxn id="182" idx="6"/>
            <a:endCxn id="199" idx="2"/>
          </p:cNvCxnSpPr>
          <p:nvPr/>
        </p:nvCxnSpPr>
        <p:spPr>
          <a:xfrm>
            <a:off x="4921784" y="5165663"/>
            <a:ext cx="426531" cy="29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83" idx="6"/>
            <a:endCxn id="199" idx="2"/>
          </p:cNvCxnSpPr>
          <p:nvPr/>
        </p:nvCxnSpPr>
        <p:spPr>
          <a:xfrm>
            <a:off x="4921784" y="5270197"/>
            <a:ext cx="426531" cy="19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84" idx="6"/>
            <a:endCxn id="199" idx="2"/>
          </p:cNvCxnSpPr>
          <p:nvPr/>
        </p:nvCxnSpPr>
        <p:spPr>
          <a:xfrm>
            <a:off x="4921784" y="5366373"/>
            <a:ext cx="426531" cy="9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81" idx="6"/>
            <a:endCxn id="204" idx="2"/>
          </p:cNvCxnSpPr>
          <p:nvPr/>
        </p:nvCxnSpPr>
        <p:spPr>
          <a:xfrm>
            <a:off x="4921784" y="5071255"/>
            <a:ext cx="431360" cy="6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82" idx="6"/>
            <a:endCxn id="204" idx="2"/>
          </p:cNvCxnSpPr>
          <p:nvPr/>
        </p:nvCxnSpPr>
        <p:spPr>
          <a:xfrm>
            <a:off x="4921784" y="5165663"/>
            <a:ext cx="431360" cy="58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83" idx="6"/>
            <a:endCxn id="204" idx="2"/>
          </p:cNvCxnSpPr>
          <p:nvPr/>
        </p:nvCxnSpPr>
        <p:spPr>
          <a:xfrm>
            <a:off x="4921784" y="5270197"/>
            <a:ext cx="431360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84" idx="6"/>
            <a:endCxn id="204" idx="2"/>
          </p:cNvCxnSpPr>
          <p:nvPr/>
        </p:nvCxnSpPr>
        <p:spPr>
          <a:xfrm>
            <a:off x="4921784" y="5366373"/>
            <a:ext cx="431360" cy="3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82" idx="6"/>
          </p:cNvCxnSpPr>
          <p:nvPr/>
        </p:nvCxnSpPr>
        <p:spPr>
          <a:xfrm>
            <a:off x="4921784" y="5165663"/>
            <a:ext cx="444440" cy="86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81" idx="6"/>
          </p:cNvCxnSpPr>
          <p:nvPr/>
        </p:nvCxnSpPr>
        <p:spPr>
          <a:xfrm>
            <a:off x="4921784" y="5071255"/>
            <a:ext cx="444440" cy="96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184" idx="6"/>
          </p:cNvCxnSpPr>
          <p:nvPr/>
        </p:nvCxnSpPr>
        <p:spPr>
          <a:xfrm>
            <a:off x="4921784" y="5366373"/>
            <a:ext cx="444440" cy="66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83" idx="6"/>
          </p:cNvCxnSpPr>
          <p:nvPr/>
        </p:nvCxnSpPr>
        <p:spPr>
          <a:xfrm>
            <a:off x="4921784" y="5270197"/>
            <a:ext cx="444440" cy="7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endCxn id="206" idx="2"/>
          </p:cNvCxnSpPr>
          <p:nvPr/>
        </p:nvCxnSpPr>
        <p:spPr>
          <a:xfrm>
            <a:off x="4932303" y="5088416"/>
            <a:ext cx="438397" cy="12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83" idx="6"/>
            <a:endCxn id="206" idx="2"/>
          </p:cNvCxnSpPr>
          <p:nvPr/>
        </p:nvCxnSpPr>
        <p:spPr>
          <a:xfrm>
            <a:off x="4921784" y="5270197"/>
            <a:ext cx="448916" cy="103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184" idx="6"/>
            <a:endCxn id="206" idx="2"/>
          </p:cNvCxnSpPr>
          <p:nvPr/>
        </p:nvCxnSpPr>
        <p:spPr>
          <a:xfrm>
            <a:off x="4921784" y="5366373"/>
            <a:ext cx="448916" cy="9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82" idx="6"/>
            <a:endCxn id="206" idx="2"/>
          </p:cNvCxnSpPr>
          <p:nvPr/>
        </p:nvCxnSpPr>
        <p:spPr>
          <a:xfrm>
            <a:off x="4921784" y="5165663"/>
            <a:ext cx="448916" cy="11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endCxn id="206" idx="2"/>
          </p:cNvCxnSpPr>
          <p:nvPr/>
        </p:nvCxnSpPr>
        <p:spPr>
          <a:xfrm flipV="1">
            <a:off x="4917417" y="6304594"/>
            <a:ext cx="453283" cy="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endCxn id="206" idx="2"/>
          </p:cNvCxnSpPr>
          <p:nvPr/>
        </p:nvCxnSpPr>
        <p:spPr>
          <a:xfrm flipV="1">
            <a:off x="4917417" y="6304594"/>
            <a:ext cx="453283" cy="1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endCxn id="206" idx="2"/>
          </p:cNvCxnSpPr>
          <p:nvPr/>
        </p:nvCxnSpPr>
        <p:spPr>
          <a:xfrm flipV="1">
            <a:off x="4917417" y="6304594"/>
            <a:ext cx="453283" cy="2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endCxn id="206" idx="2"/>
          </p:cNvCxnSpPr>
          <p:nvPr/>
        </p:nvCxnSpPr>
        <p:spPr>
          <a:xfrm flipV="1">
            <a:off x="4917417" y="6304594"/>
            <a:ext cx="453283" cy="33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endCxn id="205" idx="2"/>
          </p:cNvCxnSpPr>
          <p:nvPr/>
        </p:nvCxnSpPr>
        <p:spPr>
          <a:xfrm flipV="1">
            <a:off x="4917417" y="6025046"/>
            <a:ext cx="444022" cy="3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endCxn id="205" idx="2"/>
          </p:cNvCxnSpPr>
          <p:nvPr/>
        </p:nvCxnSpPr>
        <p:spPr>
          <a:xfrm flipV="1">
            <a:off x="4917417" y="6025046"/>
            <a:ext cx="444022" cy="41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endCxn id="205" idx="2"/>
          </p:cNvCxnSpPr>
          <p:nvPr/>
        </p:nvCxnSpPr>
        <p:spPr>
          <a:xfrm flipV="1">
            <a:off x="4917417" y="6025046"/>
            <a:ext cx="444022" cy="51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endCxn id="205" idx="2"/>
          </p:cNvCxnSpPr>
          <p:nvPr/>
        </p:nvCxnSpPr>
        <p:spPr>
          <a:xfrm flipV="1">
            <a:off x="4917417" y="6025046"/>
            <a:ext cx="444022" cy="61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endCxn id="204" idx="2"/>
          </p:cNvCxnSpPr>
          <p:nvPr/>
        </p:nvCxnSpPr>
        <p:spPr>
          <a:xfrm flipV="1">
            <a:off x="4917417" y="5749252"/>
            <a:ext cx="435726" cy="68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endCxn id="204" idx="2"/>
          </p:cNvCxnSpPr>
          <p:nvPr/>
        </p:nvCxnSpPr>
        <p:spPr>
          <a:xfrm flipV="1">
            <a:off x="4917417" y="5749252"/>
            <a:ext cx="435726" cy="59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4" idx="2"/>
          </p:cNvCxnSpPr>
          <p:nvPr/>
        </p:nvCxnSpPr>
        <p:spPr>
          <a:xfrm flipV="1">
            <a:off x="4917417" y="5749252"/>
            <a:ext cx="435726" cy="89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endCxn id="204" idx="2"/>
          </p:cNvCxnSpPr>
          <p:nvPr/>
        </p:nvCxnSpPr>
        <p:spPr>
          <a:xfrm flipV="1">
            <a:off x="4917417" y="5749252"/>
            <a:ext cx="435726" cy="79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endCxn id="199" idx="2"/>
          </p:cNvCxnSpPr>
          <p:nvPr/>
        </p:nvCxnSpPr>
        <p:spPr>
          <a:xfrm flipV="1">
            <a:off x="4927937" y="5464561"/>
            <a:ext cx="420378" cy="89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endCxn id="199" idx="2"/>
          </p:cNvCxnSpPr>
          <p:nvPr/>
        </p:nvCxnSpPr>
        <p:spPr>
          <a:xfrm flipV="1">
            <a:off x="4917417" y="5464561"/>
            <a:ext cx="430897" cy="10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endCxn id="199" idx="2"/>
          </p:cNvCxnSpPr>
          <p:nvPr/>
        </p:nvCxnSpPr>
        <p:spPr>
          <a:xfrm flipV="1">
            <a:off x="4917417" y="5464561"/>
            <a:ext cx="430897" cy="117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endCxn id="199" idx="2"/>
          </p:cNvCxnSpPr>
          <p:nvPr/>
        </p:nvCxnSpPr>
        <p:spPr>
          <a:xfrm flipV="1">
            <a:off x="4917417" y="5464561"/>
            <a:ext cx="430897" cy="9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 rot="16200000">
            <a:off x="4861096" y="5744882"/>
            <a:ext cx="272888" cy="21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239" name="Rounded Rectangle 238"/>
          <p:cNvSpPr/>
          <p:nvPr/>
        </p:nvSpPr>
        <p:spPr>
          <a:xfrm>
            <a:off x="5722132" y="5301194"/>
            <a:ext cx="220650" cy="1137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200">
                <a:solidFill>
                  <a:schemeClr val="tx1"/>
                </a:solidFill>
              </a:rPr>
              <a:t>SOFTMAX</a:t>
            </a:r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240" name="Straight Arrow Connector 239"/>
          <p:cNvCxnSpPr/>
          <p:nvPr/>
        </p:nvCxnSpPr>
        <p:spPr>
          <a:xfrm>
            <a:off x="5567475" y="5462427"/>
            <a:ext cx="142704" cy="24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5565038" y="5744616"/>
            <a:ext cx="144804" cy="7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 flipV="1">
            <a:off x="5583891" y="6010793"/>
            <a:ext cx="142704" cy="2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>
            <a:off x="5591222" y="6307164"/>
            <a:ext cx="144804" cy="44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/>
          <p:cNvSpPr/>
          <p:nvPr/>
        </p:nvSpPr>
        <p:spPr>
          <a:xfrm>
            <a:off x="204369" y="887660"/>
            <a:ext cx="6853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/>
              <a:t>Une fois les modèles entraînés, on combine leur sortie</a:t>
            </a:r>
            <a:endParaRPr lang="en-CA"/>
          </a:p>
        </p:txBody>
      </p:sp>
      <p:sp>
        <p:nvSpPr>
          <p:cNvPr id="2" name="Rectangle 1"/>
          <p:cNvSpPr/>
          <p:nvPr/>
        </p:nvSpPr>
        <p:spPr>
          <a:xfrm>
            <a:off x="6624019" y="3571011"/>
            <a:ext cx="1338146" cy="98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moyenne</a:t>
            </a:r>
            <a:endParaRPr lang="en-CA"/>
          </a:p>
        </p:txBody>
      </p:sp>
      <p:grpSp>
        <p:nvGrpSpPr>
          <p:cNvPr id="19" name="Group 18"/>
          <p:cNvGrpSpPr/>
          <p:nvPr/>
        </p:nvGrpSpPr>
        <p:grpSpPr>
          <a:xfrm>
            <a:off x="7958552" y="3654250"/>
            <a:ext cx="413923" cy="823274"/>
            <a:chOff x="7958552" y="3654250"/>
            <a:chExt cx="686267" cy="823274"/>
          </a:xfrm>
        </p:grpSpPr>
        <p:cxnSp>
          <p:nvCxnSpPr>
            <p:cNvPr id="245" name="Straight Arrow Connector 244"/>
            <p:cNvCxnSpPr/>
            <p:nvPr/>
          </p:nvCxnSpPr>
          <p:spPr>
            <a:xfrm flipV="1">
              <a:off x="7971494" y="3654250"/>
              <a:ext cx="673325" cy="2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V="1">
              <a:off x="7961759" y="3936439"/>
              <a:ext cx="675148" cy="2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7980612" y="4199411"/>
              <a:ext cx="664207" cy="2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>
              <a:off x="7958552" y="4473028"/>
              <a:ext cx="680254" cy="4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Elbow Connector 21"/>
          <p:cNvCxnSpPr/>
          <p:nvPr/>
        </p:nvCxnSpPr>
        <p:spPr>
          <a:xfrm rot="16200000" flipH="1">
            <a:off x="5504501" y="2238631"/>
            <a:ext cx="1795021" cy="869737"/>
          </a:xfrm>
          <a:prstGeom prst="bentConnector3">
            <a:avLst>
              <a:gd name="adj1" fmla="val 457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Elbow Connector 249"/>
          <p:cNvCxnSpPr>
            <a:stCxn id="89" idx="3"/>
          </p:cNvCxnSpPr>
          <p:nvPr/>
        </p:nvCxnSpPr>
        <p:spPr>
          <a:xfrm>
            <a:off x="5942782" y="2216229"/>
            <a:ext cx="1204834" cy="13547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Elbow Connector 251"/>
          <p:cNvCxnSpPr/>
          <p:nvPr/>
        </p:nvCxnSpPr>
        <p:spPr>
          <a:xfrm rot="16200000" flipH="1">
            <a:off x="5947412" y="2047425"/>
            <a:ext cx="1530907" cy="1516261"/>
          </a:xfrm>
          <a:prstGeom prst="bentConnector3">
            <a:avLst>
              <a:gd name="adj1" fmla="val -47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Elbow Connector 252"/>
          <p:cNvCxnSpPr/>
          <p:nvPr/>
        </p:nvCxnSpPr>
        <p:spPr>
          <a:xfrm>
            <a:off x="5952043" y="1756460"/>
            <a:ext cx="1836984" cy="1814550"/>
          </a:xfrm>
          <a:prstGeom prst="bentConnector3">
            <a:avLst>
              <a:gd name="adj1" fmla="val 1002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0" name="Group 259"/>
          <p:cNvGrpSpPr/>
          <p:nvPr/>
        </p:nvGrpSpPr>
        <p:grpSpPr>
          <a:xfrm flipV="1">
            <a:off x="5937752" y="4540759"/>
            <a:ext cx="1846245" cy="1818457"/>
            <a:chOff x="6095182" y="1908860"/>
            <a:chExt cx="1846245" cy="1814550"/>
          </a:xfrm>
        </p:grpSpPr>
        <p:cxnSp>
          <p:nvCxnSpPr>
            <p:cNvPr id="256" name="Elbow Connector 255"/>
            <p:cNvCxnSpPr/>
            <p:nvPr/>
          </p:nvCxnSpPr>
          <p:spPr>
            <a:xfrm rot="16200000" flipH="1">
              <a:off x="5656901" y="2391031"/>
              <a:ext cx="1795021" cy="869737"/>
            </a:xfrm>
            <a:prstGeom prst="bentConnector3">
              <a:avLst>
                <a:gd name="adj1" fmla="val 4575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Elbow Connector 256"/>
            <p:cNvCxnSpPr/>
            <p:nvPr/>
          </p:nvCxnSpPr>
          <p:spPr>
            <a:xfrm>
              <a:off x="6095182" y="2368629"/>
              <a:ext cx="1204834" cy="135478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Elbow Connector 257"/>
            <p:cNvCxnSpPr/>
            <p:nvPr/>
          </p:nvCxnSpPr>
          <p:spPr>
            <a:xfrm rot="16200000" flipH="1">
              <a:off x="6099812" y="2199825"/>
              <a:ext cx="1530907" cy="1516261"/>
            </a:xfrm>
            <a:prstGeom prst="bentConnector3">
              <a:avLst>
                <a:gd name="adj1" fmla="val -475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Elbow Connector 258"/>
            <p:cNvCxnSpPr/>
            <p:nvPr/>
          </p:nvCxnSpPr>
          <p:spPr>
            <a:xfrm>
              <a:off x="6104443" y="1908860"/>
              <a:ext cx="1836984" cy="1814550"/>
            </a:xfrm>
            <a:prstGeom prst="bentConnector3">
              <a:avLst>
                <a:gd name="adj1" fmla="val 10029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6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101550"/>
              </p:ext>
            </p:extLst>
          </p:nvPr>
        </p:nvGraphicFramePr>
        <p:xfrm>
          <a:off x="8367703" y="3473964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5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26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7703" y="3473964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528914"/>
              </p:ext>
            </p:extLst>
          </p:nvPr>
        </p:nvGraphicFramePr>
        <p:xfrm>
          <a:off x="8367703" y="3778206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6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2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7703" y="3778206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225528"/>
              </p:ext>
            </p:extLst>
          </p:nvPr>
        </p:nvGraphicFramePr>
        <p:xfrm>
          <a:off x="8369229" y="4038013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7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2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229" y="4038013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74282"/>
              </p:ext>
            </p:extLst>
          </p:nvPr>
        </p:nvGraphicFramePr>
        <p:xfrm>
          <a:off x="8350724" y="4346717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8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2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724" y="4346717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theme/theme1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Affichage à l'écran (4:3)</PresentationFormat>
  <Slides>261</Slides>
  <Notes>89</Notes>
  <HiddenSlides>0</HiddenSlide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261</vt:i4>
      </vt:variant>
    </vt:vector>
  </HeadingPairs>
  <TitlesOfParts>
    <vt:vector size="263" baseType="lpstr">
      <vt:lpstr>Modèle par défaut</vt:lpstr>
      <vt:lpstr>Modèle par défaut</vt:lpstr>
      <vt:lpstr>Réseaux de neurones IFT 780</vt:lpstr>
      <vt:lpstr>Avant de continuer</vt:lpstr>
      <vt:lpstr>Réseaux de neurones à convolution</vt:lpstr>
      <vt:lpstr>Présentation PowerPoint</vt:lpstr>
      <vt:lpstr>Présentation PowerPoint</vt:lpstr>
      <vt:lpstr>Présentation PowerPoint</vt:lpstr>
      <vt:lpstr>Réseaux de neurones à convolution</vt:lpstr>
      <vt:lpstr>Réseaux de neurones à convolution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Réseaux de neurones à convolution</vt:lpstr>
      <vt:lpstr>Réseaux de neurones à convolution</vt:lpstr>
      <vt:lpstr>Réseaux de neurones à convolution</vt:lpstr>
      <vt:lpstr>Réseaux de neurones à convolution</vt:lpstr>
      <vt:lpstr>Réseaux de neurones à convolution</vt:lpstr>
      <vt:lpstr>Autres types de  couches convolutives</vt:lpstr>
      <vt:lpstr>Convolution 3D</vt:lpstr>
      <vt:lpstr>Convolution 3D</vt:lpstr>
      <vt:lpstr>Convolution 3D</vt:lpstr>
      <vt:lpstr>Convolution 3D</vt:lpstr>
      <vt:lpstr>Convolution 3D</vt:lpstr>
      <vt:lpstr>Convolution 3D</vt:lpstr>
      <vt:lpstr>Convolution 3D</vt:lpstr>
      <vt:lpstr>Convolution 3D</vt:lpstr>
      <vt:lpstr>Convolution 3D</vt:lpstr>
      <vt:lpstr>Convolution séparée</vt:lpstr>
      <vt:lpstr>Convolution séparée</vt:lpstr>
      <vt:lpstr>Convolution séparée</vt:lpstr>
      <vt:lpstr>Convolution séparée</vt:lpstr>
      <vt:lpstr>Convolution séparée</vt:lpstr>
      <vt:lpstr>Convolution séparée</vt:lpstr>
      <vt:lpstr>Convolution séparée</vt:lpstr>
      <vt:lpstr>Convolution séparée</vt:lpstr>
      <vt:lpstr>Convolution séparée</vt:lpstr>
      <vt:lpstr>Depthwise Separable Convolution  Version 1</vt:lpstr>
      <vt:lpstr>Depthwise Separable Convolution  Version 1</vt:lpstr>
      <vt:lpstr>Convolution par groupe</vt:lpstr>
      <vt:lpstr>Convolution par groupe</vt:lpstr>
      <vt:lpstr>Convolution par groupe</vt:lpstr>
      <vt:lpstr>Convolution par groupe</vt:lpstr>
      <vt:lpstr>Convolution par groupe</vt:lpstr>
      <vt:lpstr>Convolution par groupe</vt:lpstr>
      <vt:lpstr>Convolution mélangée (« shuffled »)</vt:lpstr>
      <vt:lpstr>Convolution par groupe</vt:lpstr>
      <vt:lpstr>Convolution par groupe</vt:lpstr>
      <vt:lpstr>Convolution par groupe</vt:lpstr>
      <vt:lpstr>Convolution mélangée (« shuffled »)</vt:lpstr>
      <vt:lpstr>Convolution à trous</vt:lpstr>
      <vt:lpstr>Présentation PowerPoint</vt:lpstr>
      <vt:lpstr>Convolution à trous (ou dilatée)</vt:lpstr>
      <vt:lpstr>Convolution à trous (ou dilatée)</vt:lpstr>
      <vt:lpstr>Autres pratiques courantes</vt:lpstr>
      <vt:lpstr>Prétraitement des données en entrée</vt:lpstr>
      <vt:lpstr>Prétraitement des données en entrée</vt:lpstr>
      <vt:lpstr>Prétraitement des données en entrée</vt:lpstr>
      <vt:lpstr>Prétraitement des données en entrée</vt:lpstr>
      <vt:lpstr>Prétraitement des données en entrée</vt:lpstr>
      <vt:lpstr>Prétraitement des données en entrée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Normalisation par lot (Batch norm)</vt:lpstr>
      <vt:lpstr>Autre pratique courante : Dropout</vt:lpstr>
      <vt:lpstr>Autre bonne pratique : Dropout</vt:lpstr>
      <vt:lpstr>Autre bonne pratique : Dropout</vt:lpstr>
      <vt:lpstr>Présentation PowerPoint</vt:lpstr>
      <vt:lpstr>Drop connect, autre variante de dropout</vt:lpstr>
      <vt:lpstr>Drop connect, autre variante de dropout</vt:lpstr>
      <vt:lpstr>Drop connect, autre variante de dropout</vt:lpstr>
      <vt:lpstr>Drop connect, autre variante de dropout</vt:lpstr>
      <vt:lpstr>Drop connect, autre variante de dropout</vt:lpstr>
      <vt:lpstr>Ensemble de modèles</vt:lpstr>
      <vt:lpstr>Ensemble de modèles</vt:lpstr>
      <vt:lpstr>Ensemble de modèles</vt:lpstr>
      <vt:lpstr>Ensemble de modèles</vt:lpstr>
      <vt:lpstr>Présentation PowerPoint</vt:lpstr>
      <vt:lpstr>Présentation PowerPoint</vt:lpstr>
      <vt:lpstr>Monte-Carlo Dropout (MCDropout)</vt:lpstr>
      <vt:lpstr>Snapshot ensembles</vt:lpstr>
      <vt:lpstr>Transfert d’apprentissage (Transfer learning)</vt:lpstr>
      <vt:lpstr>Transfert d’apprentissage (Transfer learning)</vt:lpstr>
      <vt:lpstr>Transfert d’apprentissage (Transfer learning)</vt:lpstr>
      <vt:lpstr>Transfert d’apprentissage (Transfer learning)</vt:lpstr>
      <vt:lpstr>Transfert d’apprentissage (Transfer learning)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Classification d’images</vt:lpstr>
      <vt:lpstr>Classification d’images</vt:lpstr>
      <vt:lpstr>Classification d’images</vt:lpstr>
      <vt:lpstr>Classification d’images</vt:lpstr>
      <vt:lpstr>LeNet-5</vt:lpstr>
      <vt:lpstr>LeNet-5</vt:lpstr>
      <vt:lpstr>Classification d’images</vt:lpstr>
      <vt:lpstr>Classification d’images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Parenthèse: "fancy PCA"</vt:lpstr>
      <vt:lpstr>Parenthèse: "fancy PCA"</vt:lpstr>
      <vt:lpstr>AlexNet</vt:lpstr>
      <vt:lpstr>AlexNet</vt:lpstr>
      <vt:lpstr>AlexNet</vt:lpstr>
      <vt:lpstr>Classification d’images</vt:lpstr>
      <vt:lpstr>Classification d’images</vt:lpstr>
      <vt:lpstr>ZFNet</vt:lpstr>
      <vt:lpstr>ZFNet</vt:lpstr>
      <vt:lpstr>ZFNet</vt:lpstr>
      <vt:lpstr>Classification d’images</vt:lpstr>
      <vt:lpstr>Classification d’images</vt:lpstr>
      <vt:lpstr>Classification d’images</vt:lpstr>
      <vt:lpstr>Classification d’images</vt:lpstr>
      <vt:lpstr>Classification d’images</vt:lpstr>
      <vt:lpstr>Classification d’images</vt:lpstr>
      <vt:lpstr>Classification d’images</vt:lpstr>
      <vt:lpstr>Classification d’images</vt:lpstr>
      <vt:lpstr>VGGNet</vt:lpstr>
      <vt:lpstr>VGGNet</vt:lpstr>
      <vt:lpstr>VGGNet</vt:lpstr>
      <vt:lpstr>VGGNet</vt:lpstr>
      <vt:lpstr>VGGNet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VGGNet</vt:lpstr>
      <vt:lpstr>VGGNet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Classification d’images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GoogLeNet (Inception v1)</vt:lpstr>
      <vt:lpstr>Classification d’images</vt:lpstr>
      <vt:lpstr>Classification d’images</vt:lpstr>
      <vt:lpstr>Classification d’images</vt:lpstr>
      <vt:lpstr>Classification d’images</vt:lpstr>
      <vt:lpstr>Classification d’images</vt:lpstr>
      <vt:lpstr>Classification d’images</vt:lpstr>
      <vt:lpstr>2 types de blocs résiduels (détails)</vt:lpstr>
      <vt:lpstr>2 types de blocs résiduels (détails)</vt:lpstr>
      <vt:lpstr>2 types de blocs résiduels (détails)</vt:lpstr>
      <vt:lpstr>2 types de blocs résiduels (détails)</vt:lpstr>
      <vt:lpstr>ResNet - 34</vt:lpstr>
      <vt:lpstr>ResNet - 34</vt:lpstr>
      <vt:lpstr>ResNet - 34</vt:lpstr>
      <vt:lpstr>ResNet - 34</vt:lpstr>
      <vt:lpstr>ResNet – 34</vt:lpstr>
      <vt:lpstr>ResNet – 50,101, 152</vt:lpstr>
      <vt:lpstr>ResNet – 50,101, 152</vt:lpstr>
      <vt:lpstr>Architectures Extra</vt:lpstr>
      <vt:lpstr>Inception v2/v3</vt:lpstr>
      <vt:lpstr>Inception v2</vt:lpstr>
      <vt:lpstr>Inception v2</vt:lpstr>
      <vt:lpstr>Inception v2</vt:lpstr>
      <vt:lpstr>ResNeXt </vt:lpstr>
      <vt:lpstr>ResNeXt </vt:lpstr>
      <vt:lpstr>ResNeXt </vt:lpstr>
      <vt:lpstr>Présentation PowerPoint</vt:lpstr>
      <vt:lpstr>WideResNet </vt:lpstr>
      <vt:lpstr>WideResNet </vt:lpstr>
      <vt:lpstr>WideResNet </vt:lpstr>
      <vt:lpstr>Présentation PowerPoint</vt:lpstr>
      <vt:lpstr>XceptionNet</vt:lpstr>
      <vt:lpstr>XceptionNet</vt:lpstr>
      <vt:lpstr>XceptionNet</vt:lpstr>
      <vt:lpstr>XceptionNet</vt:lpstr>
      <vt:lpstr>XceptionNet</vt:lpstr>
      <vt:lpstr>Présentation PowerPoint</vt:lpstr>
      <vt:lpstr>DenseNet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Bloc dense</vt:lpstr>
      <vt:lpstr>Bloc dense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Squeeze-and-Excite Net (SENet)</vt:lpstr>
      <vt:lpstr>Squeeze-and-Excite Net (SENet)</vt:lpstr>
      <vt:lpstr>Squeeze-and-Excite Net (SENet)</vt:lpstr>
      <vt:lpstr>Squeeze-and-Excite Net (SENet)</vt:lpstr>
      <vt:lpstr>Présentation PowerPoint</vt:lpstr>
      <vt:lpstr>Squeeze-and-Excite Net (SENet)</vt:lpstr>
      <vt:lpstr>Squeeze-and-Excite Net (SENet)</vt:lpstr>
      <vt:lpstr>Présentation PowerPoint</vt:lpstr>
      <vt:lpstr>Divers</vt:lpstr>
      <vt:lpstr>"Network in network"</vt:lpstr>
      <vt:lpstr>"Stochastic depth"</vt:lpstr>
      <vt:lpstr>"Fractal networks"</vt:lpstr>
      <vt:lpstr>"Fractal networks"</vt:lpstr>
      <vt:lpstr>Complexité vs. performance</vt:lpstr>
      <vt:lpstr>Complexité vs. performance</vt:lpstr>
      <vt:lpstr>Imagenet post 2017</vt:lpstr>
      <vt:lpstr>Imagenet post 2017</vt:lpstr>
      <vt:lpstr>Sommaire:</vt:lpstr>
    </vt:vector>
  </TitlesOfParts>
  <Company>UdeM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d’images IFT 529</dc:title>
  <dc:creator>Pierre-Marc Jodoin</dc:creator>
  <cp:revision>954</cp:revision>
  <cp:lastPrinted>2019-04-16T16:50:39Z</cp:lastPrinted>
  <dcterms:created xsi:type="dcterms:W3CDTF">2006-12-12T14:46:28Z</dcterms:created>
  <dcterms:modified xsi:type="dcterms:W3CDTF">2022-02-01T20:22:53Z</dcterms:modified>
</cp:coreProperties>
</file>